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845" r:id="rId1"/>
  </p:sldMasterIdLst>
  <p:notesMasterIdLst>
    <p:notesMasterId r:id="rId47"/>
  </p:notesMasterIdLst>
  <p:handoutMasterIdLst>
    <p:handoutMasterId r:id="rId48"/>
  </p:handoutMasterIdLst>
  <p:sldIdLst>
    <p:sldId id="1533" r:id="rId2"/>
    <p:sldId id="1323" r:id="rId3"/>
    <p:sldId id="1326" r:id="rId4"/>
    <p:sldId id="1327" r:id="rId5"/>
    <p:sldId id="889" r:id="rId6"/>
    <p:sldId id="976" r:id="rId7"/>
    <p:sldId id="977" r:id="rId8"/>
    <p:sldId id="978" r:id="rId9"/>
    <p:sldId id="1329" r:id="rId10"/>
    <p:sldId id="1330" r:id="rId11"/>
    <p:sldId id="1506" r:id="rId12"/>
    <p:sldId id="1331" r:id="rId13"/>
    <p:sldId id="1339" r:id="rId14"/>
    <p:sldId id="1340" r:id="rId15"/>
    <p:sldId id="1343" r:id="rId16"/>
    <p:sldId id="1509" r:id="rId17"/>
    <p:sldId id="1341" r:id="rId18"/>
    <p:sldId id="1344" r:id="rId19"/>
    <p:sldId id="984" r:id="rId20"/>
    <p:sldId id="985" r:id="rId21"/>
    <p:sldId id="986" r:id="rId22"/>
    <p:sldId id="987" r:id="rId23"/>
    <p:sldId id="988" r:id="rId24"/>
    <p:sldId id="1501" r:id="rId25"/>
    <p:sldId id="1480" r:id="rId26"/>
    <p:sldId id="1481" r:id="rId27"/>
    <p:sldId id="1482" r:id="rId28"/>
    <p:sldId id="1483" r:id="rId29"/>
    <p:sldId id="1488" r:id="rId30"/>
    <p:sldId id="1489" r:id="rId31"/>
    <p:sldId id="1511" r:id="rId32"/>
    <p:sldId id="1512" r:id="rId33"/>
    <p:sldId id="1513" r:id="rId34"/>
    <p:sldId id="1514" r:id="rId35"/>
    <p:sldId id="990" r:id="rId36"/>
    <p:sldId id="1515" r:id="rId37"/>
    <p:sldId id="1516" r:id="rId38"/>
    <p:sldId id="1517" r:id="rId39"/>
    <p:sldId id="1518" r:id="rId40"/>
    <p:sldId id="1519" r:id="rId41"/>
    <p:sldId id="1531" r:id="rId42"/>
    <p:sldId id="1022" r:id="rId43"/>
    <p:sldId id="1532" r:id="rId44"/>
    <p:sldId id="1527" r:id="rId45"/>
    <p:sldId id="1528" r:id="rId46"/>
  </p:sldIdLst>
  <p:sldSz cx="9144000" cy="6858000" type="screen4x3"/>
  <p:notesSz cx="6735763" cy="9866313"/>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5050"/>
    <a:srgbClr val="FF6699"/>
    <a:srgbClr val="99FF66"/>
    <a:srgbClr val="33CCFF"/>
    <a:srgbClr val="6699FF"/>
    <a:srgbClr val="3333FF"/>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157" autoAdjust="0"/>
    <p:restoredTop sz="99642" autoAdjust="0"/>
  </p:normalViewPr>
  <p:slideViewPr>
    <p:cSldViewPr snapToGrid="0">
      <p:cViewPr varScale="1">
        <p:scale>
          <a:sx n="85" d="100"/>
          <a:sy n="85" d="100"/>
        </p:scale>
        <p:origin x="941"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5592"/>
    </p:cViewPr>
  </p:sorterViewPr>
  <p:notesViewPr>
    <p:cSldViewPr snapToGrid="0">
      <p:cViewPr>
        <p:scale>
          <a:sx n="100" d="100"/>
          <a:sy n="100" d="100"/>
        </p:scale>
        <p:origin x="-1932" y="648"/>
      </p:cViewPr>
      <p:guideLst>
        <p:guide orient="horz" pos="3108"/>
        <p:guide pos="212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hPercent val="48"/>
      <c:rotY val="20"/>
      <c:depthPercent val="100"/>
      <c:rAngAx val="1"/>
    </c:view3D>
    <c:floor>
      <c:thickness val="0"/>
      <c:spPr>
        <a:solidFill>
          <a:srgbClr val="C0C0C0"/>
        </a:solidFill>
        <a:ln w="12700">
          <a:solidFill>
            <a:srgbClr val="808080"/>
          </a:solidFill>
          <a:prstDash val="solid"/>
        </a:ln>
      </c:spPr>
    </c:floor>
    <c:sideWall>
      <c:thickness val="0"/>
      <c:spPr>
        <a:noFill/>
        <a:ln w="12700">
          <a:solidFill>
            <a:srgbClr val="808080"/>
          </a:solidFill>
          <a:prstDash val="solid"/>
        </a:ln>
      </c:spPr>
    </c:sideWall>
    <c:backWall>
      <c:thickness val="0"/>
      <c:spPr>
        <a:noFill/>
        <a:ln w="12700">
          <a:solidFill>
            <a:srgbClr val="808080"/>
          </a:solidFill>
          <a:prstDash val="solid"/>
        </a:ln>
      </c:spPr>
    </c:backWall>
    <c:plotArea>
      <c:layout/>
      <c:bar3DChart>
        <c:barDir val="col"/>
        <c:grouping val="clustered"/>
        <c:varyColors val="0"/>
        <c:ser>
          <c:idx val="0"/>
          <c:order val="0"/>
          <c:tx>
            <c:strRef>
              <c:f>Sheet1!$A$2</c:f>
              <c:strCache>
                <c:ptCount val="1"/>
                <c:pt idx="0">
                  <c:v>Dépendance moyenne ou forte</c:v>
                </c:pt>
              </c:strCache>
            </c:strRef>
          </c:tx>
          <c:spPr>
            <a:solidFill>
              <a:srgbClr val="99CCFF"/>
            </a:solidFill>
            <a:ln w="27219">
              <a:noFill/>
            </a:ln>
          </c:spPr>
          <c:invertIfNegative val="0"/>
          <c:dLbls>
            <c:dLbl>
              <c:idx val="0"/>
              <c:layout>
                <c:manualLayout>
                  <c:x val="4.5269752102630161E-3"/>
                  <c:y val="-1.7894545360047816E-2"/>
                </c:manualLayout>
              </c:layout>
              <c:tx>
                <c:rich>
                  <a:bodyPr/>
                  <a:lstStyle/>
                  <a:p>
                    <a:r>
                      <a:rPr lang="en-US">
                        <a:latin typeface="Times New Roman" pitchFamily="18" charset="0"/>
                        <a:cs typeface="Times New Roman" pitchFamily="18" charset="0"/>
                      </a:rPr>
                      <a:t>3%</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9E3E-46E8-8E68-037DDB9FE432}"/>
                </c:ext>
              </c:extLst>
            </c:dLbl>
            <c:dLbl>
              <c:idx val="1"/>
              <c:layout>
                <c:manualLayout>
                  <c:x val="1.1271424739242263E-2"/>
                  <c:y val="-2.4576544268600089E-2"/>
                </c:manualLayout>
              </c:layout>
              <c:tx>
                <c:rich>
                  <a:bodyPr/>
                  <a:lstStyle/>
                  <a:p>
                    <a:r>
                      <a:rPr lang="en-US">
                        <a:latin typeface="Times New Roman" pitchFamily="18" charset="0"/>
                        <a:cs typeface="Times New Roman" pitchFamily="18" charset="0"/>
                      </a:rPr>
                      <a:t>4%</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9E3E-46E8-8E68-037DDB9FE432}"/>
                </c:ext>
              </c:extLst>
            </c:dLbl>
            <c:dLbl>
              <c:idx val="2"/>
              <c:layout>
                <c:manualLayout>
                  <c:x val="7.205692155677193E-3"/>
                  <c:y val="-1.7634354673211141E-2"/>
                </c:manualLayout>
              </c:layout>
              <c:tx>
                <c:rich>
                  <a:bodyPr/>
                  <a:lstStyle/>
                  <a:p>
                    <a:r>
                      <a:rPr lang="en-US">
                        <a:latin typeface="Times New Roman" pitchFamily="18" charset="0"/>
                        <a:cs typeface="Times New Roman" pitchFamily="18" charset="0"/>
                      </a:rPr>
                      <a:t>5%</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9E3E-46E8-8E68-037DDB9FE432}"/>
                </c:ext>
              </c:extLst>
            </c:dLbl>
            <c:dLbl>
              <c:idx val="3"/>
              <c:layout>
                <c:manualLayout>
                  <c:x val="1.3169015195745823E-2"/>
                  <c:y val="-4.4382422494218074E-2"/>
                </c:manualLayout>
              </c:layout>
              <c:tx>
                <c:rich>
                  <a:bodyPr/>
                  <a:lstStyle/>
                  <a:p>
                    <a:r>
                      <a:rPr lang="en-US">
                        <a:latin typeface="Times New Roman" pitchFamily="18" charset="0"/>
                        <a:cs typeface="Times New Roman" pitchFamily="18" charset="0"/>
                      </a:rPr>
                      <a:t>53%</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9E3E-46E8-8E68-037DDB9FE432}"/>
                </c:ext>
              </c:extLst>
            </c:dLbl>
            <c:dLbl>
              <c:idx val="4"/>
              <c:layout>
                <c:manualLayout>
                  <c:x val="1.2126552317232937E-2"/>
                  <c:y val="-4.1937059847717124E-2"/>
                </c:manualLayout>
              </c:layout>
              <c:tx>
                <c:rich>
                  <a:bodyPr/>
                  <a:lstStyle/>
                  <a:p>
                    <a:r>
                      <a:rPr lang="en-US">
                        <a:latin typeface="Times New Roman" pitchFamily="18" charset="0"/>
                        <a:cs typeface="Times New Roman" pitchFamily="18" charset="0"/>
                      </a:rPr>
                      <a:t>56%</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9E3E-46E8-8E68-037DDB9FE432}"/>
                </c:ext>
              </c:extLst>
            </c:dLbl>
            <c:dLbl>
              <c:idx val="5"/>
              <c:layout>
                <c:manualLayout>
                  <c:x val="1.0442680636864316E-2"/>
                  <c:y val="-4.7324913593721728E-2"/>
                </c:manualLayout>
              </c:layout>
              <c:tx>
                <c:rich>
                  <a:bodyPr/>
                  <a:lstStyle/>
                  <a:p>
                    <a:r>
                      <a:rPr lang="en-US">
                        <a:latin typeface="Times New Roman" pitchFamily="18" charset="0"/>
                        <a:cs typeface="Times New Roman" pitchFamily="18" charset="0"/>
                      </a:rPr>
                      <a:t>60%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9E3E-46E8-8E68-037DDB9FE432}"/>
                </c:ext>
              </c:extLst>
            </c:dLbl>
            <c:spPr>
              <a:noFill/>
              <a:ln w="27219">
                <a:noFill/>
              </a:ln>
            </c:spPr>
            <c:txPr>
              <a:bodyPr/>
              <a:lstStyle/>
              <a:p>
                <a:pPr>
                  <a:defRPr sz="1715" b="1"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Amphétamines</c:v>
                </c:pt>
                <c:pt idx="1">
                  <c:v>Alcool</c:v>
                </c:pt>
                <c:pt idx="2">
                  <c:v>Cannabis</c:v>
                </c:pt>
                <c:pt idx="3">
                  <c:v>Tabac</c:v>
                </c:pt>
                <c:pt idx="4">
                  <c:v>Cocaïne</c:v>
                </c:pt>
                <c:pt idx="5">
                  <c:v>Héroïne</c:v>
                </c:pt>
              </c:strCache>
            </c:strRef>
          </c:cat>
          <c:val>
            <c:numRef>
              <c:f>Sheet1!$B$2:$G$2</c:f>
              <c:numCache>
                <c:formatCode>0%</c:formatCode>
                <c:ptCount val="6"/>
                <c:pt idx="0">
                  <c:v>3.0000000000000169E-2</c:v>
                </c:pt>
                <c:pt idx="1">
                  <c:v>4.0000000000000112E-2</c:v>
                </c:pt>
                <c:pt idx="2">
                  <c:v>5.0000000000000114E-2</c:v>
                </c:pt>
                <c:pt idx="3">
                  <c:v>0.53</c:v>
                </c:pt>
                <c:pt idx="4">
                  <c:v>0.56000000000000005</c:v>
                </c:pt>
                <c:pt idx="5">
                  <c:v>0.60000000000000064</c:v>
                </c:pt>
              </c:numCache>
            </c:numRef>
          </c:val>
          <c:extLst>
            <c:ext xmlns:c16="http://schemas.microsoft.com/office/drawing/2014/chart" uri="{C3380CC4-5D6E-409C-BE32-E72D297353CC}">
              <c16:uniqueId val="{00000006-9E3E-46E8-8E68-037DDB9FE432}"/>
            </c:ext>
          </c:extLst>
        </c:ser>
        <c:dLbls>
          <c:showLegendKey val="0"/>
          <c:showVal val="0"/>
          <c:showCatName val="0"/>
          <c:showSerName val="0"/>
          <c:showPercent val="0"/>
          <c:showBubbleSize val="0"/>
        </c:dLbls>
        <c:gapWidth val="150"/>
        <c:shape val="cylinder"/>
        <c:axId val="66643456"/>
        <c:axId val="66644992"/>
        <c:axId val="0"/>
      </c:bar3DChart>
      <c:catAx>
        <c:axId val="66643456"/>
        <c:scaling>
          <c:orientation val="minMax"/>
        </c:scaling>
        <c:delete val="0"/>
        <c:axPos val="b"/>
        <c:numFmt formatCode="General" sourceLinked="1"/>
        <c:majorTickMark val="out"/>
        <c:minorTickMark val="none"/>
        <c:tickLblPos val="low"/>
        <c:spPr>
          <a:ln w="13610">
            <a:solidFill>
              <a:srgbClr val="FFFFFF"/>
            </a:solidFill>
            <a:prstDash val="solid"/>
          </a:ln>
        </c:spPr>
        <c:txPr>
          <a:bodyPr rot="0" vert="horz"/>
          <a:lstStyle/>
          <a:p>
            <a:pPr>
              <a:defRPr sz="1340" b="0" i="0" u="none" strike="noStrike" baseline="0">
                <a:solidFill>
                  <a:schemeClr val="tx1"/>
                </a:solidFill>
                <a:latin typeface="Times New Roman" panose="02020603050405020304" pitchFamily="18" charset="0"/>
                <a:ea typeface="Calibri"/>
                <a:cs typeface="Times New Roman" panose="02020603050405020304" pitchFamily="18" charset="0"/>
              </a:defRPr>
            </a:pPr>
            <a:endParaRPr lang="en-US"/>
          </a:p>
        </c:txPr>
        <c:crossAx val="66644992"/>
        <c:crosses val="autoZero"/>
        <c:auto val="1"/>
        <c:lblAlgn val="ctr"/>
        <c:lblOffset val="100"/>
        <c:tickLblSkip val="1"/>
        <c:tickMarkSkip val="1"/>
        <c:noMultiLvlLbl val="0"/>
      </c:catAx>
      <c:valAx>
        <c:axId val="66644992"/>
        <c:scaling>
          <c:orientation val="minMax"/>
        </c:scaling>
        <c:delete val="0"/>
        <c:axPos val="l"/>
        <c:numFmt formatCode="0%" sourceLinked="1"/>
        <c:majorTickMark val="out"/>
        <c:minorTickMark val="none"/>
        <c:tickLblPos val="nextTo"/>
        <c:spPr>
          <a:ln w="13610">
            <a:solidFill>
              <a:srgbClr val="808080"/>
            </a:solidFill>
            <a:prstDash val="solid"/>
          </a:ln>
        </c:spPr>
        <c:txPr>
          <a:bodyPr rot="0" vert="horz"/>
          <a:lstStyle/>
          <a:p>
            <a:pPr>
              <a:defRPr sz="1340" b="0" i="0" u="none" strike="noStrike" baseline="0">
                <a:solidFill>
                  <a:schemeClr val="tx1"/>
                </a:solidFill>
                <a:latin typeface="Times New Roman" panose="02020603050405020304" pitchFamily="18" charset="0"/>
                <a:ea typeface="Calibri"/>
                <a:cs typeface="Times New Roman" panose="02020603050405020304" pitchFamily="18" charset="0"/>
              </a:defRPr>
            </a:pPr>
            <a:endParaRPr lang="en-US"/>
          </a:p>
        </c:txPr>
        <c:crossAx val="66643456"/>
        <c:crosses val="autoZero"/>
        <c:crossBetween val="between"/>
      </c:valAx>
      <c:spPr>
        <a:noFill/>
        <a:ln w="27219">
          <a:noFill/>
        </a:ln>
      </c:spPr>
    </c:plotArea>
    <c:plotVisOnly val="1"/>
    <c:dispBlanksAs val="gap"/>
    <c:showDLblsOverMax val="0"/>
  </c:chart>
  <c:spPr>
    <a:noFill/>
    <a:ln>
      <a:noFill/>
    </a:ln>
  </c:spPr>
  <c:txPr>
    <a:bodyPr/>
    <a:lstStyle/>
    <a:p>
      <a:pPr>
        <a:defRPr sz="1607" b="1" i="0" u="none" strike="noStrike" baseline="0">
          <a:solidFill>
            <a:schemeClr val="tx1"/>
          </a:solidFill>
          <a:latin typeface="Calibri"/>
          <a:ea typeface="Calibri"/>
          <a:cs typeface="Calibri"/>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42" name="Rectangle 2"/>
          <p:cNvSpPr>
            <a:spLocks noGrp="1" noChangeArrowheads="1"/>
          </p:cNvSpPr>
          <p:nvPr>
            <p:ph type="hdr" sz="quarter"/>
          </p:nvPr>
        </p:nvSpPr>
        <p:spPr bwMode="auto">
          <a:xfrm>
            <a:off x="0" y="0"/>
            <a:ext cx="2918831" cy="49365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latin typeface="Times New Roman" pitchFamily="18" charset="0"/>
            </a:endParaRPr>
          </a:p>
        </p:txBody>
      </p:sp>
      <p:sp>
        <p:nvSpPr>
          <p:cNvPr id="829444" name="Rectangle 4"/>
          <p:cNvSpPr>
            <a:spLocks noGrp="1" noChangeArrowheads="1"/>
          </p:cNvSpPr>
          <p:nvPr>
            <p:ph type="ftr" sz="quarter" idx="2"/>
          </p:nvPr>
        </p:nvSpPr>
        <p:spPr bwMode="auto">
          <a:xfrm>
            <a:off x="0" y="9370976"/>
            <a:ext cx="2918831" cy="49365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latin typeface="Times New Roman" pitchFamily="18" charset="0"/>
            </a:endParaRPr>
          </a:p>
        </p:txBody>
      </p:sp>
    </p:spTree>
    <p:extLst>
      <p:ext uri="{BB962C8B-B14F-4D97-AF65-F5344CB8AC3E}">
        <p14:creationId xmlns:p14="http://schemas.microsoft.com/office/powerpoint/2010/main" val="20742268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18831" cy="49365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defRPr>
            </a:lvl1pPr>
          </a:lstStyle>
          <a:p>
            <a:pPr>
              <a:defRPr/>
            </a:pPr>
            <a:endParaRPr lang="en-US"/>
          </a:p>
        </p:txBody>
      </p:sp>
      <p:sp>
        <p:nvSpPr>
          <p:cNvPr id="33795" name="Rectangle 3"/>
          <p:cNvSpPr>
            <a:spLocks noGrp="1" noChangeArrowheads="1"/>
          </p:cNvSpPr>
          <p:nvPr>
            <p:ph type="dt" idx="1"/>
          </p:nvPr>
        </p:nvSpPr>
        <p:spPr bwMode="auto">
          <a:xfrm>
            <a:off x="3815373" y="0"/>
            <a:ext cx="2918831" cy="49365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defRPr>
            </a:lvl1pPr>
          </a:lstStyle>
          <a:p>
            <a:pPr>
              <a:defRPr/>
            </a:pPr>
            <a:endParaRPr lang="en-US"/>
          </a:p>
        </p:txBody>
      </p:sp>
      <p:sp>
        <p:nvSpPr>
          <p:cNvPr id="164868" name="Rectangle 4"/>
          <p:cNvSpPr>
            <a:spLocks noGrp="1" noRot="1" noChangeAspect="1" noChangeArrowheads="1" noTextEdit="1"/>
          </p:cNvSpPr>
          <p:nvPr>
            <p:ph type="sldImg" idx="2"/>
          </p:nvPr>
        </p:nvSpPr>
        <p:spPr bwMode="auto">
          <a:xfrm>
            <a:off x="901700" y="739775"/>
            <a:ext cx="4932363" cy="3700463"/>
          </a:xfrm>
          <a:prstGeom prst="rect">
            <a:avLst/>
          </a:prstGeom>
          <a:noFill/>
          <a:ln w="9525">
            <a:solidFill>
              <a:srgbClr val="000000"/>
            </a:solidFill>
            <a:miter lim="800000"/>
            <a:headEnd/>
            <a:tailEnd/>
          </a:ln>
        </p:spPr>
      </p:sp>
      <p:sp>
        <p:nvSpPr>
          <p:cNvPr id="33797" name="Rectangle 5"/>
          <p:cNvSpPr>
            <a:spLocks noGrp="1" noChangeArrowheads="1"/>
          </p:cNvSpPr>
          <p:nvPr>
            <p:ph type="body" sz="quarter" idx="3"/>
          </p:nvPr>
        </p:nvSpPr>
        <p:spPr bwMode="auto">
          <a:xfrm>
            <a:off x="673577" y="4687173"/>
            <a:ext cx="5388610" cy="4439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3798" name="Rectangle 6"/>
          <p:cNvSpPr>
            <a:spLocks noGrp="1" noChangeArrowheads="1"/>
          </p:cNvSpPr>
          <p:nvPr>
            <p:ph type="ftr" sz="quarter" idx="4"/>
          </p:nvPr>
        </p:nvSpPr>
        <p:spPr bwMode="auto">
          <a:xfrm>
            <a:off x="0" y="9370976"/>
            <a:ext cx="2918831" cy="49365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defRPr>
            </a:lvl1pPr>
          </a:lstStyle>
          <a:p>
            <a:pPr>
              <a:defRPr/>
            </a:pPr>
            <a:endParaRPr lang="en-US"/>
          </a:p>
        </p:txBody>
      </p:sp>
      <p:sp>
        <p:nvSpPr>
          <p:cNvPr id="33799" name="Rectangle 7"/>
          <p:cNvSpPr>
            <a:spLocks noGrp="1" noChangeArrowheads="1"/>
          </p:cNvSpPr>
          <p:nvPr>
            <p:ph type="sldNum" sz="quarter" idx="5"/>
          </p:nvPr>
        </p:nvSpPr>
        <p:spPr bwMode="auto">
          <a:xfrm>
            <a:off x="3815373" y="9370976"/>
            <a:ext cx="2918831" cy="49365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Times New Roman" pitchFamily="18" charset="0"/>
              </a:defRPr>
            </a:lvl1pPr>
          </a:lstStyle>
          <a:p>
            <a:pPr>
              <a:defRPr/>
            </a:pPr>
            <a:fld id="{AF84EF35-7F92-4337-83A8-E1D3D10C42B9}" type="slidenum">
              <a:rPr lang="en-US" smtClean="0"/>
              <a:pPr>
                <a:defRPr/>
              </a:pPr>
              <a:t>‹#›</a:t>
            </a:fld>
            <a:endParaRPr lang="en-US"/>
          </a:p>
        </p:txBody>
      </p:sp>
    </p:spTree>
    <p:extLst>
      <p:ext uri="{BB962C8B-B14F-4D97-AF65-F5344CB8AC3E}">
        <p14:creationId xmlns:p14="http://schemas.microsoft.com/office/powerpoint/2010/main" val="26552288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E034DF-24E3-4F4D-83A8-0F62CD7B7494}" type="slidenum">
              <a:rPr lang="en-US" smtClean="0"/>
              <a:pPr/>
              <a:t>1</a:t>
            </a:fld>
            <a:endParaRPr lang="en-US"/>
          </a:p>
        </p:txBody>
      </p:sp>
    </p:spTree>
    <p:extLst>
      <p:ext uri="{BB962C8B-B14F-4D97-AF65-F5344CB8AC3E}">
        <p14:creationId xmlns:p14="http://schemas.microsoft.com/office/powerpoint/2010/main" val="17290887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682E42BE-E360-41FE-AFDB-39B01AD6EB9D}" type="slidenum">
              <a:rPr lang="en-US" smtClean="0"/>
              <a:pPr/>
              <a:t>28</a:t>
            </a:fld>
            <a:endParaRPr lang="en-US"/>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5083349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7C11FCA5-E757-43B8-B185-44E055CB9458}" type="slidenum">
              <a:rPr lang="en-US" smtClean="0"/>
              <a:pPr/>
              <a:t>29</a:t>
            </a:fld>
            <a:endParaRPr lang="en-US"/>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2588287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494DD131-E568-46AD-9B41-7B6F361E4589}" type="slidenum">
              <a:rPr lang="en-US" smtClean="0"/>
              <a:pPr/>
              <a:t>30</a:t>
            </a:fld>
            <a:endParaRPr lang="en-US"/>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5077538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Rectangle 7">
            <a:extLst>
              <a:ext uri="{FF2B5EF4-FFF2-40B4-BE49-F238E27FC236}">
                <a16:creationId xmlns:a16="http://schemas.microsoft.com/office/drawing/2014/main" id="{ACC13323-B283-DA46-84A4-1F13C14E21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DC9A76B-FF25-AF4D-A451-7FA0EFB80D3F}" type="slidenum">
              <a:rPr lang="en-US" altLang="en-US" smtClean="0">
                <a:latin typeface="Times New Roman" pitchFamily="18" charset="0"/>
              </a:rPr>
              <a:pPr>
                <a:spcBef>
                  <a:spcPct val="0"/>
                </a:spcBef>
              </a:pPr>
              <a:t>35</a:t>
            </a:fld>
            <a:endParaRPr lang="en-US" altLang="en-US">
              <a:latin typeface="Times New Roman" pitchFamily="18" charset="0"/>
            </a:endParaRPr>
          </a:p>
        </p:txBody>
      </p:sp>
      <p:sp>
        <p:nvSpPr>
          <p:cNvPr id="130050" name="Rectangle 2">
            <a:extLst>
              <a:ext uri="{FF2B5EF4-FFF2-40B4-BE49-F238E27FC236}">
                <a16:creationId xmlns:a16="http://schemas.microsoft.com/office/drawing/2014/main" id="{1B45DEE3-DE70-8546-817A-D8E563EFE729}"/>
              </a:ext>
            </a:extLst>
          </p:cNvPr>
          <p:cNvSpPr>
            <a:spLocks noGrp="1" noRot="1" noChangeAspect="1" noChangeArrowheads="1" noTextEdit="1"/>
          </p:cNvSpPr>
          <p:nvPr>
            <p:ph type="sldImg"/>
          </p:nvPr>
        </p:nvSpPr>
        <p:spPr>
          <a:ln/>
        </p:spPr>
      </p:sp>
      <p:sp>
        <p:nvSpPr>
          <p:cNvPr id="130051" name="Rectangle 3">
            <a:extLst>
              <a:ext uri="{FF2B5EF4-FFF2-40B4-BE49-F238E27FC236}">
                <a16:creationId xmlns:a16="http://schemas.microsoft.com/office/drawing/2014/main" id="{B703A8DD-24D3-A441-955D-920E09AD40F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1636365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Slide Image Placeholder 1">
            <a:extLst>
              <a:ext uri="{FF2B5EF4-FFF2-40B4-BE49-F238E27FC236}">
                <a16:creationId xmlns:a16="http://schemas.microsoft.com/office/drawing/2014/main" id="{44A9806B-138E-2F4F-9782-4434174B55B4}"/>
              </a:ext>
            </a:extLst>
          </p:cNvPr>
          <p:cNvSpPr>
            <a:spLocks noGrp="1" noRot="1" noChangeAspect="1" noChangeArrowheads="1" noTextEdit="1"/>
          </p:cNvSpPr>
          <p:nvPr>
            <p:ph type="sldImg"/>
          </p:nvPr>
        </p:nvSpPr>
        <p:spPr>
          <a:ln/>
        </p:spPr>
      </p:sp>
      <p:sp>
        <p:nvSpPr>
          <p:cNvPr id="128002" name="Notes Placeholder 2">
            <a:extLst>
              <a:ext uri="{FF2B5EF4-FFF2-40B4-BE49-F238E27FC236}">
                <a16:creationId xmlns:a16="http://schemas.microsoft.com/office/drawing/2014/main" id="{4B4CE48F-A865-EC4C-B7DF-B64AB90C613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Các pp can thiệp thay đổi hành vi hay còn gọi là tư vấn thì cũng có nhiều pp</a:t>
            </a:r>
          </a:p>
          <a:p>
            <a:r>
              <a:rPr lang="en-US" altLang="en-US"/>
              <a:t>Có thê chia ra: tư vấn ngắn/sâu; tư vấn tt/ qua đt; tư vấn cá thể/nhóm,….</a:t>
            </a:r>
          </a:p>
        </p:txBody>
      </p:sp>
      <p:sp>
        <p:nvSpPr>
          <p:cNvPr id="128003" name="Slide Number Placeholder 3">
            <a:extLst>
              <a:ext uri="{FF2B5EF4-FFF2-40B4-BE49-F238E27FC236}">
                <a16:creationId xmlns:a16="http://schemas.microsoft.com/office/drawing/2014/main" id="{309B6DA5-6B64-194E-AF3A-A15230F3E20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3103DDA-83A9-6943-B711-3052961176E7}" type="slidenum">
              <a:rPr lang="en-US" altLang="en-US" smtClean="0">
                <a:latin typeface="Times New Roman" pitchFamily="18" charset="0"/>
              </a:rPr>
              <a:pPr>
                <a:spcBef>
                  <a:spcPct val="0"/>
                </a:spcBef>
              </a:pPr>
              <a:t>42</a:t>
            </a:fld>
            <a:endParaRPr lang="en-US" altLang="en-US">
              <a:latin typeface="Times New Roman" pitchFamily="18" charset="0"/>
            </a:endParaRPr>
          </a:p>
        </p:txBody>
      </p:sp>
    </p:spTree>
    <p:extLst>
      <p:ext uri="{BB962C8B-B14F-4D97-AF65-F5344CB8AC3E}">
        <p14:creationId xmlns:p14="http://schemas.microsoft.com/office/powerpoint/2010/main" val="28928038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Slide Image Placeholder 1">
            <a:extLst>
              <a:ext uri="{FF2B5EF4-FFF2-40B4-BE49-F238E27FC236}">
                <a16:creationId xmlns:a16="http://schemas.microsoft.com/office/drawing/2014/main" id="{44A9806B-138E-2F4F-9782-4434174B55B4}"/>
              </a:ext>
            </a:extLst>
          </p:cNvPr>
          <p:cNvSpPr>
            <a:spLocks noGrp="1" noRot="1" noChangeAspect="1" noChangeArrowheads="1" noTextEdit="1"/>
          </p:cNvSpPr>
          <p:nvPr>
            <p:ph type="sldImg"/>
          </p:nvPr>
        </p:nvSpPr>
        <p:spPr>
          <a:ln/>
        </p:spPr>
      </p:sp>
      <p:sp>
        <p:nvSpPr>
          <p:cNvPr id="128002" name="Notes Placeholder 2">
            <a:extLst>
              <a:ext uri="{FF2B5EF4-FFF2-40B4-BE49-F238E27FC236}">
                <a16:creationId xmlns:a16="http://schemas.microsoft.com/office/drawing/2014/main" id="{4B4CE48F-A865-EC4C-B7DF-B64AB90C613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Các pp can thiệp thay đổi hành vi hay còn gọi là tư vấn thì cũng có nhiều pp</a:t>
            </a:r>
          </a:p>
          <a:p>
            <a:r>
              <a:rPr lang="en-US" altLang="en-US"/>
              <a:t>Có thê chia ra: tư vấn ngắn/sâu; tư vấn tt/ qua đt; tư vấn cá thể/nhóm,….</a:t>
            </a:r>
          </a:p>
        </p:txBody>
      </p:sp>
      <p:sp>
        <p:nvSpPr>
          <p:cNvPr id="128003" name="Slide Number Placeholder 3">
            <a:extLst>
              <a:ext uri="{FF2B5EF4-FFF2-40B4-BE49-F238E27FC236}">
                <a16:creationId xmlns:a16="http://schemas.microsoft.com/office/drawing/2014/main" id="{309B6DA5-6B64-194E-AF3A-A15230F3E20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3103DDA-83A9-6943-B711-3052961176E7}" type="slidenum">
              <a:rPr lang="en-US" altLang="en-US" smtClean="0">
                <a:latin typeface="Times New Roman" pitchFamily="18" charset="0"/>
              </a:rPr>
              <a:pPr>
                <a:spcBef>
                  <a:spcPct val="0"/>
                </a:spcBef>
              </a:pPr>
              <a:t>43</a:t>
            </a:fld>
            <a:endParaRPr lang="en-US" altLang="en-US">
              <a:latin typeface="Times New Roman" pitchFamily="18" charset="0"/>
            </a:endParaRPr>
          </a:p>
        </p:txBody>
      </p:sp>
    </p:spTree>
    <p:extLst>
      <p:ext uri="{BB962C8B-B14F-4D97-AF65-F5344CB8AC3E}">
        <p14:creationId xmlns:p14="http://schemas.microsoft.com/office/powerpoint/2010/main" val="1565061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7"/>
          <p:cNvSpPr>
            <a:spLocks noGrp="1" noChangeArrowheads="1"/>
          </p:cNvSpPr>
          <p:nvPr>
            <p:ph type="sldNum" sz="quarter" idx="5"/>
          </p:nvPr>
        </p:nvSpPr>
        <p:spPr>
          <a:noFill/>
        </p:spPr>
        <p:txBody>
          <a:bodyPr/>
          <a:lstStyle/>
          <a:p>
            <a:fld id="{BF964FD4-C1F2-403D-A063-695EA50FCF18}" type="slidenum">
              <a:rPr lang="en-US" smtClean="0"/>
              <a:pPr/>
              <a:t>45</a:t>
            </a:fld>
            <a:endParaRPr lang="en-US"/>
          </a:p>
        </p:txBody>
      </p:sp>
      <p:sp>
        <p:nvSpPr>
          <p:cNvPr id="188419" name="Rectangle 2"/>
          <p:cNvSpPr>
            <a:spLocks noGrp="1" noRot="1" noChangeAspect="1" noChangeArrowheads="1" noTextEdit="1"/>
          </p:cNvSpPr>
          <p:nvPr>
            <p:ph type="sldImg"/>
          </p:nvPr>
        </p:nvSpPr>
        <p:spPr>
          <a:ln/>
        </p:spPr>
      </p:sp>
      <p:sp>
        <p:nvSpPr>
          <p:cNvPr id="188420" name="Rectangle 3"/>
          <p:cNvSpPr>
            <a:spLocks noGrp="1" noChangeArrowheads="1"/>
          </p:cNvSpPr>
          <p:nvPr>
            <p:ph type="body" idx="1"/>
          </p:nvPr>
        </p:nvSpPr>
        <p:spPr>
          <a:noFill/>
          <a:ln/>
        </p:spPr>
        <p:txBody>
          <a:bodyPr/>
          <a:lstStyle/>
          <a:p>
            <a:pPr eaLnBrk="1" hangingPunct="1"/>
            <a:r>
              <a:rPr lang="en-US"/>
              <a:t>I’ll begin with a few brief comments about the history of the guideline and the process used to update it for 2008.  But most of my time will be spent presenting and discussing key findings and conclusions, especially those that bear on treating those patients  who use tobacco.</a:t>
            </a:r>
          </a:p>
        </p:txBody>
      </p:sp>
    </p:spTree>
    <p:extLst>
      <p:ext uri="{BB962C8B-B14F-4D97-AF65-F5344CB8AC3E}">
        <p14:creationId xmlns:p14="http://schemas.microsoft.com/office/powerpoint/2010/main" val="30701630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A6C00958-49BF-468A-87F5-881DDF1308EB}" type="slidenum">
              <a:rPr lang="en-US" smtClean="0"/>
              <a:pPr/>
              <a:t>4</a:t>
            </a:fld>
            <a:endParaRPr 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8082310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7">
            <a:extLst>
              <a:ext uri="{FF2B5EF4-FFF2-40B4-BE49-F238E27FC236}">
                <a16:creationId xmlns:a16="http://schemas.microsoft.com/office/drawing/2014/main" id="{755EC7AF-6250-E442-AFF3-E9D5B629C88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CD5E800-CC66-D14F-AD95-0105179E6A45}" type="slidenum">
              <a:rPr lang="en-US" altLang="en-US" smtClean="0">
                <a:latin typeface="Times New Roman" pitchFamily="18" charset="0"/>
              </a:rPr>
              <a:pPr>
                <a:spcBef>
                  <a:spcPct val="0"/>
                </a:spcBef>
              </a:pPr>
              <a:t>5</a:t>
            </a:fld>
            <a:endParaRPr lang="en-US" altLang="en-US">
              <a:latin typeface="Times New Roman" pitchFamily="18" charset="0"/>
            </a:endParaRPr>
          </a:p>
        </p:txBody>
      </p:sp>
      <p:sp>
        <p:nvSpPr>
          <p:cNvPr id="99330" name="Rectangle 2">
            <a:extLst>
              <a:ext uri="{FF2B5EF4-FFF2-40B4-BE49-F238E27FC236}">
                <a16:creationId xmlns:a16="http://schemas.microsoft.com/office/drawing/2014/main" id="{94DCD7CB-640F-5D4D-A3FF-8B23D583EE9E}"/>
              </a:ext>
            </a:extLst>
          </p:cNvPr>
          <p:cNvSpPr>
            <a:spLocks noGrp="1" noRot="1" noChangeAspect="1" noChangeArrowheads="1" noTextEdit="1"/>
          </p:cNvSpPr>
          <p:nvPr>
            <p:ph type="sldImg"/>
          </p:nvPr>
        </p:nvSpPr>
        <p:spPr>
          <a:ln/>
        </p:spPr>
      </p:sp>
      <p:sp>
        <p:nvSpPr>
          <p:cNvPr id="99331" name="Rectangle 3">
            <a:extLst>
              <a:ext uri="{FF2B5EF4-FFF2-40B4-BE49-F238E27FC236}">
                <a16:creationId xmlns:a16="http://schemas.microsoft.com/office/drawing/2014/main" id="{88FF69F6-0085-8D45-B0AD-402B8509803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0942036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9C67CD73-C48F-4831-8AF2-FE04D8D2FDDD}" type="slidenum">
              <a:rPr lang="en-US" smtClean="0"/>
              <a:pPr/>
              <a:t>9</a:t>
            </a:fld>
            <a:endParaRPr lang="en-US"/>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3755772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4722060A-C5F1-4E38-BBCF-7B26DA669055}" type="slidenum">
              <a:rPr lang="en-US" smtClean="0"/>
              <a:pPr/>
              <a:t>10</a:t>
            </a:fld>
            <a:endParaRPr lang="en-US"/>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2085348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02" name="Rectangle 7"/>
          <p:cNvSpPr>
            <a:spLocks noGrp="1" noChangeArrowheads="1"/>
          </p:cNvSpPr>
          <p:nvPr>
            <p:ph type="sldNum" sz="quarter" idx="5"/>
          </p:nvPr>
        </p:nvSpPr>
        <p:spPr bwMode="auto"/>
        <p:txBody>
          <a:bodyPr wrap="square" numCol="1" anchorCtr="0" compatLnSpc="1">
            <a:prstTxWarp prst="textNoShape">
              <a:avLst/>
            </a:prstTxWarp>
          </a:bodyPr>
          <a:lstStyle>
            <a:lvl1pPr defTabSz="923925">
              <a:defRPr>
                <a:solidFill>
                  <a:schemeClr val="tx1"/>
                </a:solidFill>
                <a:latin typeface="Calibri" pitchFamily="34" charset="0"/>
              </a:defRPr>
            </a:lvl1pPr>
            <a:lvl2pPr marL="742950" indent="-285750" defTabSz="923925">
              <a:defRPr>
                <a:solidFill>
                  <a:schemeClr val="tx1"/>
                </a:solidFill>
                <a:latin typeface="Calibri" pitchFamily="34" charset="0"/>
              </a:defRPr>
            </a:lvl2pPr>
            <a:lvl3pPr marL="1143000" indent="-228600" defTabSz="923925">
              <a:defRPr>
                <a:solidFill>
                  <a:schemeClr val="tx1"/>
                </a:solidFill>
                <a:latin typeface="Calibri" pitchFamily="34" charset="0"/>
              </a:defRPr>
            </a:lvl3pPr>
            <a:lvl4pPr marL="1600200" indent="-228600" defTabSz="923925">
              <a:defRPr>
                <a:solidFill>
                  <a:schemeClr val="tx1"/>
                </a:solidFill>
                <a:latin typeface="Calibri" pitchFamily="34" charset="0"/>
              </a:defRPr>
            </a:lvl4pPr>
            <a:lvl5pPr marL="2057400" indent="-228600" defTabSz="923925">
              <a:defRPr>
                <a:solidFill>
                  <a:schemeClr val="tx1"/>
                </a:solidFill>
                <a:latin typeface="Calibri" pitchFamily="34" charset="0"/>
              </a:defRPr>
            </a:lvl5pPr>
            <a:lvl6pPr marL="2514600" indent="-228600" defTabSz="923925" fontAlgn="base">
              <a:spcBef>
                <a:spcPct val="0"/>
              </a:spcBef>
              <a:spcAft>
                <a:spcPct val="0"/>
              </a:spcAft>
              <a:defRPr>
                <a:solidFill>
                  <a:schemeClr val="tx1"/>
                </a:solidFill>
                <a:latin typeface="Calibri" pitchFamily="34" charset="0"/>
              </a:defRPr>
            </a:lvl6pPr>
            <a:lvl7pPr marL="2971800" indent="-228600" defTabSz="923925" fontAlgn="base">
              <a:spcBef>
                <a:spcPct val="0"/>
              </a:spcBef>
              <a:spcAft>
                <a:spcPct val="0"/>
              </a:spcAft>
              <a:defRPr>
                <a:solidFill>
                  <a:schemeClr val="tx1"/>
                </a:solidFill>
                <a:latin typeface="Calibri" pitchFamily="34" charset="0"/>
              </a:defRPr>
            </a:lvl7pPr>
            <a:lvl8pPr marL="3429000" indent="-228600" defTabSz="923925" fontAlgn="base">
              <a:spcBef>
                <a:spcPct val="0"/>
              </a:spcBef>
              <a:spcAft>
                <a:spcPct val="0"/>
              </a:spcAft>
              <a:defRPr>
                <a:solidFill>
                  <a:schemeClr val="tx1"/>
                </a:solidFill>
                <a:latin typeface="Calibri" pitchFamily="34" charset="0"/>
              </a:defRPr>
            </a:lvl8pPr>
            <a:lvl9pPr marL="3886200" indent="-228600" defTabSz="923925" fontAlgn="base">
              <a:spcBef>
                <a:spcPct val="0"/>
              </a:spcBef>
              <a:spcAft>
                <a:spcPct val="0"/>
              </a:spcAft>
              <a:defRPr>
                <a:solidFill>
                  <a:schemeClr val="tx1"/>
                </a:solidFill>
                <a:latin typeface="Calibri" pitchFamily="34" charset="0"/>
              </a:defRPr>
            </a:lvl9pPr>
          </a:lstStyle>
          <a:p>
            <a:pPr>
              <a:defRPr/>
            </a:pPr>
            <a:fld id="{BE174D98-D9E3-41DF-92C4-F06A4C1B6DA1}" type="slidenum">
              <a:rPr lang="en-US" smtClean="0">
                <a:solidFill>
                  <a:srgbClr val="000000"/>
                </a:solidFill>
                <a:latin typeface="Times New Roman" pitchFamily="18" charset="0"/>
                <a:ea typeface="ＭＳ Ｐゴシック" pitchFamily="34" charset="-128"/>
              </a:rPr>
              <a:pPr>
                <a:defRPr/>
              </a:pPr>
              <a:t>11</a:t>
            </a:fld>
            <a:endParaRPr lang="en-US">
              <a:solidFill>
                <a:srgbClr val="000000"/>
              </a:solidFill>
              <a:latin typeface="Times New Roman" pitchFamily="18" charset="0"/>
              <a:ea typeface="ＭＳ Ｐゴシック" pitchFamily="34" charset="-128"/>
            </a:endParaRPr>
          </a:p>
        </p:txBody>
      </p:sp>
      <p:sp>
        <p:nvSpPr>
          <p:cNvPr id="651267" name="Rectangle 2"/>
          <p:cNvSpPr>
            <a:spLocks noGrp="1" noRot="1" noChangeAspect="1" noChangeArrowheads="1" noTextEdit="1"/>
          </p:cNvSpPr>
          <p:nvPr>
            <p:ph type="sldImg"/>
          </p:nvPr>
        </p:nvSpPr>
        <p:spPr bwMode="auto">
          <a:xfrm>
            <a:off x="901700" y="739775"/>
            <a:ext cx="4930775" cy="3698875"/>
          </a:xfrm>
          <a:noFill/>
          <a:ln>
            <a:solidFill>
              <a:srgbClr val="000000"/>
            </a:solidFill>
            <a:miter lim="800000"/>
            <a:headEnd/>
            <a:tailEnd/>
          </a:ln>
        </p:spPr>
      </p:sp>
      <p:sp>
        <p:nvSpPr>
          <p:cNvPr id="651268" name="Rectangle 3"/>
          <p:cNvSpPr>
            <a:spLocks noGrp="1" noChangeArrowheads="1"/>
          </p:cNvSpPr>
          <p:nvPr>
            <p:ph type="body" idx="1"/>
          </p:nvPr>
        </p:nvSpPr>
        <p:spPr bwMode="auto">
          <a:xfrm>
            <a:off x="898102" y="4684787"/>
            <a:ext cx="4939560" cy="4441553"/>
          </a:xfrm>
          <a:noFill/>
        </p:spPr>
        <p:txBody>
          <a:bodyPr wrap="square" numCol="1" anchor="t" anchorCtr="0" compatLnSpc="1">
            <a:prstTxWarp prst="textNoShape">
              <a:avLst/>
            </a:prstTxWarp>
          </a:bodyPr>
          <a:lstStyle/>
          <a:p>
            <a:pPr eaLnBrk="1" hangingPunct="1">
              <a:spcBef>
                <a:spcPct val="0"/>
              </a:spcBef>
            </a:pPr>
            <a:endParaRPr lang="en-GB" altLang="en-US"/>
          </a:p>
        </p:txBody>
      </p:sp>
    </p:spTree>
    <p:extLst>
      <p:ext uri="{BB962C8B-B14F-4D97-AF65-F5344CB8AC3E}">
        <p14:creationId xmlns:p14="http://schemas.microsoft.com/office/powerpoint/2010/main" val="28102108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0A3CAC38-40CC-4133-AA04-0322D8061809}" type="slidenum">
              <a:rPr lang="en-US" smtClean="0"/>
              <a:pPr/>
              <a:t>25</a:t>
            </a:fld>
            <a:endParaRPr lang="en-US"/>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2822628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77B88B00-1A3A-457C-9DB0-25851FCD6613}" type="slidenum">
              <a:rPr lang="en-US" smtClean="0"/>
              <a:pPr/>
              <a:t>26</a:t>
            </a:fld>
            <a:endParaRPr lang="en-US"/>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6323876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9D3FB7DA-D5D8-47B9-A9D3-BC4F38D49B23}" type="slidenum">
              <a:rPr lang="en-US" smtClean="0"/>
              <a:pPr/>
              <a:t>27</a:t>
            </a:fld>
            <a:endParaRPr lang="en-US"/>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0724335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472EA85-5497-49A9-A53A-84CB964376C9}" type="slidenum">
              <a:rPr lang="en-US" smtClean="0"/>
              <a:pPr>
                <a:defRPr/>
              </a:pPr>
              <a:t>‹#›</a:t>
            </a:fld>
            <a:endParaRPr lang="en-US"/>
          </a:p>
        </p:txBody>
      </p:sp>
    </p:spTree>
    <p:extLst>
      <p:ext uri="{BB962C8B-B14F-4D97-AF65-F5344CB8AC3E}">
        <p14:creationId xmlns:p14="http://schemas.microsoft.com/office/powerpoint/2010/main" val="1454885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32FCFD2-2470-4E5D-9E0A-D7F0F47AFA30}" type="slidenum">
              <a:rPr lang="en-US" smtClean="0"/>
              <a:pPr>
                <a:defRPr/>
              </a:pPr>
              <a:t>‹#›</a:t>
            </a:fld>
            <a:endParaRPr lang="en-US"/>
          </a:p>
        </p:txBody>
      </p:sp>
    </p:spTree>
    <p:extLst>
      <p:ext uri="{BB962C8B-B14F-4D97-AF65-F5344CB8AC3E}">
        <p14:creationId xmlns:p14="http://schemas.microsoft.com/office/powerpoint/2010/main" val="3003576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4C82DE3-5CE1-4F05-87DE-A7CF0D8B39B7}" type="slidenum">
              <a:rPr lang="en-US" smtClean="0"/>
              <a:pPr>
                <a:defRPr/>
              </a:pPr>
              <a:t>‹#›</a:t>
            </a:fld>
            <a:endParaRPr lang="en-US"/>
          </a:p>
        </p:txBody>
      </p:sp>
    </p:spTree>
    <p:extLst>
      <p:ext uri="{BB962C8B-B14F-4D97-AF65-F5344CB8AC3E}">
        <p14:creationId xmlns:p14="http://schemas.microsoft.com/office/powerpoint/2010/main" val="3442804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FBD3EE7-433B-4A69-92A2-A77C9B577658}" type="slidenum">
              <a:rPr lang="en-US" smtClean="0"/>
              <a:pPr>
                <a:defRPr/>
              </a:pPr>
              <a:t>‹#›</a:t>
            </a:fld>
            <a:endParaRPr lang="en-US"/>
          </a:p>
        </p:txBody>
      </p:sp>
    </p:spTree>
    <p:extLst>
      <p:ext uri="{BB962C8B-B14F-4D97-AF65-F5344CB8AC3E}">
        <p14:creationId xmlns:p14="http://schemas.microsoft.com/office/powerpoint/2010/main" val="620122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A7C0A07-D85D-4B61-8F3A-26A81793B134}" type="slidenum">
              <a:rPr lang="en-US" smtClean="0"/>
              <a:pPr>
                <a:defRPr/>
              </a:pPr>
              <a:t>‹#›</a:t>
            </a:fld>
            <a:endParaRPr lang="en-US"/>
          </a:p>
        </p:txBody>
      </p:sp>
    </p:spTree>
    <p:extLst>
      <p:ext uri="{BB962C8B-B14F-4D97-AF65-F5344CB8AC3E}">
        <p14:creationId xmlns:p14="http://schemas.microsoft.com/office/powerpoint/2010/main" val="342175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8F85230-6313-43E8-88D1-282429F91D78}" type="slidenum">
              <a:rPr lang="en-US" smtClean="0"/>
              <a:pPr>
                <a:defRPr/>
              </a:pPr>
              <a:t>‹#›</a:t>
            </a:fld>
            <a:endParaRPr lang="en-US"/>
          </a:p>
        </p:txBody>
      </p:sp>
    </p:spTree>
    <p:extLst>
      <p:ext uri="{BB962C8B-B14F-4D97-AF65-F5344CB8AC3E}">
        <p14:creationId xmlns:p14="http://schemas.microsoft.com/office/powerpoint/2010/main" val="941627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97008D85-8116-4987-85A2-5AB517D3F1A0}" type="slidenum">
              <a:rPr lang="en-US" smtClean="0"/>
              <a:pPr>
                <a:defRPr/>
              </a:pPr>
              <a:t>‹#›</a:t>
            </a:fld>
            <a:endParaRPr lang="en-US"/>
          </a:p>
        </p:txBody>
      </p:sp>
    </p:spTree>
    <p:extLst>
      <p:ext uri="{BB962C8B-B14F-4D97-AF65-F5344CB8AC3E}">
        <p14:creationId xmlns:p14="http://schemas.microsoft.com/office/powerpoint/2010/main" val="3338028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77D80CE5-3AC3-4DA9-A68A-B9F238D803FB}" type="slidenum">
              <a:rPr lang="en-US" smtClean="0"/>
              <a:pPr>
                <a:defRPr/>
              </a:pPr>
              <a:t>‹#›</a:t>
            </a:fld>
            <a:endParaRPr lang="en-US"/>
          </a:p>
        </p:txBody>
      </p:sp>
    </p:spTree>
    <p:extLst>
      <p:ext uri="{BB962C8B-B14F-4D97-AF65-F5344CB8AC3E}">
        <p14:creationId xmlns:p14="http://schemas.microsoft.com/office/powerpoint/2010/main" val="2875775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C1EEF4C7-0773-40D3-BDD6-43073087B63A}" type="slidenum">
              <a:rPr lang="en-US" smtClean="0"/>
              <a:pPr>
                <a:defRPr/>
              </a:pPr>
              <a:t>‹#›</a:t>
            </a:fld>
            <a:endParaRPr lang="en-US"/>
          </a:p>
        </p:txBody>
      </p:sp>
    </p:spTree>
    <p:extLst>
      <p:ext uri="{BB962C8B-B14F-4D97-AF65-F5344CB8AC3E}">
        <p14:creationId xmlns:p14="http://schemas.microsoft.com/office/powerpoint/2010/main" val="1140073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98D6CD6-B480-4797-9A12-755854E5D29C}" type="slidenum">
              <a:rPr lang="en-US" smtClean="0"/>
              <a:pPr>
                <a:defRPr/>
              </a:pPr>
              <a:t>‹#›</a:t>
            </a:fld>
            <a:endParaRPr lang="en-US"/>
          </a:p>
        </p:txBody>
      </p:sp>
    </p:spTree>
    <p:extLst>
      <p:ext uri="{BB962C8B-B14F-4D97-AF65-F5344CB8AC3E}">
        <p14:creationId xmlns:p14="http://schemas.microsoft.com/office/powerpoint/2010/main" val="1717247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97FE0C3-F91C-4674-8FE8-D4DBFCDAF0F1}" type="slidenum">
              <a:rPr lang="en-US" smtClean="0"/>
              <a:pPr>
                <a:defRPr/>
              </a:pPr>
              <a:t>‹#›</a:t>
            </a:fld>
            <a:endParaRPr lang="en-US"/>
          </a:p>
        </p:txBody>
      </p:sp>
    </p:spTree>
    <p:extLst>
      <p:ext uri="{BB962C8B-B14F-4D97-AF65-F5344CB8AC3E}">
        <p14:creationId xmlns:p14="http://schemas.microsoft.com/office/powerpoint/2010/main" val="3283600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latin typeface=".VnArial" panose="020B7200000000000000" pitchFamily="34" charset="0"/>
              </a:defRPr>
            </a:lvl1pPr>
          </a:lstStyle>
          <a:p>
            <a:pPr>
              <a:defRPr/>
            </a:pP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latin typeface=".VnArial" panose="020B7200000000000000" pitchFamily="34" charset="0"/>
              </a:defRPr>
            </a:lvl1pPr>
          </a:lstStyle>
          <a:p>
            <a:pPr>
              <a:defRPr/>
            </a:pP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latin typeface=".VnArial" panose="020B7200000000000000" pitchFamily="34" charset="0"/>
              </a:defRPr>
            </a:lvl1pPr>
          </a:lstStyle>
          <a:p>
            <a:pPr>
              <a:defRPr/>
            </a:pPr>
            <a:fld id="{F4254159-BC0F-42DF-9556-28A4CD2D8AD9}" type="slidenum">
              <a:rPr lang="en-US" smtClean="0"/>
              <a:pPr>
                <a:defRPr/>
              </a:pPr>
              <a:t>‹#›</a:t>
            </a:fld>
            <a:endParaRPr lang="en-US"/>
          </a:p>
        </p:txBody>
      </p:sp>
    </p:spTree>
    <p:extLst>
      <p:ext uri="{BB962C8B-B14F-4D97-AF65-F5344CB8AC3E}">
        <p14:creationId xmlns:p14="http://schemas.microsoft.com/office/powerpoint/2010/main" val="2800666855"/>
      </p:ext>
    </p:extLst>
  </p:cSld>
  <p:clrMap bg1="lt1" tx1="dk1" bg2="lt2" tx2="dk2" accent1="accent1" accent2="accent2" accent3="accent3" accent4="accent4" accent5="accent5" accent6="accent6" hlink="hlink" folHlink="folHlink"/>
  <p:sldLayoutIdLst>
    <p:sldLayoutId id="2147485846" r:id="rId1"/>
    <p:sldLayoutId id="2147485847" r:id="rId2"/>
    <p:sldLayoutId id="2147485848" r:id="rId3"/>
    <p:sldLayoutId id="2147485849" r:id="rId4"/>
    <p:sldLayoutId id="2147485850" r:id="rId5"/>
    <p:sldLayoutId id="2147485851" r:id="rId6"/>
    <p:sldLayoutId id="2147485852" r:id="rId7"/>
    <p:sldLayoutId id="2147485853" r:id="rId8"/>
    <p:sldLayoutId id="2147485854" r:id="rId9"/>
    <p:sldLayoutId id="2147485855" r:id="rId10"/>
    <p:sldLayoutId id="2147485856" r:id="rId11"/>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Times New Roman" panose="02020603050405020304" pitchFamily="18"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VnArial" panose="020B7200000000000000" pitchFamily="34"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VnArial" panose="020B7200000000000000" pitchFamily="34"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VnArial" panose="020B7200000000000000" pitchFamily="34"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VnArial" panose="020B7200000000000000" pitchFamily="34"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VnArial" panose="020B7200000000000000" pitchFamily="34"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file:///C:\JLH\Images\Nicotinesynapse2.jpg"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jpe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file:///C:\JLH\Images\Nicrecepteurs1b.jpg" TargetMode="External"/><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00B3D2B-613A-41BE-987D-E6A1324B456D}"/>
              </a:ext>
            </a:extLst>
          </p:cNvPr>
          <p:cNvSpPr>
            <a:spLocks noGrp="1"/>
          </p:cNvSpPr>
          <p:nvPr>
            <p:ph type="ctrTitle"/>
          </p:nvPr>
        </p:nvSpPr>
        <p:spPr>
          <a:xfrm>
            <a:off x="278295" y="2427513"/>
            <a:ext cx="8587409" cy="1216405"/>
          </a:xfrm>
        </p:spPr>
        <p:txBody>
          <a:bodyPr>
            <a:noAutofit/>
          </a:bodyPr>
          <a:lstStyle/>
          <a:p>
            <a:pPr>
              <a:lnSpc>
                <a:spcPct val="120000"/>
              </a:lnSpc>
            </a:pPr>
            <a:r>
              <a:rPr lang="vi-VN" sz="3000" b="1">
                <a:cs typeface="Times New Roman" panose="02020603050405020304" pitchFamily="18" charset="0"/>
              </a:rPr>
              <a:t>ĐẠI CƯƠNG VỀ NGHIỆN VÀ CAI NGHIỆN THUỐC LÁ</a:t>
            </a:r>
            <a:endParaRPr lang="en-US" sz="3000" b="1" dirty="0">
              <a:latin typeface="Times New Roman" panose="02020603050405020304" pitchFamily="18" charset="0"/>
              <a:cs typeface="Times New Roman" panose="02020603050405020304" pitchFamily="18" charset="0"/>
            </a:endParaRPr>
          </a:p>
        </p:txBody>
      </p:sp>
      <p:sp>
        <p:nvSpPr>
          <p:cNvPr id="7" name="Content Placeholder 13"/>
          <p:cNvSpPr txBox="1">
            <a:spLocks/>
          </p:cNvSpPr>
          <p:nvPr/>
        </p:nvSpPr>
        <p:spPr>
          <a:xfrm>
            <a:off x="0" y="4495800"/>
            <a:ext cx="9144000" cy="1311876"/>
          </a:xfrm>
          <a:prstGeom prst="rect">
            <a:avLst/>
          </a:prstGeom>
        </p:spPr>
        <p:txBody>
          <a:bodyPr vert="horz" lIns="91440" tIns="45720" rIns="91440" bIns="45720" rtlCol="0">
            <a:noAutofit/>
          </a:bodyPr>
          <a:lstStyle>
            <a:lvl1pPr marL="0" indent="0" algn="ctr" defTabSz="914400" rtl="0" eaLnBrk="1" latinLnBrk="0" hangingPunct="1">
              <a:spcBef>
                <a:spcPct val="20000"/>
              </a:spcBef>
              <a:buClr>
                <a:schemeClr val="accent1"/>
              </a:buClr>
              <a:buSzPct val="100000"/>
              <a:buFont typeface="Wingdings" pitchFamily="2" charset="2"/>
              <a:buNone/>
              <a:defRPr sz="2000" kern="1200">
                <a:solidFill>
                  <a:srgbClr val="FFFFFF"/>
                </a:solidFill>
                <a:latin typeface="+mn-lt"/>
                <a:ea typeface="+mn-ea"/>
                <a:cs typeface="+mn-cs"/>
              </a:defRPr>
            </a:lvl1pPr>
            <a:lvl2pPr marL="457200" indent="0" algn="ctr" defTabSz="914400" rtl="0" eaLnBrk="1" latinLnBrk="0" hangingPunct="1">
              <a:spcBef>
                <a:spcPct val="20000"/>
              </a:spcBef>
              <a:buClr>
                <a:schemeClr val="accent1"/>
              </a:buClr>
              <a:buSzPct val="100000"/>
              <a:buFont typeface="Wingdings" pitchFamily="2" charset="2"/>
              <a:buNone/>
              <a:defRPr sz="22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SzPct val="100000"/>
              <a:buFont typeface="Wingdings" pitchFamily="2" charset="2"/>
              <a:buNone/>
              <a:defRPr sz="22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SzPct val="100000"/>
              <a:buFont typeface="Wingdings" pitchFamily="2" charset="2"/>
              <a:buNone/>
              <a:defRPr sz="22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SzPct val="100000"/>
              <a:buFont typeface="Wingdings" pitchFamily="2" charset="2"/>
              <a:buNone/>
              <a:defRPr sz="2200" kern="1200">
                <a:solidFill>
                  <a:schemeClr val="tx1">
                    <a:tint val="75000"/>
                  </a:schemeClr>
                </a:solidFill>
                <a:latin typeface="+mn-lt"/>
                <a:ea typeface="+mn-ea"/>
                <a:cs typeface="+mn-cs"/>
              </a:defRPr>
            </a:lvl5pPr>
            <a:lvl6pPr marL="2286000" indent="0" algn="ctr" defTabSz="914400" rtl="0" eaLnBrk="1" latinLnBrk="0" hangingPunct="1">
              <a:spcBef>
                <a:spcPts val="384"/>
              </a:spcBef>
              <a:buClr>
                <a:schemeClr val="accent1"/>
              </a:buClr>
              <a:buFont typeface="Symbol" pitchFamily="18" charset="2"/>
              <a:buNone/>
              <a:defRPr sz="1400" kern="1200">
                <a:solidFill>
                  <a:schemeClr val="tx1">
                    <a:tint val="75000"/>
                  </a:schemeClr>
                </a:solidFill>
                <a:latin typeface="+mn-lt"/>
                <a:ea typeface="+mn-ea"/>
                <a:cs typeface="+mn-cs"/>
              </a:defRPr>
            </a:lvl6pPr>
            <a:lvl7pPr marL="2743200" indent="0" algn="ctr" defTabSz="914400" rtl="0" eaLnBrk="1" latinLnBrk="0" hangingPunct="1">
              <a:spcBef>
                <a:spcPts val="384"/>
              </a:spcBef>
              <a:buClr>
                <a:schemeClr val="accent1"/>
              </a:buClr>
              <a:buFont typeface="Symbol" pitchFamily="18" charset="2"/>
              <a:buNone/>
              <a:defRPr sz="1400" kern="1200">
                <a:solidFill>
                  <a:schemeClr val="tx1">
                    <a:tint val="75000"/>
                  </a:schemeClr>
                </a:solidFill>
                <a:latin typeface="+mn-lt"/>
                <a:ea typeface="+mn-ea"/>
                <a:cs typeface="+mn-cs"/>
              </a:defRPr>
            </a:lvl7pPr>
            <a:lvl8pPr marL="3200400" indent="0" algn="ctr" defTabSz="914400" rtl="0" eaLnBrk="1" latinLnBrk="0" hangingPunct="1">
              <a:spcBef>
                <a:spcPts val="384"/>
              </a:spcBef>
              <a:buClr>
                <a:schemeClr val="accent1"/>
              </a:buClr>
              <a:buFont typeface="Symbol" pitchFamily="18" charset="2"/>
              <a:buNone/>
              <a:defRPr sz="1400" kern="1200">
                <a:solidFill>
                  <a:schemeClr val="tx1">
                    <a:tint val="75000"/>
                  </a:schemeClr>
                </a:solidFill>
                <a:latin typeface="+mn-lt"/>
                <a:ea typeface="+mn-ea"/>
                <a:cs typeface="+mn-cs"/>
              </a:defRPr>
            </a:lvl8pPr>
            <a:lvl9pPr marL="3657600" indent="0" algn="ctr" defTabSz="914400" rtl="0" eaLnBrk="1" latinLnBrk="0" hangingPunct="1">
              <a:spcBef>
                <a:spcPts val="384"/>
              </a:spcBef>
              <a:buClr>
                <a:schemeClr val="accent1"/>
              </a:buClr>
              <a:buFont typeface="Symbol" pitchFamily="18" charset="2"/>
              <a:buNone/>
              <a:defRPr sz="1400" kern="1200">
                <a:solidFill>
                  <a:schemeClr val="tx1">
                    <a:tint val="75000"/>
                  </a:schemeClr>
                </a:solidFill>
                <a:latin typeface="+mn-lt"/>
                <a:ea typeface="+mn-ea"/>
                <a:cs typeface="+mn-cs"/>
              </a:defRPr>
            </a:lvl9pPr>
          </a:lstStyle>
          <a:p>
            <a:endParaRPr lang="en-US" sz="2200" b="1" i="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6589846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7"/>
          <p:cNvSpPr>
            <a:spLocks noGrp="1" noChangeArrowheads="1"/>
          </p:cNvSpPr>
          <p:nvPr>
            <p:ph type="title"/>
          </p:nvPr>
        </p:nvSpPr>
        <p:spPr>
          <a:xfrm>
            <a:off x="536575" y="367620"/>
            <a:ext cx="6744607" cy="818923"/>
          </a:xfrm>
        </p:spPr>
        <p:txBody>
          <a:bodyPr>
            <a:normAutofit/>
          </a:bodyPr>
          <a:lstStyle/>
          <a:p>
            <a:pPr eaLnBrk="1" hangingPunct="1"/>
            <a:r>
              <a:rPr lang="en-US" sz="2200" b="1">
                <a:latin typeface="Times New Roman" panose="02020603050405020304" pitchFamily="18" charset="0"/>
                <a:cs typeface="Times New Roman" panose="02020603050405020304" pitchFamily="18" charset="0"/>
              </a:rPr>
              <a:t>NICOTINE - THỤ  THỂ  SẼ  LÀM </a:t>
            </a:r>
            <a:br>
              <a:rPr lang="en-US" sz="2200" b="1">
                <a:latin typeface="Times New Roman" panose="02020603050405020304" pitchFamily="18" charset="0"/>
                <a:cs typeface="Times New Roman" panose="02020603050405020304" pitchFamily="18" charset="0"/>
              </a:rPr>
            </a:br>
            <a:r>
              <a:rPr lang="en-US" sz="2200" b="1">
                <a:latin typeface="Times New Roman" panose="02020603050405020304" pitchFamily="18" charset="0"/>
                <a:cs typeface="Times New Roman" panose="02020603050405020304" pitchFamily="18" charset="0"/>
              </a:rPr>
              <a:t>PHÓNG THÍCH CHẤT DẪN TRUYỀN THẦN KINH </a:t>
            </a:r>
          </a:p>
        </p:txBody>
      </p:sp>
      <p:pic>
        <p:nvPicPr>
          <p:cNvPr id="20484" name="Picture 2" descr="C:\JLH\Images\Nicotinesynapse2.jpg"/>
          <p:cNvPicPr>
            <a:picLocks noChangeAspect="1" noChangeArrowheads="1"/>
          </p:cNvPicPr>
          <p:nvPr/>
        </p:nvPicPr>
        <p:blipFill>
          <a:blip r:embed="rId3" r:link="rId4" cstate="print"/>
          <a:srcRect/>
          <a:stretch>
            <a:fillRect/>
          </a:stretch>
        </p:blipFill>
        <p:spPr bwMode="auto">
          <a:xfrm>
            <a:off x="536575" y="1485900"/>
            <a:ext cx="8077200" cy="5067300"/>
          </a:xfrm>
          <a:prstGeom prst="rect">
            <a:avLst/>
          </a:prstGeom>
          <a:noFill/>
          <a:ln w="9525">
            <a:solidFill>
              <a:srgbClr val="FF5050"/>
            </a:solidFill>
            <a:miter lim="800000"/>
            <a:headEnd/>
            <a:tailEnd/>
          </a:ln>
        </p:spPr>
      </p:pic>
    </p:spTree>
    <p:extLst>
      <p:ext uri="{BB962C8B-B14F-4D97-AF65-F5344CB8AC3E}">
        <p14:creationId xmlns:p14="http://schemas.microsoft.com/office/powerpoint/2010/main" val="3050573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754033" y="1515156"/>
            <a:ext cx="7627967" cy="4681537"/>
            <a:chOff x="-379" y="960"/>
            <a:chExt cx="6139" cy="2959"/>
          </a:xfrm>
        </p:grpSpPr>
        <p:grpSp>
          <p:nvGrpSpPr>
            <p:cNvPr id="3" name="Group 3"/>
            <p:cNvGrpSpPr>
              <a:grpSpLocks/>
            </p:cNvGrpSpPr>
            <p:nvPr/>
          </p:nvGrpSpPr>
          <p:grpSpPr bwMode="auto">
            <a:xfrm>
              <a:off x="2448" y="960"/>
              <a:ext cx="1144" cy="2959"/>
              <a:chOff x="2792" y="968"/>
              <a:chExt cx="1144" cy="2959"/>
            </a:xfrm>
          </p:grpSpPr>
          <p:sp>
            <p:nvSpPr>
              <p:cNvPr id="513050" name="Freeform 4"/>
              <p:cNvSpPr>
                <a:spLocks/>
              </p:cNvSpPr>
              <p:nvPr/>
            </p:nvSpPr>
            <p:spPr bwMode="auto">
              <a:xfrm>
                <a:off x="2792" y="968"/>
                <a:ext cx="1144" cy="2959"/>
              </a:xfrm>
              <a:custGeom>
                <a:avLst/>
                <a:gdLst>
                  <a:gd name="T0" fmla="*/ 469862641 w 956"/>
                  <a:gd name="T1" fmla="*/ 0 h 2472"/>
                  <a:gd name="T2" fmla="*/ 336530825 w 956"/>
                  <a:gd name="T3" fmla="*/ 23660088 h 2472"/>
                  <a:gd name="T4" fmla="*/ 186668510 w 956"/>
                  <a:gd name="T5" fmla="*/ 120442054 h 2472"/>
                  <a:gd name="T6" fmla="*/ 143604685 w 956"/>
                  <a:gd name="T7" fmla="*/ 281140282 h 2472"/>
                  <a:gd name="T8" fmla="*/ 151614712 w 956"/>
                  <a:gd name="T9" fmla="*/ 422174555 h 2472"/>
                  <a:gd name="T10" fmla="*/ 112192961 w 956"/>
                  <a:gd name="T11" fmla="*/ 498265373 h 2472"/>
                  <a:gd name="T12" fmla="*/ 1998243 w 956"/>
                  <a:gd name="T13" fmla="*/ 683510114 h 2472"/>
                  <a:gd name="T14" fmla="*/ 100283876 w 956"/>
                  <a:gd name="T15" fmla="*/ 711637036 h 2472"/>
                  <a:gd name="T16" fmla="*/ 96400212 w 956"/>
                  <a:gd name="T17" fmla="*/ 755631085 h 2472"/>
                  <a:gd name="T18" fmla="*/ 88478412 w 956"/>
                  <a:gd name="T19" fmla="*/ 828068909 h 2472"/>
                  <a:gd name="T20" fmla="*/ 198552781 w 956"/>
                  <a:gd name="T21" fmla="*/ 852121490 h 2472"/>
                  <a:gd name="T22" fmla="*/ 101701325 w 956"/>
                  <a:gd name="T23" fmla="*/ 864960442 h 2472"/>
                  <a:gd name="T24" fmla="*/ 117836412 w 956"/>
                  <a:gd name="T25" fmla="*/ 910964083 h 2472"/>
                  <a:gd name="T26" fmla="*/ 134686503 w 956"/>
                  <a:gd name="T27" fmla="*/ 971107793 h 2472"/>
                  <a:gd name="T28" fmla="*/ 106771149 w 956"/>
                  <a:gd name="T29" fmla="*/ 1071671313 h 2472"/>
                  <a:gd name="T30" fmla="*/ 190182570 w 956"/>
                  <a:gd name="T31" fmla="*/ 1126747838 h 2472"/>
                  <a:gd name="T32" fmla="*/ 352377949 w 956"/>
                  <a:gd name="T33" fmla="*/ 1137486495 h 2472"/>
                  <a:gd name="T34" fmla="*/ 426793570 w 956"/>
                  <a:gd name="T35" fmla="*/ 1161102714 h 2472"/>
                  <a:gd name="T36" fmla="*/ 465744778 w 956"/>
                  <a:gd name="T37" fmla="*/ 1242024457 h 247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56"/>
                  <a:gd name="T58" fmla="*/ 0 h 2472"/>
                  <a:gd name="T59" fmla="*/ 956 w 956"/>
                  <a:gd name="T60" fmla="*/ 2472 h 247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56" h="2472">
                    <a:moveTo>
                      <a:pt x="956" y="0"/>
                    </a:moveTo>
                    <a:cubicBezTo>
                      <a:pt x="912" y="8"/>
                      <a:pt x="780" y="8"/>
                      <a:pt x="684" y="48"/>
                    </a:cubicBezTo>
                    <a:cubicBezTo>
                      <a:pt x="588" y="88"/>
                      <a:pt x="445" y="154"/>
                      <a:pt x="380" y="240"/>
                    </a:cubicBezTo>
                    <a:cubicBezTo>
                      <a:pt x="314" y="325"/>
                      <a:pt x="304" y="460"/>
                      <a:pt x="292" y="560"/>
                    </a:cubicBezTo>
                    <a:cubicBezTo>
                      <a:pt x="280" y="660"/>
                      <a:pt x="318" y="768"/>
                      <a:pt x="308" y="840"/>
                    </a:cubicBezTo>
                    <a:cubicBezTo>
                      <a:pt x="297" y="912"/>
                      <a:pt x="278" y="905"/>
                      <a:pt x="228" y="992"/>
                    </a:cubicBezTo>
                    <a:cubicBezTo>
                      <a:pt x="177" y="1078"/>
                      <a:pt x="8" y="1289"/>
                      <a:pt x="4" y="1360"/>
                    </a:cubicBezTo>
                    <a:cubicBezTo>
                      <a:pt x="0" y="1430"/>
                      <a:pt x="172" y="1392"/>
                      <a:pt x="204" y="1416"/>
                    </a:cubicBezTo>
                    <a:cubicBezTo>
                      <a:pt x="236" y="1440"/>
                      <a:pt x="199" y="1465"/>
                      <a:pt x="196" y="1504"/>
                    </a:cubicBezTo>
                    <a:cubicBezTo>
                      <a:pt x="192" y="1542"/>
                      <a:pt x="145" y="1616"/>
                      <a:pt x="180" y="1648"/>
                    </a:cubicBezTo>
                    <a:cubicBezTo>
                      <a:pt x="214" y="1680"/>
                      <a:pt x="399" y="1683"/>
                      <a:pt x="404" y="1696"/>
                    </a:cubicBezTo>
                    <a:cubicBezTo>
                      <a:pt x="408" y="1708"/>
                      <a:pt x="233" y="1702"/>
                      <a:pt x="206" y="1722"/>
                    </a:cubicBezTo>
                    <a:cubicBezTo>
                      <a:pt x="178" y="1741"/>
                      <a:pt x="228" y="1778"/>
                      <a:pt x="240" y="1813"/>
                    </a:cubicBezTo>
                    <a:cubicBezTo>
                      <a:pt x="251" y="1848"/>
                      <a:pt x="277" y="1878"/>
                      <a:pt x="274" y="1932"/>
                    </a:cubicBezTo>
                    <a:cubicBezTo>
                      <a:pt x="269" y="1985"/>
                      <a:pt x="197" y="2081"/>
                      <a:pt x="217" y="2133"/>
                    </a:cubicBezTo>
                    <a:cubicBezTo>
                      <a:pt x="235" y="2185"/>
                      <a:pt x="304" y="2221"/>
                      <a:pt x="387" y="2243"/>
                    </a:cubicBezTo>
                    <a:cubicBezTo>
                      <a:pt x="469" y="2264"/>
                      <a:pt x="635" y="2252"/>
                      <a:pt x="716" y="2264"/>
                    </a:cubicBezTo>
                    <a:cubicBezTo>
                      <a:pt x="796" y="2275"/>
                      <a:pt x="829" y="2277"/>
                      <a:pt x="868" y="2312"/>
                    </a:cubicBezTo>
                    <a:cubicBezTo>
                      <a:pt x="906" y="2346"/>
                      <a:pt x="934" y="2445"/>
                      <a:pt x="948" y="2472"/>
                    </a:cubicBezTo>
                  </a:path>
                </a:pathLst>
              </a:custGeom>
              <a:gradFill rotWithShape="0">
                <a:gsLst>
                  <a:gs pos="0">
                    <a:schemeClr val="bg1"/>
                  </a:gs>
                  <a:gs pos="100000">
                    <a:srgbClr val="CC00CC"/>
                  </a:gs>
                </a:gsLst>
                <a:lin ang="0" scaled="1"/>
              </a:gradFill>
              <a:ln w="9525">
                <a:solidFill>
                  <a:schemeClr val="tx1"/>
                </a:solidFill>
                <a:round/>
                <a:headEnd/>
                <a:tailEnd/>
              </a:ln>
            </p:spPr>
            <p:txBody>
              <a:bodyPr wrap="none" anchor="ctr"/>
              <a:lstStyle/>
              <a:p>
                <a:endParaRPr lang="en-US">
                  <a:latin typeface="Times New Roman" pitchFamily="18" charset="0"/>
                </a:endParaRPr>
              </a:p>
            </p:txBody>
          </p:sp>
          <p:sp>
            <p:nvSpPr>
              <p:cNvPr id="513051" name="Freeform 5"/>
              <p:cNvSpPr>
                <a:spLocks/>
              </p:cNvSpPr>
              <p:nvPr/>
            </p:nvSpPr>
            <p:spPr bwMode="auto">
              <a:xfrm>
                <a:off x="3215" y="1799"/>
                <a:ext cx="507" cy="328"/>
              </a:xfrm>
              <a:custGeom>
                <a:avLst/>
                <a:gdLst>
                  <a:gd name="T0" fmla="*/ 14295377 w 423"/>
                  <a:gd name="T1" fmla="*/ 2 h 274"/>
                  <a:gd name="T2" fmla="*/ 122853117 w 423"/>
                  <a:gd name="T3" fmla="*/ 45014317 h 274"/>
                  <a:gd name="T4" fmla="*/ 195611753 w 423"/>
                  <a:gd name="T5" fmla="*/ 63798663 h 274"/>
                  <a:gd name="T6" fmla="*/ 213394019 w 423"/>
                  <a:gd name="T7" fmla="*/ 77218252 h 274"/>
                  <a:gd name="T8" fmla="*/ 69744559 w 423"/>
                  <a:gd name="T9" fmla="*/ 104330998 h 274"/>
                  <a:gd name="T10" fmla="*/ 7695838 w 423"/>
                  <a:gd name="T11" fmla="*/ 134289097 h 274"/>
                  <a:gd name="T12" fmla="*/ 40818172 w 423"/>
                  <a:gd name="T13" fmla="*/ 77218252 h 274"/>
                  <a:gd name="T14" fmla="*/ 39177621 w 423"/>
                  <a:gd name="T15" fmla="*/ 41221125 h 274"/>
                  <a:gd name="T16" fmla="*/ 14295377 w 423"/>
                  <a:gd name="T17" fmla="*/ 2 h 27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23"/>
                  <a:gd name="T28" fmla="*/ 0 h 274"/>
                  <a:gd name="T29" fmla="*/ 423 w 423"/>
                  <a:gd name="T30" fmla="*/ 274 h 27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23" h="274">
                    <a:moveTo>
                      <a:pt x="26" y="2"/>
                    </a:moveTo>
                    <a:cubicBezTo>
                      <a:pt x="51" y="3"/>
                      <a:pt x="167" y="69"/>
                      <a:pt x="222" y="90"/>
                    </a:cubicBezTo>
                    <a:cubicBezTo>
                      <a:pt x="276" y="110"/>
                      <a:pt x="326" y="115"/>
                      <a:pt x="354" y="126"/>
                    </a:cubicBezTo>
                    <a:cubicBezTo>
                      <a:pt x="381" y="136"/>
                      <a:pt x="423" y="140"/>
                      <a:pt x="386" y="154"/>
                    </a:cubicBezTo>
                    <a:cubicBezTo>
                      <a:pt x="348" y="167"/>
                      <a:pt x="188" y="187"/>
                      <a:pt x="126" y="206"/>
                    </a:cubicBezTo>
                    <a:cubicBezTo>
                      <a:pt x="64" y="224"/>
                      <a:pt x="22" y="274"/>
                      <a:pt x="14" y="266"/>
                    </a:cubicBezTo>
                    <a:cubicBezTo>
                      <a:pt x="5" y="257"/>
                      <a:pt x="64" y="184"/>
                      <a:pt x="74" y="154"/>
                    </a:cubicBezTo>
                    <a:cubicBezTo>
                      <a:pt x="83" y="123"/>
                      <a:pt x="76" y="104"/>
                      <a:pt x="70" y="82"/>
                    </a:cubicBezTo>
                    <a:cubicBezTo>
                      <a:pt x="63" y="59"/>
                      <a:pt x="0" y="0"/>
                      <a:pt x="26" y="2"/>
                    </a:cubicBezTo>
                    <a:close/>
                  </a:path>
                </a:pathLst>
              </a:custGeom>
              <a:gradFill rotWithShape="0">
                <a:gsLst>
                  <a:gs pos="0">
                    <a:schemeClr val="bg1"/>
                  </a:gs>
                  <a:gs pos="100000">
                    <a:srgbClr val="CC00CC"/>
                  </a:gs>
                </a:gsLst>
                <a:lin ang="0" scaled="1"/>
              </a:gradFill>
              <a:ln w="9525">
                <a:solidFill>
                  <a:schemeClr val="tx1"/>
                </a:solidFill>
                <a:round/>
                <a:headEnd/>
                <a:tailEnd/>
              </a:ln>
            </p:spPr>
            <p:txBody>
              <a:bodyPr wrap="none" anchor="ctr"/>
              <a:lstStyle/>
              <a:p>
                <a:endParaRPr lang="en-US">
                  <a:latin typeface="Times New Roman" pitchFamily="18" charset="0"/>
                </a:endParaRPr>
              </a:p>
            </p:txBody>
          </p:sp>
          <p:sp>
            <p:nvSpPr>
              <p:cNvPr id="513052" name="Oval 6"/>
              <p:cNvSpPr>
                <a:spLocks noChangeArrowheads="1"/>
              </p:cNvSpPr>
              <p:nvPr/>
            </p:nvSpPr>
            <p:spPr bwMode="auto">
              <a:xfrm>
                <a:off x="3337" y="1902"/>
                <a:ext cx="58" cy="101"/>
              </a:xfrm>
              <a:prstGeom prst="ellipse">
                <a:avLst/>
              </a:prstGeom>
              <a:gradFill rotWithShape="0">
                <a:gsLst>
                  <a:gs pos="0">
                    <a:schemeClr val="bg1"/>
                  </a:gs>
                  <a:gs pos="100000">
                    <a:srgbClr val="CC00CC"/>
                  </a:gs>
                </a:gsLst>
                <a:lin ang="0" scaled="1"/>
              </a:gradFill>
              <a:ln w="9525">
                <a:solidFill>
                  <a:schemeClr val="tx1"/>
                </a:solidFill>
                <a:round/>
                <a:headEnd/>
                <a:tailEnd/>
              </a:ln>
            </p:spPr>
            <p:txBody>
              <a:bodyPr wrap="none" anchor="ctr"/>
              <a:lstStyle/>
              <a:p>
                <a:pPr eaLnBrk="0" hangingPunct="0"/>
                <a:endParaRPr lang="en-US" altLang="en-US">
                  <a:solidFill>
                    <a:srgbClr val="FFFFFF"/>
                  </a:solidFill>
                  <a:latin typeface="Times New Roman" pitchFamily="18" charset="0"/>
                  <a:ea typeface="MS PGothic" pitchFamily="34" charset="-128"/>
                </a:endParaRPr>
              </a:p>
            </p:txBody>
          </p:sp>
          <p:sp>
            <p:nvSpPr>
              <p:cNvPr id="513053" name="Freeform 7"/>
              <p:cNvSpPr>
                <a:spLocks/>
              </p:cNvSpPr>
              <p:nvPr/>
            </p:nvSpPr>
            <p:spPr bwMode="auto">
              <a:xfrm>
                <a:off x="3148" y="1693"/>
                <a:ext cx="486" cy="176"/>
              </a:xfrm>
              <a:custGeom>
                <a:avLst/>
                <a:gdLst>
                  <a:gd name="T0" fmla="*/ 12347082 w 406"/>
                  <a:gd name="T1" fmla="*/ 2 h 147"/>
                  <a:gd name="T2" fmla="*/ 1 w 406"/>
                  <a:gd name="T3" fmla="*/ 10802339 h 147"/>
                  <a:gd name="T4" fmla="*/ 10314645 w 406"/>
                  <a:gd name="T5" fmla="*/ 27470825 h 147"/>
                  <a:gd name="T6" fmla="*/ 58937676 w 406"/>
                  <a:gd name="T7" fmla="*/ 29581828 h 147"/>
                  <a:gd name="T8" fmla="*/ 125501500 w 406"/>
                  <a:gd name="T9" fmla="*/ 21390049 h 147"/>
                  <a:gd name="T10" fmla="*/ 181746210 w 406"/>
                  <a:gd name="T11" fmla="*/ 45611959 h 147"/>
                  <a:gd name="T12" fmla="*/ 201904814 w 406"/>
                  <a:gd name="T13" fmla="*/ 70547725 h 147"/>
                  <a:gd name="T14" fmla="*/ 165677398 w 406"/>
                  <a:gd name="T15" fmla="*/ 15246359 h 147"/>
                  <a:gd name="T16" fmla="*/ 125501500 w 406"/>
                  <a:gd name="T17" fmla="*/ 2951649 h 147"/>
                  <a:gd name="T18" fmla="*/ 55019608 w 406"/>
                  <a:gd name="T19" fmla="*/ 5065826 h 147"/>
                  <a:gd name="T20" fmla="*/ 12347082 w 406"/>
                  <a:gd name="T21" fmla="*/ 2 h 14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06"/>
                  <a:gd name="T34" fmla="*/ 0 h 147"/>
                  <a:gd name="T35" fmla="*/ 406 w 406"/>
                  <a:gd name="T36" fmla="*/ 147 h 14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06" h="147">
                    <a:moveTo>
                      <a:pt x="25" y="2"/>
                    </a:moveTo>
                    <a:cubicBezTo>
                      <a:pt x="7" y="4"/>
                      <a:pt x="1" y="13"/>
                      <a:pt x="1" y="22"/>
                    </a:cubicBezTo>
                    <a:cubicBezTo>
                      <a:pt x="0" y="30"/>
                      <a:pt x="1" y="48"/>
                      <a:pt x="21" y="54"/>
                    </a:cubicBezTo>
                    <a:cubicBezTo>
                      <a:pt x="40" y="59"/>
                      <a:pt x="79" y="60"/>
                      <a:pt x="117" y="58"/>
                    </a:cubicBezTo>
                    <a:cubicBezTo>
                      <a:pt x="155" y="56"/>
                      <a:pt x="208" y="36"/>
                      <a:pt x="249" y="42"/>
                    </a:cubicBezTo>
                    <a:cubicBezTo>
                      <a:pt x="289" y="47"/>
                      <a:pt x="335" y="74"/>
                      <a:pt x="361" y="90"/>
                    </a:cubicBezTo>
                    <a:cubicBezTo>
                      <a:pt x="386" y="105"/>
                      <a:pt x="406" y="147"/>
                      <a:pt x="401" y="138"/>
                    </a:cubicBezTo>
                    <a:cubicBezTo>
                      <a:pt x="395" y="128"/>
                      <a:pt x="354" y="51"/>
                      <a:pt x="329" y="30"/>
                    </a:cubicBezTo>
                    <a:cubicBezTo>
                      <a:pt x="303" y="8"/>
                      <a:pt x="285" y="9"/>
                      <a:pt x="249" y="6"/>
                    </a:cubicBezTo>
                    <a:cubicBezTo>
                      <a:pt x="212" y="2"/>
                      <a:pt x="143" y="10"/>
                      <a:pt x="109" y="10"/>
                    </a:cubicBezTo>
                    <a:cubicBezTo>
                      <a:pt x="74" y="10"/>
                      <a:pt x="43" y="0"/>
                      <a:pt x="25" y="2"/>
                    </a:cubicBezTo>
                    <a:close/>
                  </a:path>
                </a:pathLst>
              </a:custGeom>
              <a:gradFill rotWithShape="0">
                <a:gsLst>
                  <a:gs pos="0">
                    <a:schemeClr val="bg1"/>
                  </a:gs>
                  <a:gs pos="100000">
                    <a:srgbClr val="CC00CC"/>
                  </a:gs>
                </a:gsLst>
                <a:lin ang="0" scaled="1"/>
              </a:gradFill>
              <a:ln w="9525">
                <a:solidFill>
                  <a:schemeClr val="tx1"/>
                </a:solidFill>
                <a:round/>
                <a:headEnd/>
                <a:tailEnd/>
              </a:ln>
            </p:spPr>
            <p:txBody>
              <a:bodyPr wrap="none" anchor="ctr"/>
              <a:lstStyle/>
              <a:p>
                <a:endParaRPr lang="en-US">
                  <a:latin typeface="Times New Roman" pitchFamily="18" charset="0"/>
                </a:endParaRPr>
              </a:p>
            </p:txBody>
          </p:sp>
          <p:sp>
            <p:nvSpPr>
              <p:cNvPr id="513054" name="Freeform 8"/>
              <p:cNvSpPr>
                <a:spLocks/>
              </p:cNvSpPr>
              <p:nvPr/>
            </p:nvSpPr>
            <p:spPr bwMode="auto">
              <a:xfrm rot="-5400000">
                <a:off x="2981" y="2540"/>
                <a:ext cx="66" cy="177"/>
              </a:xfrm>
              <a:custGeom>
                <a:avLst/>
                <a:gdLst>
                  <a:gd name="T0" fmla="*/ 2 w 84"/>
                  <a:gd name="T1" fmla="*/ 2147483647 h 103"/>
                  <a:gd name="T2" fmla="*/ 2 w 84"/>
                  <a:gd name="T3" fmla="*/ 2147483647 h 103"/>
                  <a:gd name="T4" fmla="*/ 2 w 84"/>
                  <a:gd name="T5" fmla="*/ 2147483647 h 103"/>
                  <a:gd name="T6" fmla="*/ 2 w 84"/>
                  <a:gd name="T7" fmla="*/ 2147483647 h 103"/>
                  <a:gd name="T8" fmla="*/ 2 w 84"/>
                  <a:gd name="T9" fmla="*/ 2147483647 h 103"/>
                  <a:gd name="T10" fmla="*/ 2 w 84"/>
                  <a:gd name="T11" fmla="*/ 2147483647 h 103"/>
                  <a:gd name="T12" fmla="*/ 0 60000 65536"/>
                  <a:gd name="T13" fmla="*/ 0 60000 65536"/>
                  <a:gd name="T14" fmla="*/ 0 60000 65536"/>
                  <a:gd name="T15" fmla="*/ 0 60000 65536"/>
                  <a:gd name="T16" fmla="*/ 0 60000 65536"/>
                  <a:gd name="T17" fmla="*/ 0 60000 65536"/>
                  <a:gd name="T18" fmla="*/ 0 w 84"/>
                  <a:gd name="T19" fmla="*/ 0 h 103"/>
                  <a:gd name="T20" fmla="*/ 84 w 84"/>
                  <a:gd name="T21" fmla="*/ 103 h 103"/>
                </a:gdLst>
                <a:ahLst/>
                <a:cxnLst>
                  <a:cxn ang="T12">
                    <a:pos x="T0" y="T1"/>
                  </a:cxn>
                  <a:cxn ang="T13">
                    <a:pos x="T2" y="T3"/>
                  </a:cxn>
                  <a:cxn ang="T14">
                    <a:pos x="T4" y="T5"/>
                  </a:cxn>
                  <a:cxn ang="T15">
                    <a:pos x="T6" y="T7"/>
                  </a:cxn>
                  <a:cxn ang="T16">
                    <a:pos x="T8" y="T9"/>
                  </a:cxn>
                  <a:cxn ang="T17">
                    <a:pos x="T10" y="T11"/>
                  </a:cxn>
                </a:cxnLst>
                <a:rect l="T18" t="T19" r="T20" b="T21"/>
                <a:pathLst>
                  <a:path w="84" h="103">
                    <a:moveTo>
                      <a:pt x="24" y="5"/>
                    </a:moveTo>
                    <a:cubicBezTo>
                      <a:pt x="20" y="9"/>
                      <a:pt x="55" y="45"/>
                      <a:pt x="52" y="61"/>
                    </a:cubicBezTo>
                    <a:cubicBezTo>
                      <a:pt x="48" y="77"/>
                      <a:pt x="0" y="98"/>
                      <a:pt x="4" y="101"/>
                    </a:cubicBezTo>
                    <a:cubicBezTo>
                      <a:pt x="7" y="103"/>
                      <a:pt x="60" y="88"/>
                      <a:pt x="72" y="77"/>
                    </a:cubicBezTo>
                    <a:cubicBezTo>
                      <a:pt x="84" y="65"/>
                      <a:pt x="82" y="46"/>
                      <a:pt x="76" y="33"/>
                    </a:cubicBezTo>
                    <a:cubicBezTo>
                      <a:pt x="69" y="19"/>
                      <a:pt x="27" y="0"/>
                      <a:pt x="24" y="5"/>
                    </a:cubicBezTo>
                    <a:close/>
                  </a:path>
                </a:pathLst>
              </a:custGeom>
              <a:gradFill rotWithShape="0">
                <a:gsLst>
                  <a:gs pos="0">
                    <a:schemeClr val="bg1"/>
                  </a:gs>
                  <a:gs pos="100000">
                    <a:srgbClr val="CC00CC"/>
                  </a:gs>
                </a:gsLst>
                <a:lin ang="0" scaled="1"/>
              </a:gradFill>
              <a:ln w="9525">
                <a:solidFill>
                  <a:schemeClr val="tx1"/>
                </a:solidFill>
                <a:round/>
                <a:headEnd/>
                <a:tailEnd/>
              </a:ln>
            </p:spPr>
            <p:txBody>
              <a:bodyPr wrap="none" anchor="ctr"/>
              <a:lstStyle/>
              <a:p>
                <a:endParaRPr lang="en-US">
                  <a:latin typeface="Times New Roman" pitchFamily="18" charset="0"/>
                </a:endParaRPr>
              </a:p>
            </p:txBody>
          </p:sp>
          <p:sp>
            <p:nvSpPr>
              <p:cNvPr id="513055" name="Freeform 9"/>
              <p:cNvSpPr>
                <a:spLocks/>
              </p:cNvSpPr>
              <p:nvPr/>
            </p:nvSpPr>
            <p:spPr bwMode="auto">
              <a:xfrm rot="-223145">
                <a:off x="3135" y="2538"/>
                <a:ext cx="56" cy="182"/>
              </a:xfrm>
              <a:custGeom>
                <a:avLst/>
                <a:gdLst>
                  <a:gd name="T0" fmla="*/ 1 w 84"/>
                  <a:gd name="T1" fmla="*/ 2147483647 h 103"/>
                  <a:gd name="T2" fmla="*/ 1 w 84"/>
                  <a:gd name="T3" fmla="*/ 2147483647 h 103"/>
                  <a:gd name="T4" fmla="*/ 1 w 84"/>
                  <a:gd name="T5" fmla="*/ 2147483647 h 103"/>
                  <a:gd name="T6" fmla="*/ 1 w 84"/>
                  <a:gd name="T7" fmla="*/ 2147483647 h 103"/>
                  <a:gd name="T8" fmla="*/ 1 w 84"/>
                  <a:gd name="T9" fmla="*/ 2147483647 h 103"/>
                  <a:gd name="T10" fmla="*/ 1 w 84"/>
                  <a:gd name="T11" fmla="*/ 2147483647 h 103"/>
                  <a:gd name="T12" fmla="*/ 0 60000 65536"/>
                  <a:gd name="T13" fmla="*/ 0 60000 65536"/>
                  <a:gd name="T14" fmla="*/ 0 60000 65536"/>
                  <a:gd name="T15" fmla="*/ 0 60000 65536"/>
                  <a:gd name="T16" fmla="*/ 0 60000 65536"/>
                  <a:gd name="T17" fmla="*/ 0 60000 65536"/>
                  <a:gd name="T18" fmla="*/ 0 w 84"/>
                  <a:gd name="T19" fmla="*/ 0 h 103"/>
                  <a:gd name="T20" fmla="*/ 84 w 84"/>
                  <a:gd name="T21" fmla="*/ 103 h 103"/>
                </a:gdLst>
                <a:ahLst/>
                <a:cxnLst>
                  <a:cxn ang="T12">
                    <a:pos x="T0" y="T1"/>
                  </a:cxn>
                  <a:cxn ang="T13">
                    <a:pos x="T2" y="T3"/>
                  </a:cxn>
                  <a:cxn ang="T14">
                    <a:pos x="T4" y="T5"/>
                  </a:cxn>
                  <a:cxn ang="T15">
                    <a:pos x="T6" y="T7"/>
                  </a:cxn>
                  <a:cxn ang="T16">
                    <a:pos x="T8" y="T9"/>
                  </a:cxn>
                  <a:cxn ang="T17">
                    <a:pos x="T10" y="T11"/>
                  </a:cxn>
                </a:cxnLst>
                <a:rect l="T18" t="T19" r="T20" b="T21"/>
                <a:pathLst>
                  <a:path w="84" h="103">
                    <a:moveTo>
                      <a:pt x="24" y="5"/>
                    </a:moveTo>
                    <a:cubicBezTo>
                      <a:pt x="20" y="9"/>
                      <a:pt x="55" y="45"/>
                      <a:pt x="52" y="61"/>
                    </a:cubicBezTo>
                    <a:cubicBezTo>
                      <a:pt x="48" y="77"/>
                      <a:pt x="0" y="98"/>
                      <a:pt x="4" y="101"/>
                    </a:cubicBezTo>
                    <a:cubicBezTo>
                      <a:pt x="7" y="103"/>
                      <a:pt x="60" y="88"/>
                      <a:pt x="72" y="77"/>
                    </a:cubicBezTo>
                    <a:cubicBezTo>
                      <a:pt x="84" y="65"/>
                      <a:pt x="82" y="46"/>
                      <a:pt x="76" y="33"/>
                    </a:cubicBezTo>
                    <a:cubicBezTo>
                      <a:pt x="69" y="19"/>
                      <a:pt x="27" y="0"/>
                      <a:pt x="24" y="5"/>
                    </a:cubicBezTo>
                    <a:close/>
                  </a:path>
                </a:pathLst>
              </a:custGeom>
              <a:gradFill rotWithShape="0">
                <a:gsLst>
                  <a:gs pos="0">
                    <a:schemeClr val="bg1"/>
                  </a:gs>
                  <a:gs pos="100000">
                    <a:srgbClr val="CC00CC"/>
                  </a:gs>
                </a:gsLst>
                <a:lin ang="0" scaled="1"/>
              </a:gradFill>
              <a:ln w="9525">
                <a:solidFill>
                  <a:schemeClr val="tx1"/>
                </a:solidFill>
                <a:round/>
                <a:headEnd/>
                <a:tailEnd/>
              </a:ln>
            </p:spPr>
            <p:txBody>
              <a:bodyPr wrap="none" anchor="ctr"/>
              <a:lstStyle/>
              <a:p>
                <a:endParaRPr lang="en-US">
                  <a:latin typeface="Times New Roman" pitchFamily="18" charset="0"/>
                </a:endParaRPr>
              </a:p>
            </p:txBody>
          </p:sp>
          <p:sp>
            <p:nvSpPr>
              <p:cNvPr id="513056" name="Freeform 10"/>
              <p:cNvSpPr>
                <a:spLocks/>
              </p:cNvSpPr>
              <p:nvPr/>
            </p:nvSpPr>
            <p:spPr bwMode="auto">
              <a:xfrm>
                <a:off x="3300" y="1878"/>
                <a:ext cx="278" cy="169"/>
              </a:xfrm>
              <a:custGeom>
                <a:avLst/>
                <a:gdLst>
                  <a:gd name="T0" fmla="*/ 0 w 256"/>
                  <a:gd name="T1" fmla="*/ 0 h 144"/>
                  <a:gd name="T2" fmla="*/ 16609 w 256"/>
                  <a:gd name="T3" fmla="*/ 3425461 h 144"/>
                  <a:gd name="T4" fmla="*/ 52458 w 256"/>
                  <a:gd name="T5" fmla="*/ 8316601 h 144"/>
                  <a:gd name="T6" fmla="*/ 14440 w 256"/>
                  <a:gd name="T7" fmla="*/ 13322983 h 144"/>
                  <a:gd name="T8" fmla="*/ 603 w 256"/>
                  <a:gd name="T9" fmla="*/ 16991455 h 144"/>
                  <a:gd name="T10" fmla="*/ 0 60000 65536"/>
                  <a:gd name="T11" fmla="*/ 0 60000 65536"/>
                  <a:gd name="T12" fmla="*/ 0 60000 65536"/>
                  <a:gd name="T13" fmla="*/ 0 60000 65536"/>
                  <a:gd name="T14" fmla="*/ 0 60000 65536"/>
                  <a:gd name="T15" fmla="*/ 0 w 256"/>
                  <a:gd name="T16" fmla="*/ 0 h 144"/>
                  <a:gd name="T17" fmla="*/ 256 w 256"/>
                  <a:gd name="T18" fmla="*/ 144 h 144"/>
                </a:gdLst>
                <a:ahLst/>
                <a:cxnLst>
                  <a:cxn ang="T10">
                    <a:pos x="T0" y="T1"/>
                  </a:cxn>
                  <a:cxn ang="T11">
                    <a:pos x="T2" y="T3"/>
                  </a:cxn>
                  <a:cxn ang="T12">
                    <a:pos x="T4" y="T5"/>
                  </a:cxn>
                  <a:cxn ang="T13">
                    <a:pos x="T6" y="T7"/>
                  </a:cxn>
                  <a:cxn ang="T14">
                    <a:pos x="T8" y="T9"/>
                  </a:cxn>
                </a:cxnLst>
                <a:rect l="T15" t="T16" r="T17" b="T18"/>
                <a:pathLst>
                  <a:path w="256" h="144">
                    <a:moveTo>
                      <a:pt x="0" y="0"/>
                    </a:moveTo>
                    <a:lnTo>
                      <a:pt x="80" y="29"/>
                    </a:lnTo>
                    <a:lnTo>
                      <a:pt x="256" y="70"/>
                    </a:lnTo>
                    <a:lnTo>
                      <a:pt x="70" y="112"/>
                    </a:lnTo>
                    <a:lnTo>
                      <a:pt x="6" y="144"/>
                    </a:lnTo>
                  </a:path>
                </a:pathLst>
              </a:custGeom>
              <a:gradFill rotWithShape="0">
                <a:gsLst>
                  <a:gs pos="0">
                    <a:schemeClr val="bg1"/>
                  </a:gs>
                  <a:gs pos="100000">
                    <a:srgbClr val="CC00CC"/>
                  </a:gs>
                </a:gsLst>
                <a:lin ang="0" scaled="1"/>
              </a:gradFill>
              <a:ln w="9525">
                <a:solidFill>
                  <a:schemeClr val="tx1"/>
                </a:solidFill>
                <a:round/>
                <a:headEnd/>
                <a:tailEnd/>
              </a:ln>
            </p:spPr>
            <p:txBody>
              <a:bodyPr wrap="none" anchor="ctr"/>
              <a:lstStyle/>
              <a:p>
                <a:endParaRPr lang="en-US">
                  <a:latin typeface="Times New Roman" pitchFamily="18" charset="0"/>
                </a:endParaRPr>
              </a:p>
            </p:txBody>
          </p:sp>
          <p:sp>
            <p:nvSpPr>
              <p:cNvPr id="513057" name="Freeform 11"/>
              <p:cNvSpPr>
                <a:spLocks/>
              </p:cNvSpPr>
              <p:nvPr/>
            </p:nvSpPr>
            <p:spPr bwMode="auto">
              <a:xfrm>
                <a:off x="3300" y="1881"/>
                <a:ext cx="249" cy="77"/>
              </a:xfrm>
              <a:custGeom>
                <a:avLst/>
                <a:gdLst>
                  <a:gd name="T0" fmla="*/ 0 w 208"/>
                  <a:gd name="T1" fmla="*/ 0 h 64"/>
                  <a:gd name="T2" fmla="*/ 86239899 w 208"/>
                  <a:gd name="T3" fmla="*/ 39836903 h 64"/>
                  <a:gd name="T4" fmla="*/ 105173317 w 208"/>
                  <a:gd name="T5" fmla="*/ 42549198 h 64"/>
                  <a:gd name="T6" fmla="*/ 0 60000 65536"/>
                  <a:gd name="T7" fmla="*/ 0 60000 65536"/>
                  <a:gd name="T8" fmla="*/ 0 60000 65536"/>
                  <a:gd name="T9" fmla="*/ 0 w 208"/>
                  <a:gd name="T10" fmla="*/ 0 h 64"/>
                  <a:gd name="T11" fmla="*/ 208 w 208"/>
                  <a:gd name="T12" fmla="*/ 64 h 64"/>
                </a:gdLst>
                <a:ahLst/>
                <a:cxnLst>
                  <a:cxn ang="T6">
                    <a:pos x="T0" y="T1"/>
                  </a:cxn>
                  <a:cxn ang="T7">
                    <a:pos x="T2" y="T3"/>
                  </a:cxn>
                  <a:cxn ang="T8">
                    <a:pos x="T4" y="T5"/>
                  </a:cxn>
                </a:cxnLst>
                <a:rect l="T9" t="T10" r="T11" b="T12"/>
                <a:pathLst>
                  <a:path w="208" h="64">
                    <a:moveTo>
                      <a:pt x="0" y="0"/>
                    </a:moveTo>
                    <a:cubicBezTo>
                      <a:pt x="67" y="22"/>
                      <a:pt x="135" y="45"/>
                      <a:pt x="170" y="55"/>
                    </a:cubicBezTo>
                    <a:cubicBezTo>
                      <a:pt x="204" y="64"/>
                      <a:pt x="202" y="58"/>
                      <a:pt x="208" y="58"/>
                    </a:cubicBezTo>
                  </a:path>
                </a:pathLst>
              </a:custGeom>
              <a:gradFill rotWithShape="0">
                <a:gsLst>
                  <a:gs pos="0">
                    <a:schemeClr val="bg1"/>
                  </a:gs>
                  <a:gs pos="100000">
                    <a:srgbClr val="CC00CC"/>
                  </a:gs>
                </a:gsLst>
                <a:lin ang="0" scaled="1"/>
              </a:gradFill>
              <a:ln w="19050">
                <a:solidFill>
                  <a:schemeClr val="tx1"/>
                </a:solidFill>
                <a:round/>
                <a:headEnd/>
                <a:tailEnd/>
              </a:ln>
            </p:spPr>
            <p:txBody>
              <a:bodyPr wrap="none" anchor="ctr"/>
              <a:lstStyle/>
              <a:p>
                <a:endParaRPr lang="en-US">
                  <a:latin typeface="Times New Roman" pitchFamily="18" charset="0"/>
                </a:endParaRPr>
              </a:p>
            </p:txBody>
          </p:sp>
        </p:grpSp>
        <p:sp>
          <p:nvSpPr>
            <p:cNvPr id="513030" name="Freeform 12"/>
            <p:cNvSpPr>
              <a:spLocks/>
            </p:cNvSpPr>
            <p:nvPr/>
          </p:nvSpPr>
          <p:spPr bwMode="auto">
            <a:xfrm>
              <a:off x="-379" y="1223"/>
              <a:ext cx="2216" cy="2208"/>
            </a:xfrm>
            <a:custGeom>
              <a:avLst/>
              <a:gdLst>
                <a:gd name="T0" fmla="*/ 1464 w 2216"/>
                <a:gd name="T1" fmla="*/ 56 h 2208"/>
                <a:gd name="T2" fmla="*/ 1456 w 2216"/>
                <a:gd name="T3" fmla="*/ 600 h 2208"/>
                <a:gd name="T4" fmla="*/ 696 w 2216"/>
                <a:gd name="T5" fmla="*/ 544 h 2208"/>
                <a:gd name="T6" fmla="*/ 40 w 2216"/>
                <a:gd name="T7" fmla="*/ 0 h 2208"/>
                <a:gd name="T8" fmla="*/ 24 w 2216"/>
                <a:gd name="T9" fmla="*/ 1088 h 2208"/>
                <a:gd name="T10" fmla="*/ 248 w 2216"/>
                <a:gd name="T11" fmla="*/ 1488 h 2208"/>
                <a:gd name="T12" fmla="*/ 800 w 2216"/>
                <a:gd name="T13" fmla="*/ 1704 h 2208"/>
                <a:gd name="T14" fmla="*/ 1456 w 2216"/>
                <a:gd name="T15" fmla="*/ 1704 h 2208"/>
                <a:gd name="T16" fmla="*/ 1456 w 2216"/>
                <a:gd name="T17" fmla="*/ 2208 h 2208"/>
                <a:gd name="T18" fmla="*/ 2216 w 2216"/>
                <a:gd name="T19" fmla="*/ 1056 h 2208"/>
                <a:gd name="T20" fmla="*/ 1464 w 2216"/>
                <a:gd name="T21" fmla="*/ 56 h 220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216"/>
                <a:gd name="T34" fmla="*/ 0 h 2208"/>
                <a:gd name="T35" fmla="*/ 2216 w 2216"/>
                <a:gd name="T36" fmla="*/ 2208 h 220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216" h="2208">
                  <a:moveTo>
                    <a:pt x="1464" y="56"/>
                  </a:moveTo>
                  <a:lnTo>
                    <a:pt x="1456" y="600"/>
                  </a:lnTo>
                  <a:cubicBezTo>
                    <a:pt x="1298" y="602"/>
                    <a:pt x="1016" y="608"/>
                    <a:pt x="696" y="544"/>
                  </a:cubicBezTo>
                  <a:cubicBezTo>
                    <a:pt x="184" y="416"/>
                    <a:pt x="24" y="8"/>
                    <a:pt x="40" y="0"/>
                  </a:cubicBezTo>
                  <a:cubicBezTo>
                    <a:pt x="8" y="488"/>
                    <a:pt x="8" y="1088"/>
                    <a:pt x="24" y="1088"/>
                  </a:cubicBezTo>
                  <a:cubicBezTo>
                    <a:pt x="0" y="1320"/>
                    <a:pt x="104" y="1352"/>
                    <a:pt x="248" y="1488"/>
                  </a:cubicBezTo>
                  <a:cubicBezTo>
                    <a:pt x="408" y="1608"/>
                    <a:pt x="609" y="1684"/>
                    <a:pt x="800" y="1704"/>
                  </a:cubicBezTo>
                  <a:lnTo>
                    <a:pt x="1456" y="1704"/>
                  </a:lnTo>
                  <a:lnTo>
                    <a:pt x="1456" y="2208"/>
                  </a:lnTo>
                  <a:lnTo>
                    <a:pt x="2216" y="1056"/>
                  </a:lnTo>
                  <a:lnTo>
                    <a:pt x="1464" y="56"/>
                  </a:lnTo>
                  <a:close/>
                </a:path>
              </a:pathLst>
            </a:custGeom>
            <a:gradFill rotWithShape="0">
              <a:gsLst>
                <a:gs pos="0">
                  <a:schemeClr val="bg1"/>
                </a:gs>
                <a:gs pos="100000">
                  <a:srgbClr val="CC00CC"/>
                </a:gs>
              </a:gsLst>
              <a:lin ang="0" scaled="1"/>
            </a:gradFill>
            <a:ln w="9525">
              <a:solidFill>
                <a:schemeClr val="tx1"/>
              </a:solidFill>
              <a:round/>
              <a:headEnd/>
              <a:tailEnd/>
            </a:ln>
          </p:spPr>
          <p:txBody>
            <a:bodyPr wrap="none" anchor="ctr"/>
            <a:lstStyle/>
            <a:p>
              <a:endParaRPr lang="en-US">
                <a:latin typeface="Times New Roman" pitchFamily="18" charset="0"/>
              </a:endParaRPr>
            </a:p>
          </p:txBody>
        </p:sp>
        <p:sp>
          <p:nvSpPr>
            <p:cNvPr id="513031" name="Text Box 13"/>
            <p:cNvSpPr txBox="1">
              <a:spLocks noChangeArrowheads="1"/>
            </p:cNvSpPr>
            <p:nvPr/>
          </p:nvSpPr>
          <p:spPr bwMode="auto">
            <a:xfrm>
              <a:off x="1288" y="1190"/>
              <a:ext cx="874" cy="214"/>
            </a:xfrm>
            <a:prstGeom prst="rect">
              <a:avLst/>
            </a:prstGeom>
            <a:noFill/>
            <a:ln w="9525">
              <a:noFill/>
              <a:miter lim="800000"/>
              <a:headEnd/>
              <a:tailEnd/>
            </a:ln>
          </p:spPr>
          <p:txBody>
            <a:bodyPr wrap="none">
              <a:spAutoFit/>
            </a:bodyPr>
            <a:lstStyle/>
            <a:p>
              <a:pPr algn="ctr" eaLnBrk="0" hangingPunct="0"/>
              <a:r>
                <a:rPr lang="en-US" altLang="en-US" sz="1600" b="1" dirty="0">
                  <a:latin typeface="Times New Roman" pitchFamily="18" charset="0"/>
                  <a:ea typeface="MS PGothic" pitchFamily="34" charset="-128"/>
                  <a:cs typeface="Times New Roman" pitchFamily="18" charset="0"/>
                </a:rPr>
                <a:t>Dopamine</a:t>
              </a:r>
            </a:p>
          </p:txBody>
        </p:sp>
        <p:sp>
          <p:nvSpPr>
            <p:cNvPr id="513032" name="Text Box 14"/>
            <p:cNvSpPr txBox="1">
              <a:spLocks noChangeArrowheads="1"/>
            </p:cNvSpPr>
            <p:nvPr/>
          </p:nvSpPr>
          <p:spPr bwMode="auto">
            <a:xfrm>
              <a:off x="3641" y="1200"/>
              <a:ext cx="2112" cy="564"/>
            </a:xfrm>
            <a:prstGeom prst="rect">
              <a:avLst/>
            </a:prstGeom>
            <a:noFill/>
            <a:ln w="9525">
              <a:noFill/>
              <a:miter lim="800000"/>
              <a:headEnd/>
              <a:tailEnd/>
            </a:ln>
          </p:spPr>
          <p:txBody>
            <a:bodyPr>
              <a:spAutoFit/>
            </a:bodyPr>
            <a:lstStyle/>
            <a:p>
              <a:pPr eaLnBrk="0" hangingPunct="0"/>
              <a:r>
                <a:rPr lang="en-US" altLang="en-US" b="1">
                  <a:latin typeface="Times New Roman" pitchFamily="18" charset="0"/>
                  <a:ea typeface="MS PGothic" pitchFamily="34" charset="-128"/>
                  <a:cs typeface="Times New Roman" pitchFamily="18" charset="0"/>
                </a:rPr>
                <a:t>Thoải mái, giảm thèm ăn</a:t>
              </a:r>
            </a:p>
            <a:p>
              <a:pPr eaLnBrk="0" hangingPunct="0"/>
              <a:endParaRPr lang="en-US" altLang="en-US" sz="1600" b="1">
                <a:solidFill>
                  <a:srgbClr val="F2AA68"/>
                </a:solidFill>
                <a:latin typeface="Times New Roman" pitchFamily="18" charset="0"/>
                <a:ea typeface="MS PGothic" pitchFamily="34" charset="-128"/>
                <a:cs typeface="Times New Roman" pitchFamily="18" charset="0"/>
              </a:endParaRPr>
            </a:p>
          </p:txBody>
        </p:sp>
        <p:sp>
          <p:nvSpPr>
            <p:cNvPr id="513033" name="Line 15"/>
            <p:cNvSpPr>
              <a:spLocks noChangeShapeType="1"/>
            </p:cNvSpPr>
            <p:nvPr/>
          </p:nvSpPr>
          <p:spPr bwMode="auto">
            <a:xfrm>
              <a:off x="2109" y="1296"/>
              <a:ext cx="1488" cy="0"/>
            </a:xfrm>
            <a:prstGeom prst="line">
              <a:avLst/>
            </a:prstGeom>
            <a:noFill/>
            <a:ln w="38100">
              <a:solidFill>
                <a:schemeClr val="tx1"/>
              </a:solidFill>
              <a:round/>
              <a:headEnd/>
              <a:tailEnd type="triangle" w="med" len="med"/>
            </a:ln>
          </p:spPr>
          <p:txBody>
            <a:bodyPr wrap="none" anchor="ctr"/>
            <a:lstStyle/>
            <a:p>
              <a:endParaRPr lang="en-US">
                <a:latin typeface="Times New Roman" pitchFamily="18" charset="0"/>
              </a:endParaRPr>
            </a:p>
          </p:txBody>
        </p:sp>
        <p:sp>
          <p:nvSpPr>
            <p:cNvPr id="513034" name="Text Box 16"/>
            <p:cNvSpPr txBox="1">
              <a:spLocks noChangeArrowheads="1"/>
            </p:cNvSpPr>
            <p:nvPr/>
          </p:nvSpPr>
          <p:spPr bwMode="auto">
            <a:xfrm>
              <a:off x="1266" y="1554"/>
              <a:ext cx="1218" cy="214"/>
            </a:xfrm>
            <a:prstGeom prst="rect">
              <a:avLst/>
            </a:prstGeom>
            <a:noFill/>
            <a:ln w="9525">
              <a:noFill/>
              <a:miter lim="800000"/>
              <a:headEnd/>
              <a:tailEnd/>
            </a:ln>
          </p:spPr>
          <p:txBody>
            <a:bodyPr wrap="none">
              <a:spAutoFit/>
            </a:bodyPr>
            <a:lstStyle/>
            <a:p>
              <a:pPr algn="ctr" eaLnBrk="0" hangingPunct="0"/>
              <a:r>
                <a:rPr lang="en-US" altLang="en-US" sz="1600" b="1">
                  <a:latin typeface="Times New Roman" pitchFamily="18" charset="0"/>
                  <a:ea typeface="MS PGothic" pitchFamily="34" charset="-128"/>
                  <a:cs typeface="Times New Roman" pitchFamily="18" charset="0"/>
                </a:rPr>
                <a:t>Noradrénaline </a:t>
              </a:r>
            </a:p>
          </p:txBody>
        </p:sp>
        <p:sp>
          <p:nvSpPr>
            <p:cNvPr id="513035" name="Text Box 17"/>
            <p:cNvSpPr txBox="1">
              <a:spLocks noChangeArrowheads="1"/>
            </p:cNvSpPr>
            <p:nvPr/>
          </p:nvSpPr>
          <p:spPr bwMode="auto">
            <a:xfrm>
              <a:off x="3635" y="1564"/>
              <a:ext cx="2125" cy="233"/>
            </a:xfrm>
            <a:prstGeom prst="rect">
              <a:avLst/>
            </a:prstGeom>
            <a:noFill/>
            <a:ln w="9525">
              <a:noFill/>
              <a:miter lim="800000"/>
              <a:headEnd/>
              <a:tailEnd/>
            </a:ln>
          </p:spPr>
          <p:txBody>
            <a:bodyPr>
              <a:spAutoFit/>
            </a:bodyPr>
            <a:lstStyle/>
            <a:p>
              <a:pPr eaLnBrk="0" hangingPunct="0"/>
              <a:r>
                <a:rPr lang="en-US" altLang="en-US" b="1">
                  <a:latin typeface="Times New Roman" pitchFamily="18" charset="0"/>
                  <a:ea typeface="MS PGothic" pitchFamily="34" charset="-128"/>
                  <a:cs typeface="Times New Roman" pitchFamily="18" charset="0"/>
                </a:rPr>
                <a:t>Hưng phấn</a:t>
              </a:r>
            </a:p>
          </p:txBody>
        </p:sp>
        <p:sp>
          <p:nvSpPr>
            <p:cNvPr id="513036" name="Line 18"/>
            <p:cNvSpPr>
              <a:spLocks noChangeShapeType="1"/>
            </p:cNvSpPr>
            <p:nvPr/>
          </p:nvSpPr>
          <p:spPr bwMode="auto">
            <a:xfrm>
              <a:off x="2432" y="1670"/>
              <a:ext cx="1152" cy="0"/>
            </a:xfrm>
            <a:prstGeom prst="line">
              <a:avLst/>
            </a:prstGeom>
            <a:noFill/>
            <a:ln w="38100">
              <a:solidFill>
                <a:schemeClr val="tx1"/>
              </a:solidFill>
              <a:round/>
              <a:headEnd/>
              <a:tailEnd type="triangle" w="med" len="med"/>
            </a:ln>
          </p:spPr>
          <p:txBody>
            <a:bodyPr wrap="none" anchor="ctr"/>
            <a:lstStyle/>
            <a:p>
              <a:endParaRPr lang="en-US">
                <a:latin typeface="Times New Roman" pitchFamily="18" charset="0"/>
              </a:endParaRPr>
            </a:p>
          </p:txBody>
        </p:sp>
        <p:sp>
          <p:nvSpPr>
            <p:cNvPr id="513037" name="Text Box 19"/>
            <p:cNvSpPr txBox="1">
              <a:spLocks noChangeArrowheads="1"/>
            </p:cNvSpPr>
            <p:nvPr/>
          </p:nvSpPr>
          <p:spPr bwMode="auto">
            <a:xfrm>
              <a:off x="1273" y="1966"/>
              <a:ext cx="1105" cy="214"/>
            </a:xfrm>
            <a:prstGeom prst="rect">
              <a:avLst/>
            </a:prstGeom>
            <a:noFill/>
            <a:ln w="9525">
              <a:noFill/>
              <a:miter lim="800000"/>
              <a:headEnd/>
              <a:tailEnd/>
            </a:ln>
          </p:spPr>
          <p:txBody>
            <a:bodyPr wrap="none">
              <a:spAutoFit/>
            </a:bodyPr>
            <a:lstStyle/>
            <a:p>
              <a:pPr algn="ctr" eaLnBrk="0" hangingPunct="0"/>
              <a:r>
                <a:rPr lang="en-US" altLang="en-US" sz="1600" b="1">
                  <a:latin typeface="Times New Roman" pitchFamily="18" charset="0"/>
                  <a:ea typeface="MS PGothic" pitchFamily="34" charset="-128"/>
                  <a:cs typeface="Times New Roman" pitchFamily="18" charset="0"/>
                </a:rPr>
                <a:t>Acétylcholine</a:t>
              </a:r>
            </a:p>
          </p:txBody>
        </p:sp>
        <p:sp>
          <p:nvSpPr>
            <p:cNvPr id="513038" name="Text Box 20"/>
            <p:cNvSpPr txBox="1">
              <a:spLocks noChangeArrowheads="1"/>
            </p:cNvSpPr>
            <p:nvPr/>
          </p:nvSpPr>
          <p:spPr bwMode="auto">
            <a:xfrm>
              <a:off x="3635" y="1976"/>
              <a:ext cx="2125" cy="233"/>
            </a:xfrm>
            <a:prstGeom prst="rect">
              <a:avLst/>
            </a:prstGeom>
            <a:noFill/>
            <a:ln w="9525">
              <a:noFill/>
              <a:miter lim="800000"/>
              <a:headEnd/>
              <a:tailEnd/>
            </a:ln>
          </p:spPr>
          <p:txBody>
            <a:bodyPr>
              <a:spAutoFit/>
            </a:bodyPr>
            <a:lstStyle/>
            <a:p>
              <a:pPr eaLnBrk="0" hangingPunct="0"/>
              <a:r>
                <a:rPr lang="en-US" altLang="en-US" b="1">
                  <a:latin typeface="Times New Roman" pitchFamily="18" charset="0"/>
                  <a:ea typeface="MS PGothic" pitchFamily="34" charset="-128"/>
                  <a:cs typeface="Times New Roman" pitchFamily="18" charset="0"/>
                </a:rPr>
                <a:t>Hưng phấn</a:t>
              </a:r>
            </a:p>
          </p:txBody>
        </p:sp>
        <p:sp>
          <p:nvSpPr>
            <p:cNvPr id="513039" name="Line 21"/>
            <p:cNvSpPr>
              <a:spLocks noChangeShapeType="1"/>
            </p:cNvSpPr>
            <p:nvPr/>
          </p:nvSpPr>
          <p:spPr bwMode="auto">
            <a:xfrm>
              <a:off x="2304" y="2072"/>
              <a:ext cx="1288" cy="0"/>
            </a:xfrm>
            <a:prstGeom prst="line">
              <a:avLst/>
            </a:prstGeom>
            <a:noFill/>
            <a:ln w="38100">
              <a:solidFill>
                <a:schemeClr val="tx1"/>
              </a:solidFill>
              <a:round/>
              <a:headEnd/>
              <a:tailEnd type="triangle" w="med" len="med"/>
            </a:ln>
          </p:spPr>
          <p:txBody>
            <a:bodyPr wrap="none" anchor="ctr"/>
            <a:lstStyle/>
            <a:p>
              <a:endParaRPr lang="en-US">
                <a:latin typeface="Times New Roman" pitchFamily="18" charset="0"/>
              </a:endParaRPr>
            </a:p>
          </p:txBody>
        </p:sp>
        <p:sp>
          <p:nvSpPr>
            <p:cNvPr id="513040" name="Text Box 22"/>
            <p:cNvSpPr txBox="1">
              <a:spLocks noChangeArrowheads="1"/>
            </p:cNvSpPr>
            <p:nvPr/>
          </p:nvSpPr>
          <p:spPr bwMode="auto">
            <a:xfrm>
              <a:off x="1262" y="2342"/>
              <a:ext cx="1058" cy="214"/>
            </a:xfrm>
            <a:prstGeom prst="rect">
              <a:avLst/>
            </a:prstGeom>
            <a:noFill/>
            <a:ln w="9525">
              <a:noFill/>
              <a:miter lim="800000"/>
              <a:headEnd/>
              <a:tailEnd/>
            </a:ln>
          </p:spPr>
          <p:txBody>
            <a:bodyPr wrap="none">
              <a:spAutoFit/>
            </a:bodyPr>
            <a:lstStyle/>
            <a:p>
              <a:pPr algn="ctr" eaLnBrk="0" hangingPunct="0"/>
              <a:r>
                <a:rPr lang="en-US" altLang="en-US" sz="1600" b="1">
                  <a:latin typeface="Times New Roman" pitchFamily="18" charset="0"/>
                  <a:ea typeface="MS PGothic" pitchFamily="34" charset="-128"/>
                  <a:cs typeface="Times New Roman" pitchFamily="18" charset="0"/>
                </a:rPr>
                <a:t>Vasopressine</a:t>
              </a:r>
            </a:p>
          </p:txBody>
        </p:sp>
        <p:sp>
          <p:nvSpPr>
            <p:cNvPr id="513041" name="Text Box 23"/>
            <p:cNvSpPr txBox="1">
              <a:spLocks noChangeArrowheads="1"/>
            </p:cNvSpPr>
            <p:nvPr/>
          </p:nvSpPr>
          <p:spPr bwMode="auto">
            <a:xfrm>
              <a:off x="3635" y="2352"/>
              <a:ext cx="2125" cy="405"/>
            </a:xfrm>
            <a:prstGeom prst="rect">
              <a:avLst/>
            </a:prstGeom>
            <a:noFill/>
            <a:ln w="9525">
              <a:noFill/>
              <a:miter lim="800000"/>
              <a:headEnd/>
              <a:tailEnd/>
            </a:ln>
          </p:spPr>
          <p:txBody>
            <a:bodyPr>
              <a:spAutoFit/>
            </a:bodyPr>
            <a:lstStyle/>
            <a:p>
              <a:pPr eaLnBrk="0" hangingPunct="0"/>
              <a:r>
                <a:rPr lang="en-US" altLang="en-US" b="1">
                  <a:latin typeface="Times New Roman" pitchFamily="18" charset="0"/>
                  <a:ea typeface="MS PGothic" pitchFamily="34" charset="-128"/>
                  <a:cs typeface="Times New Roman" pitchFamily="18" charset="0"/>
                </a:rPr>
                <a:t>Cải thiện trí nhớ</a:t>
              </a:r>
            </a:p>
            <a:p>
              <a:pPr eaLnBrk="0" hangingPunct="0"/>
              <a:endParaRPr lang="en-US" altLang="en-US" b="1">
                <a:latin typeface="Times New Roman" pitchFamily="18" charset="0"/>
                <a:ea typeface="MS PGothic" pitchFamily="34" charset="-128"/>
                <a:cs typeface="Times New Roman" pitchFamily="18" charset="0"/>
              </a:endParaRPr>
            </a:p>
          </p:txBody>
        </p:sp>
        <p:sp>
          <p:nvSpPr>
            <p:cNvPr id="513042" name="Line 24"/>
            <p:cNvSpPr>
              <a:spLocks noChangeShapeType="1"/>
            </p:cNvSpPr>
            <p:nvPr/>
          </p:nvSpPr>
          <p:spPr bwMode="auto">
            <a:xfrm>
              <a:off x="2192" y="2448"/>
              <a:ext cx="1392" cy="0"/>
            </a:xfrm>
            <a:prstGeom prst="line">
              <a:avLst/>
            </a:prstGeom>
            <a:noFill/>
            <a:ln w="38100">
              <a:solidFill>
                <a:schemeClr val="tx1"/>
              </a:solidFill>
              <a:round/>
              <a:headEnd/>
              <a:tailEnd type="triangle" w="med" len="med"/>
            </a:ln>
          </p:spPr>
          <p:txBody>
            <a:bodyPr wrap="none" anchor="ctr"/>
            <a:lstStyle/>
            <a:p>
              <a:endParaRPr lang="en-US">
                <a:latin typeface="Times New Roman" pitchFamily="18" charset="0"/>
              </a:endParaRPr>
            </a:p>
          </p:txBody>
        </p:sp>
        <p:sp>
          <p:nvSpPr>
            <p:cNvPr id="513043" name="Text Box 25"/>
            <p:cNvSpPr txBox="1">
              <a:spLocks noChangeArrowheads="1"/>
            </p:cNvSpPr>
            <p:nvPr/>
          </p:nvSpPr>
          <p:spPr bwMode="auto">
            <a:xfrm>
              <a:off x="1241" y="2714"/>
              <a:ext cx="949" cy="214"/>
            </a:xfrm>
            <a:prstGeom prst="rect">
              <a:avLst/>
            </a:prstGeom>
            <a:noFill/>
            <a:ln w="9525">
              <a:noFill/>
              <a:miter lim="800000"/>
              <a:headEnd/>
              <a:tailEnd/>
            </a:ln>
          </p:spPr>
          <p:txBody>
            <a:bodyPr wrap="none">
              <a:spAutoFit/>
            </a:bodyPr>
            <a:lstStyle/>
            <a:p>
              <a:pPr algn="ctr" eaLnBrk="0" hangingPunct="0"/>
              <a:r>
                <a:rPr lang="en-US" altLang="en-US" sz="1600" b="1">
                  <a:latin typeface="Times New Roman" pitchFamily="18" charset="0"/>
                  <a:ea typeface="MS PGothic" pitchFamily="34" charset="-128"/>
                  <a:cs typeface="Times New Roman" pitchFamily="18" charset="0"/>
                </a:rPr>
                <a:t> Serotonine</a:t>
              </a:r>
            </a:p>
          </p:txBody>
        </p:sp>
        <p:sp>
          <p:nvSpPr>
            <p:cNvPr id="513044" name="Text Box 26"/>
            <p:cNvSpPr txBox="1">
              <a:spLocks noChangeArrowheads="1"/>
            </p:cNvSpPr>
            <p:nvPr/>
          </p:nvSpPr>
          <p:spPr bwMode="auto">
            <a:xfrm>
              <a:off x="3635" y="2683"/>
              <a:ext cx="2125" cy="233"/>
            </a:xfrm>
            <a:prstGeom prst="rect">
              <a:avLst/>
            </a:prstGeom>
            <a:noFill/>
            <a:ln w="9525">
              <a:noFill/>
              <a:miter lim="800000"/>
              <a:headEnd/>
              <a:tailEnd/>
            </a:ln>
          </p:spPr>
          <p:txBody>
            <a:bodyPr>
              <a:spAutoFit/>
            </a:bodyPr>
            <a:lstStyle/>
            <a:p>
              <a:pPr eaLnBrk="0" hangingPunct="0"/>
              <a:r>
                <a:rPr lang="en-US" altLang="en-US" b="1">
                  <a:latin typeface="Times New Roman" pitchFamily="18" charset="0"/>
                  <a:ea typeface="MS PGothic" pitchFamily="34" charset="-128"/>
                  <a:cs typeface="Times New Roman" pitchFamily="18" charset="0"/>
                </a:rPr>
                <a:t>Thay đổi khí sắc</a:t>
              </a:r>
            </a:p>
          </p:txBody>
        </p:sp>
        <p:sp>
          <p:nvSpPr>
            <p:cNvPr id="513045" name="Line 27"/>
            <p:cNvSpPr>
              <a:spLocks noChangeShapeType="1"/>
            </p:cNvSpPr>
            <p:nvPr/>
          </p:nvSpPr>
          <p:spPr bwMode="auto">
            <a:xfrm>
              <a:off x="2112" y="2832"/>
              <a:ext cx="1488" cy="0"/>
            </a:xfrm>
            <a:prstGeom prst="line">
              <a:avLst/>
            </a:prstGeom>
            <a:noFill/>
            <a:ln w="38100">
              <a:solidFill>
                <a:schemeClr val="tx1"/>
              </a:solidFill>
              <a:round/>
              <a:headEnd/>
              <a:tailEnd type="triangle" w="med" len="med"/>
            </a:ln>
          </p:spPr>
          <p:txBody>
            <a:bodyPr wrap="none" anchor="ctr"/>
            <a:lstStyle/>
            <a:p>
              <a:endParaRPr lang="en-US">
                <a:latin typeface="Times New Roman" pitchFamily="18" charset="0"/>
              </a:endParaRPr>
            </a:p>
          </p:txBody>
        </p:sp>
        <p:sp>
          <p:nvSpPr>
            <p:cNvPr id="513046" name="Text Box 28"/>
            <p:cNvSpPr txBox="1">
              <a:spLocks noChangeArrowheads="1"/>
            </p:cNvSpPr>
            <p:nvPr/>
          </p:nvSpPr>
          <p:spPr bwMode="auto">
            <a:xfrm>
              <a:off x="1214" y="3110"/>
              <a:ext cx="1329" cy="370"/>
            </a:xfrm>
            <a:prstGeom prst="rect">
              <a:avLst/>
            </a:prstGeom>
            <a:noFill/>
            <a:ln w="9525">
              <a:noFill/>
              <a:miter lim="800000"/>
              <a:headEnd/>
              <a:tailEnd/>
            </a:ln>
          </p:spPr>
          <p:txBody>
            <a:bodyPr>
              <a:spAutoFit/>
            </a:bodyPr>
            <a:lstStyle/>
            <a:p>
              <a:pPr algn="ctr" eaLnBrk="0" hangingPunct="0"/>
              <a:r>
                <a:rPr lang="en-US" altLang="en-US" sz="1600" b="1">
                  <a:latin typeface="Times New Roman" pitchFamily="18" charset="0"/>
                  <a:ea typeface="MS PGothic" pitchFamily="34" charset="-128"/>
                  <a:cs typeface="Times New Roman" pitchFamily="18" charset="0"/>
                </a:rPr>
                <a:t> Beta-endorphine</a:t>
              </a:r>
            </a:p>
          </p:txBody>
        </p:sp>
        <p:sp>
          <p:nvSpPr>
            <p:cNvPr id="513047" name="Text Box 29"/>
            <p:cNvSpPr txBox="1">
              <a:spLocks noChangeArrowheads="1"/>
            </p:cNvSpPr>
            <p:nvPr/>
          </p:nvSpPr>
          <p:spPr bwMode="auto">
            <a:xfrm>
              <a:off x="3635" y="3120"/>
              <a:ext cx="2125" cy="584"/>
            </a:xfrm>
            <a:prstGeom prst="rect">
              <a:avLst/>
            </a:prstGeom>
            <a:noFill/>
            <a:ln w="9525">
              <a:noFill/>
              <a:miter lim="800000"/>
              <a:headEnd/>
              <a:tailEnd/>
            </a:ln>
          </p:spPr>
          <p:txBody>
            <a:bodyPr>
              <a:spAutoFit/>
            </a:bodyPr>
            <a:lstStyle/>
            <a:p>
              <a:pPr eaLnBrk="0" hangingPunct="0"/>
              <a:r>
                <a:rPr lang="en-US" altLang="en-US" b="1">
                  <a:latin typeface="Times New Roman" pitchFamily="18" charset="0"/>
                  <a:ea typeface="MS PGothic" pitchFamily="34" charset="-128"/>
                  <a:cs typeface="Times New Roman" pitchFamily="18" charset="0"/>
                </a:rPr>
                <a:t>Giảm lo âu, căng thẳng</a:t>
              </a:r>
            </a:p>
            <a:p>
              <a:pPr eaLnBrk="0" hangingPunct="0"/>
              <a:endParaRPr lang="en-US" altLang="en-US" b="1">
                <a:solidFill>
                  <a:srgbClr val="F2AA68"/>
                </a:solidFill>
                <a:latin typeface="Times New Roman" pitchFamily="18" charset="0"/>
                <a:ea typeface="MS PGothic" pitchFamily="34" charset="-128"/>
                <a:cs typeface="Times New Roman" pitchFamily="18" charset="0"/>
              </a:endParaRPr>
            </a:p>
          </p:txBody>
        </p:sp>
        <p:sp>
          <p:nvSpPr>
            <p:cNvPr id="513048" name="Line 30"/>
            <p:cNvSpPr>
              <a:spLocks noChangeShapeType="1"/>
            </p:cNvSpPr>
            <p:nvPr/>
          </p:nvSpPr>
          <p:spPr bwMode="auto">
            <a:xfrm>
              <a:off x="2400" y="3216"/>
              <a:ext cx="1187" cy="0"/>
            </a:xfrm>
            <a:prstGeom prst="line">
              <a:avLst/>
            </a:prstGeom>
            <a:noFill/>
            <a:ln w="38100">
              <a:solidFill>
                <a:schemeClr val="tx1"/>
              </a:solidFill>
              <a:round/>
              <a:headEnd/>
              <a:tailEnd type="triangle" w="med" len="med"/>
            </a:ln>
          </p:spPr>
          <p:txBody>
            <a:bodyPr wrap="none" anchor="ctr"/>
            <a:lstStyle/>
            <a:p>
              <a:endParaRPr lang="en-US">
                <a:latin typeface="Times New Roman" pitchFamily="18" charset="0"/>
              </a:endParaRPr>
            </a:p>
          </p:txBody>
        </p:sp>
        <p:sp>
          <p:nvSpPr>
            <p:cNvPr id="513049" name="Text Box 31"/>
            <p:cNvSpPr txBox="1">
              <a:spLocks noChangeArrowheads="1"/>
            </p:cNvSpPr>
            <p:nvPr/>
          </p:nvSpPr>
          <p:spPr bwMode="auto">
            <a:xfrm>
              <a:off x="0" y="2134"/>
              <a:ext cx="1104" cy="292"/>
            </a:xfrm>
            <a:prstGeom prst="rect">
              <a:avLst/>
            </a:prstGeom>
            <a:noFill/>
            <a:ln w="9525">
              <a:noFill/>
              <a:miter lim="800000"/>
              <a:headEnd/>
              <a:tailEnd/>
            </a:ln>
          </p:spPr>
          <p:txBody>
            <a:bodyPr>
              <a:spAutoFit/>
            </a:bodyPr>
            <a:lstStyle/>
            <a:p>
              <a:pPr algn="ctr" eaLnBrk="0" hangingPunct="0">
                <a:spcBef>
                  <a:spcPct val="50000"/>
                </a:spcBef>
              </a:pPr>
              <a:r>
                <a:rPr lang="en-GB" altLang="en-US" sz="2400" b="1" dirty="0">
                  <a:solidFill>
                    <a:srgbClr val="FF0000"/>
                  </a:solidFill>
                  <a:latin typeface="Times New Roman" pitchFamily="18" charset="0"/>
                  <a:ea typeface="MS PGothic" pitchFamily="34" charset="-128"/>
                  <a:cs typeface="Times New Roman" pitchFamily="18" charset="0"/>
                </a:rPr>
                <a:t>Nicotine</a:t>
              </a:r>
            </a:p>
          </p:txBody>
        </p:sp>
      </p:grpSp>
      <p:sp>
        <p:nvSpPr>
          <p:cNvPr id="513028" name="Rectangle 32"/>
          <p:cNvSpPr>
            <a:spLocks noGrp="1" noChangeArrowheads="1"/>
          </p:cNvSpPr>
          <p:nvPr>
            <p:ph type="title"/>
          </p:nvPr>
        </p:nvSpPr>
        <p:spPr>
          <a:xfrm>
            <a:off x="949144" y="428000"/>
            <a:ext cx="7728548" cy="633083"/>
          </a:xfrm>
        </p:spPr>
        <p:txBody>
          <a:bodyPr>
            <a:normAutofit/>
          </a:bodyPr>
          <a:lstStyle/>
          <a:p>
            <a:pPr eaLnBrk="1" hangingPunct="1"/>
            <a:r>
              <a:rPr lang="en-US" altLang="en-US" sz="2200" b="1">
                <a:effectLst/>
                <a:latin typeface="Times New Roman" panose="02020603050405020304" pitchFamily="18" charset="0"/>
                <a:cs typeface="Times New Roman" panose="02020603050405020304" pitchFamily="18" charset="0"/>
              </a:rPr>
              <a:t> NICOTINE GIẢI PHÓNG MỘT SỐ HOẠT CHẤT Ở NÃO</a:t>
            </a:r>
            <a:endParaRPr lang="nl-NL" altLang="en-US" sz="2200" b="1" dirty="0">
              <a:effectLst/>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 69"/>
          <p:cNvGrpSpPr>
            <a:grpSpLocks/>
          </p:cNvGrpSpPr>
          <p:nvPr/>
        </p:nvGrpSpPr>
        <p:grpSpPr bwMode="auto">
          <a:xfrm>
            <a:off x="152400" y="381000"/>
            <a:ext cx="5464175" cy="6186679"/>
            <a:chOff x="152400" y="381000"/>
            <a:chExt cx="5464175" cy="6186679"/>
          </a:xfrm>
        </p:grpSpPr>
        <p:grpSp>
          <p:nvGrpSpPr>
            <p:cNvPr id="3" name="Group 63"/>
            <p:cNvGrpSpPr>
              <a:grpSpLocks/>
            </p:cNvGrpSpPr>
            <p:nvPr/>
          </p:nvGrpSpPr>
          <p:grpSpPr bwMode="auto">
            <a:xfrm>
              <a:off x="152400" y="381000"/>
              <a:ext cx="4495800" cy="6186679"/>
              <a:chOff x="152400" y="381000"/>
              <a:chExt cx="4495800" cy="6186679"/>
            </a:xfrm>
          </p:grpSpPr>
          <p:grpSp>
            <p:nvGrpSpPr>
              <p:cNvPr id="4" name="Group 5"/>
              <p:cNvGrpSpPr>
                <a:grpSpLocks/>
              </p:cNvGrpSpPr>
              <p:nvPr/>
            </p:nvGrpSpPr>
            <p:grpSpPr bwMode="auto">
              <a:xfrm>
                <a:off x="3048000" y="5944517"/>
                <a:ext cx="1600200" cy="623162"/>
                <a:chOff x="2352" y="912"/>
                <a:chExt cx="1008" cy="1008"/>
              </a:xfrm>
            </p:grpSpPr>
            <p:sp>
              <p:nvSpPr>
                <p:cNvPr id="21570" name="Text Box 6"/>
                <p:cNvSpPr txBox="1">
                  <a:spLocks noChangeArrowheads="1"/>
                </p:cNvSpPr>
                <p:nvPr/>
              </p:nvSpPr>
              <p:spPr bwMode="auto">
                <a:xfrm>
                  <a:off x="2352" y="1116"/>
                  <a:ext cx="1008" cy="647"/>
                </a:xfrm>
                <a:prstGeom prst="rect">
                  <a:avLst/>
                </a:prstGeom>
                <a:noFill/>
                <a:ln w="9525">
                  <a:noFill/>
                  <a:miter lim="800000"/>
                  <a:headEnd/>
                  <a:tailEnd/>
                </a:ln>
              </p:spPr>
              <p:txBody>
                <a:bodyPr anchor="ctr">
                  <a:spAutoFit/>
                </a:bodyPr>
                <a:lstStyle/>
                <a:p>
                  <a:pPr algn="ctr" eaLnBrk="0" hangingPunct="0">
                    <a:spcBef>
                      <a:spcPct val="50000"/>
                    </a:spcBef>
                  </a:pPr>
                  <a:r>
                    <a:rPr lang="en-US" sz="2000" b="1" dirty="0" err="1">
                      <a:latin typeface="Times New Roman" pitchFamily="18" charset="0"/>
                      <a:cs typeface="Times New Roman" pitchFamily="18" charset="0"/>
                    </a:rPr>
                    <a:t>Giảm</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cân</a:t>
                  </a:r>
                  <a:endParaRPr lang="en-US" sz="2000" b="1" dirty="0">
                    <a:latin typeface="Times New Roman" pitchFamily="18" charset="0"/>
                    <a:cs typeface="Times New Roman" pitchFamily="18" charset="0"/>
                  </a:endParaRPr>
                </a:p>
              </p:txBody>
            </p:sp>
            <p:sp>
              <p:nvSpPr>
                <p:cNvPr id="21571" name="Oval 7"/>
                <p:cNvSpPr>
                  <a:spLocks noChangeArrowheads="1"/>
                </p:cNvSpPr>
                <p:nvPr/>
              </p:nvSpPr>
              <p:spPr bwMode="auto">
                <a:xfrm>
                  <a:off x="2352" y="912"/>
                  <a:ext cx="1008" cy="1008"/>
                </a:xfrm>
                <a:prstGeom prst="ellipse">
                  <a:avLst/>
                </a:prstGeom>
                <a:noFill/>
                <a:ln w="28575">
                  <a:solidFill>
                    <a:schemeClr val="tx1"/>
                  </a:solidFill>
                  <a:round/>
                  <a:headEnd/>
                  <a:tailEnd/>
                </a:ln>
              </p:spPr>
              <p:txBody>
                <a:bodyPr wrap="none" anchor="ctr"/>
                <a:lstStyle/>
                <a:p>
                  <a:endParaRPr lang="en-US">
                    <a:solidFill>
                      <a:srgbClr val="FFFF00"/>
                    </a:solidFill>
                    <a:latin typeface="Times New Roman" pitchFamily="18" charset="0"/>
                    <a:cs typeface="Times New Roman" pitchFamily="18" charset="0"/>
                  </a:endParaRPr>
                </a:p>
              </p:txBody>
            </p:sp>
          </p:grpSp>
          <p:grpSp>
            <p:nvGrpSpPr>
              <p:cNvPr id="5" name="Group 2"/>
              <p:cNvGrpSpPr>
                <a:grpSpLocks/>
              </p:cNvGrpSpPr>
              <p:nvPr/>
            </p:nvGrpSpPr>
            <p:grpSpPr bwMode="auto">
              <a:xfrm>
                <a:off x="3124200" y="381000"/>
                <a:ext cx="1447800" cy="609600"/>
                <a:chOff x="2352" y="912"/>
                <a:chExt cx="1008" cy="1008"/>
              </a:xfrm>
            </p:grpSpPr>
            <p:sp>
              <p:nvSpPr>
                <p:cNvPr id="21568" name="Text Box 3"/>
                <p:cNvSpPr txBox="1">
                  <a:spLocks noChangeArrowheads="1"/>
                </p:cNvSpPr>
                <p:nvPr/>
              </p:nvSpPr>
              <p:spPr bwMode="auto">
                <a:xfrm>
                  <a:off x="2352" y="1110"/>
                  <a:ext cx="1008" cy="662"/>
                </a:xfrm>
                <a:prstGeom prst="rect">
                  <a:avLst/>
                </a:prstGeom>
                <a:noFill/>
                <a:ln w="9525">
                  <a:noFill/>
                  <a:miter lim="800000"/>
                  <a:headEnd/>
                  <a:tailEnd/>
                </a:ln>
              </p:spPr>
              <p:txBody>
                <a:bodyPr anchor="ctr">
                  <a:spAutoFit/>
                </a:bodyPr>
                <a:lstStyle/>
                <a:p>
                  <a:pPr algn="ctr" eaLnBrk="0" hangingPunct="0">
                    <a:spcBef>
                      <a:spcPct val="50000"/>
                    </a:spcBef>
                  </a:pPr>
                  <a:r>
                    <a:rPr lang="en-US" sz="2000" b="1" dirty="0">
                      <a:latin typeface="Times New Roman" pitchFamily="18" charset="0"/>
                      <a:cs typeface="Times New Roman" pitchFamily="18" charset="0"/>
                    </a:rPr>
                    <a:t>An </a:t>
                  </a:r>
                  <a:r>
                    <a:rPr lang="en-US" sz="2000" b="1" dirty="0" err="1">
                      <a:latin typeface="Times New Roman" pitchFamily="18" charset="0"/>
                      <a:cs typeface="Times New Roman" pitchFamily="18" charset="0"/>
                    </a:rPr>
                    <a:t>tâm</a:t>
                  </a:r>
                  <a:endParaRPr lang="en-US" sz="2000" b="1" dirty="0">
                    <a:latin typeface="Times New Roman" pitchFamily="18" charset="0"/>
                    <a:cs typeface="Times New Roman" pitchFamily="18" charset="0"/>
                  </a:endParaRPr>
                </a:p>
              </p:txBody>
            </p:sp>
            <p:sp>
              <p:nvSpPr>
                <p:cNvPr id="21569" name="Oval 4"/>
                <p:cNvSpPr>
                  <a:spLocks noChangeArrowheads="1"/>
                </p:cNvSpPr>
                <p:nvPr/>
              </p:nvSpPr>
              <p:spPr bwMode="auto">
                <a:xfrm>
                  <a:off x="2352" y="912"/>
                  <a:ext cx="1008" cy="1008"/>
                </a:xfrm>
                <a:prstGeom prst="ellipse">
                  <a:avLst/>
                </a:prstGeom>
                <a:noFill/>
                <a:ln w="28575">
                  <a:solidFill>
                    <a:schemeClr val="tx1"/>
                  </a:solidFill>
                  <a:round/>
                  <a:headEnd/>
                  <a:tailEnd/>
                </a:ln>
              </p:spPr>
              <p:txBody>
                <a:bodyPr wrap="none" anchor="ctr"/>
                <a:lstStyle/>
                <a:p>
                  <a:endParaRPr lang="en-US">
                    <a:solidFill>
                      <a:srgbClr val="FFFF00"/>
                    </a:solidFill>
                    <a:latin typeface="Times New Roman" pitchFamily="18" charset="0"/>
                    <a:cs typeface="Times New Roman" pitchFamily="18" charset="0"/>
                  </a:endParaRPr>
                </a:p>
              </p:txBody>
            </p:sp>
          </p:grpSp>
          <p:grpSp>
            <p:nvGrpSpPr>
              <p:cNvPr id="6" name="Group 26"/>
              <p:cNvGrpSpPr>
                <a:grpSpLocks/>
              </p:cNvGrpSpPr>
              <p:nvPr/>
            </p:nvGrpSpPr>
            <p:grpSpPr bwMode="auto">
              <a:xfrm>
                <a:off x="152400" y="3016249"/>
                <a:ext cx="1676400" cy="793750"/>
                <a:chOff x="2352" y="912"/>
                <a:chExt cx="1008" cy="1008"/>
              </a:xfrm>
            </p:grpSpPr>
            <p:sp>
              <p:nvSpPr>
                <p:cNvPr id="21566" name="Text Box 27"/>
                <p:cNvSpPr txBox="1">
                  <a:spLocks noChangeArrowheads="1"/>
                </p:cNvSpPr>
                <p:nvPr/>
              </p:nvSpPr>
              <p:spPr bwMode="auto">
                <a:xfrm>
                  <a:off x="2352" y="1190"/>
                  <a:ext cx="1008" cy="508"/>
                </a:xfrm>
                <a:prstGeom prst="rect">
                  <a:avLst/>
                </a:prstGeom>
                <a:noFill/>
                <a:ln w="9525">
                  <a:noFill/>
                  <a:miter lim="800000"/>
                  <a:headEnd/>
                  <a:tailEnd/>
                </a:ln>
              </p:spPr>
              <p:txBody>
                <a:bodyPr anchor="ctr">
                  <a:spAutoFit/>
                </a:bodyPr>
                <a:lstStyle/>
                <a:p>
                  <a:pPr algn="ctr" eaLnBrk="0" hangingPunct="0">
                    <a:spcBef>
                      <a:spcPct val="50000"/>
                    </a:spcBef>
                  </a:pPr>
                  <a:r>
                    <a:rPr lang="en-US" sz="2000" b="1" dirty="0" err="1">
                      <a:latin typeface="Times New Roman" pitchFamily="18" charset="0"/>
                      <a:cs typeface="Times New Roman" pitchFamily="18" charset="0"/>
                    </a:rPr>
                    <a:t>Tập</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trung</a:t>
                  </a:r>
                  <a:endParaRPr lang="en-US" sz="2000" b="1" dirty="0">
                    <a:latin typeface="Times New Roman" pitchFamily="18" charset="0"/>
                    <a:cs typeface="Times New Roman" pitchFamily="18" charset="0"/>
                  </a:endParaRPr>
                </a:p>
              </p:txBody>
            </p:sp>
            <p:sp>
              <p:nvSpPr>
                <p:cNvPr id="21567" name="Oval 28"/>
                <p:cNvSpPr>
                  <a:spLocks noChangeArrowheads="1"/>
                </p:cNvSpPr>
                <p:nvPr/>
              </p:nvSpPr>
              <p:spPr bwMode="auto">
                <a:xfrm>
                  <a:off x="2352" y="912"/>
                  <a:ext cx="1008" cy="1008"/>
                </a:xfrm>
                <a:prstGeom prst="ellipse">
                  <a:avLst/>
                </a:prstGeom>
                <a:noFill/>
                <a:ln w="28575">
                  <a:solidFill>
                    <a:schemeClr val="tx1"/>
                  </a:solidFill>
                  <a:round/>
                  <a:headEnd/>
                  <a:tailEnd/>
                </a:ln>
              </p:spPr>
              <p:txBody>
                <a:bodyPr wrap="none" anchor="ctr"/>
                <a:lstStyle/>
                <a:p>
                  <a:endParaRPr lang="en-US">
                    <a:solidFill>
                      <a:srgbClr val="FFFF00"/>
                    </a:solidFill>
                    <a:latin typeface="Times New Roman" pitchFamily="18" charset="0"/>
                    <a:cs typeface="Times New Roman" pitchFamily="18" charset="0"/>
                  </a:endParaRPr>
                </a:p>
              </p:txBody>
            </p:sp>
          </p:grpSp>
          <p:grpSp>
            <p:nvGrpSpPr>
              <p:cNvPr id="7" name="Group 23"/>
              <p:cNvGrpSpPr>
                <a:grpSpLocks/>
              </p:cNvGrpSpPr>
              <p:nvPr/>
            </p:nvGrpSpPr>
            <p:grpSpPr bwMode="auto">
              <a:xfrm>
                <a:off x="819151" y="700683"/>
                <a:ext cx="2017713" cy="876035"/>
                <a:chOff x="2148" y="723"/>
                <a:chExt cx="1271" cy="1204"/>
              </a:xfrm>
            </p:grpSpPr>
            <p:sp>
              <p:nvSpPr>
                <p:cNvPr id="21564" name="Text Box 24"/>
                <p:cNvSpPr txBox="1">
                  <a:spLocks noChangeArrowheads="1"/>
                </p:cNvSpPr>
                <p:nvPr/>
              </p:nvSpPr>
              <p:spPr bwMode="auto">
                <a:xfrm>
                  <a:off x="2148" y="954"/>
                  <a:ext cx="1212" cy="973"/>
                </a:xfrm>
                <a:prstGeom prst="rect">
                  <a:avLst/>
                </a:prstGeom>
                <a:noFill/>
                <a:ln w="9525">
                  <a:noFill/>
                  <a:miter lim="800000"/>
                  <a:headEnd/>
                  <a:tailEnd/>
                </a:ln>
              </p:spPr>
              <p:txBody>
                <a:bodyPr wrap="square" anchor="ctr">
                  <a:spAutoFit/>
                </a:bodyPr>
                <a:lstStyle/>
                <a:p>
                  <a:pPr algn="ctr" eaLnBrk="0" hangingPunct="0">
                    <a:spcBef>
                      <a:spcPct val="50000"/>
                    </a:spcBef>
                  </a:pPr>
                  <a:r>
                    <a:rPr lang="en-US" sz="2000" b="1" dirty="0" err="1">
                      <a:latin typeface="Times New Roman" pitchFamily="18" charset="0"/>
                      <a:cs typeface="Times New Roman" pitchFamily="18" charset="0"/>
                    </a:rPr>
                    <a:t>Sảng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khoái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yêu</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đời</a:t>
                  </a:r>
                  <a:endParaRPr lang="en-US" sz="2000" b="1" dirty="0">
                    <a:latin typeface="Times New Roman" pitchFamily="18" charset="0"/>
                    <a:cs typeface="Times New Roman" pitchFamily="18" charset="0"/>
                  </a:endParaRPr>
                </a:p>
              </p:txBody>
            </p:sp>
            <p:sp>
              <p:nvSpPr>
                <p:cNvPr id="21565" name="Oval 25"/>
                <p:cNvSpPr>
                  <a:spLocks noChangeArrowheads="1"/>
                </p:cNvSpPr>
                <p:nvPr/>
              </p:nvSpPr>
              <p:spPr bwMode="auto">
                <a:xfrm>
                  <a:off x="2148" y="723"/>
                  <a:ext cx="1271" cy="1197"/>
                </a:xfrm>
                <a:prstGeom prst="ellipse">
                  <a:avLst/>
                </a:prstGeom>
                <a:noFill/>
                <a:ln w="28575">
                  <a:solidFill>
                    <a:schemeClr val="tx1"/>
                  </a:solidFill>
                  <a:round/>
                  <a:headEnd/>
                  <a:tailEnd/>
                </a:ln>
              </p:spPr>
              <p:txBody>
                <a:bodyPr wrap="none" anchor="ctr"/>
                <a:lstStyle/>
                <a:p>
                  <a:endParaRPr lang="en-US">
                    <a:solidFill>
                      <a:srgbClr val="FFFF00"/>
                    </a:solidFill>
                    <a:latin typeface="Times New Roman" pitchFamily="18" charset="0"/>
                    <a:cs typeface="Times New Roman" pitchFamily="18" charset="0"/>
                  </a:endParaRPr>
                </a:p>
              </p:txBody>
            </p:sp>
          </p:grpSp>
          <p:grpSp>
            <p:nvGrpSpPr>
              <p:cNvPr id="8" name="Group 29"/>
              <p:cNvGrpSpPr>
                <a:grpSpLocks/>
              </p:cNvGrpSpPr>
              <p:nvPr/>
            </p:nvGrpSpPr>
            <p:grpSpPr bwMode="auto">
              <a:xfrm>
                <a:off x="304800" y="4208463"/>
                <a:ext cx="1752600" cy="896937"/>
                <a:chOff x="2352" y="912"/>
                <a:chExt cx="1008" cy="1008"/>
              </a:xfrm>
            </p:grpSpPr>
            <p:sp>
              <p:nvSpPr>
                <p:cNvPr id="21562" name="Oval 31"/>
                <p:cNvSpPr>
                  <a:spLocks noChangeArrowheads="1"/>
                </p:cNvSpPr>
                <p:nvPr/>
              </p:nvSpPr>
              <p:spPr bwMode="auto">
                <a:xfrm>
                  <a:off x="2352" y="912"/>
                  <a:ext cx="1008" cy="1008"/>
                </a:xfrm>
                <a:prstGeom prst="ellipse">
                  <a:avLst/>
                </a:prstGeom>
                <a:noFill/>
                <a:ln w="28575">
                  <a:solidFill>
                    <a:schemeClr val="tx1"/>
                  </a:solidFill>
                  <a:round/>
                  <a:headEnd/>
                  <a:tailEnd/>
                </a:ln>
              </p:spPr>
              <p:txBody>
                <a:bodyPr wrap="none" anchor="ctr"/>
                <a:lstStyle/>
                <a:p>
                  <a:endParaRPr lang="en-US">
                    <a:solidFill>
                      <a:srgbClr val="FFFF00"/>
                    </a:solidFill>
                    <a:latin typeface="Times New Roman" pitchFamily="18" charset="0"/>
                    <a:cs typeface="Times New Roman" pitchFamily="18" charset="0"/>
                  </a:endParaRPr>
                </a:p>
              </p:txBody>
            </p:sp>
            <p:sp>
              <p:nvSpPr>
                <p:cNvPr id="21563" name="Text Box 30"/>
                <p:cNvSpPr txBox="1">
                  <a:spLocks noChangeArrowheads="1"/>
                </p:cNvSpPr>
                <p:nvPr/>
              </p:nvSpPr>
              <p:spPr bwMode="auto">
                <a:xfrm>
                  <a:off x="2352" y="1214"/>
                  <a:ext cx="1008" cy="450"/>
                </a:xfrm>
                <a:prstGeom prst="rect">
                  <a:avLst/>
                </a:prstGeom>
                <a:noFill/>
                <a:ln w="9525">
                  <a:noFill/>
                  <a:miter lim="800000"/>
                  <a:headEnd/>
                  <a:tailEnd/>
                </a:ln>
              </p:spPr>
              <p:txBody>
                <a:bodyPr anchor="ctr">
                  <a:spAutoFit/>
                </a:bodyPr>
                <a:lstStyle/>
                <a:p>
                  <a:pPr algn="ctr" eaLnBrk="0" hangingPunct="0">
                    <a:spcBef>
                      <a:spcPct val="50000"/>
                    </a:spcBef>
                  </a:pPr>
                  <a:r>
                    <a:rPr lang="en-US" sz="2000" b="1" dirty="0" err="1">
                      <a:latin typeface="Times New Roman" pitchFamily="18" charset="0"/>
                      <a:cs typeface="Times New Roman" pitchFamily="18" charset="0"/>
                    </a:rPr>
                    <a:t>Chú</a:t>
                  </a:r>
                  <a:r>
                    <a:rPr lang="en-US" sz="2000" b="1" dirty="0">
                      <a:latin typeface="Times New Roman" pitchFamily="18" charset="0"/>
                      <a:cs typeface="Times New Roman" pitchFamily="18" charset="0"/>
                    </a:rPr>
                    <a:t> ý</a:t>
                  </a:r>
                </a:p>
              </p:txBody>
            </p:sp>
          </p:grpSp>
          <p:grpSp>
            <p:nvGrpSpPr>
              <p:cNvPr id="9" name="Group 35"/>
              <p:cNvGrpSpPr>
                <a:grpSpLocks/>
              </p:cNvGrpSpPr>
              <p:nvPr/>
            </p:nvGrpSpPr>
            <p:grpSpPr bwMode="auto">
              <a:xfrm>
                <a:off x="304800" y="1858963"/>
                <a:ext cx="1600200" cy="728662"/>
                <a:chOff x="2352" y="912"/>
                <a:chExt cx="1008" cy="1008"/>
              </a:xfrm>
            </p:grpSpPr>
            <p:sp>
              <p:nvSpPr>
                <p:cNvPr id="21560" name="Text Box 36"/>
                <p:cNvSpPr txBox="1">
                  <a:spLocks noChangeArrowheads="1"/>
                </p:cNvSpPr>
                <p:nvPr/>
              </p:nvSpPr>
              <p:spPr bwMode="auto">
                <a:xfrm>
                  <a:off x="2352" y="1163"/>
                  <a:ext cx="1008" cy="553"/>
                </a:xfrm>
                <a:prstGeom prst="rect">
                  <a:avLst/>
                </a:prstGeom>
                <a:noFill/>
                <a:ln w="9525">
                  <a:noFill/>
                  <a:miter lim="800000"/>
                  <a:headEnd/>
                  <a:tailEnd/>
                </a:ln>
              </p:spPr>
              <p:txBody>
                <a:bodyPr anchor="ctr">
                  <a:spAutoFit/>
                </a:bodyPr>
                <a:lstStyle/>
                <a:p>
                  <a:pPr algn="ctr" eaLnBrk="0" hangingPunct="0">
                    <a:spcBef>
                      <a:spcPct val="50000"/>
                    </a:spcBef>
                  </a:pPr>
                  <a:r>
                    <a:rPr lang="en-US" sz="2000" b="1" err="1">
                      <a:latin typeface="Times New Roman" pitchFamily="18" charset="0"/>
                      <a:cs typeface="Times New Roman" pitchFamily="18" charset="0"/>
                    </a:rPr>
                    <a:t>Thư</a:t>
                  </a:r>
                  <a:r>
                    <a:rPr lang="en-US" sz="2000" b="1">
                      <a:latin typeface="Times New Roman" pitchFamily="18" charset="0"/>
                      <a:cs typeface="Times New Roman" pitchFamily="18" charset="0"/>
                    </a:rPr>
                    <a:t> giãn</a:t>
                  </a:r>
                  <a:endParaRPr lang="en-US" sz="2000" b="1" dirty="0">
                    <a:latin typeface="Times New Roman" pitchFamily="18" charset="0"/>
                    <a:cs typeface="Times New Roman" pitchFamily="18" charset="0"/>
                  </a:endParaRPr>
                </a:p>
              </p:txBody>
            </p:sp>
            <p:sp>
              <p:nvSpPr>
                <p:cNvPr id="21561" name="Oval 37"/>
                <p:cNvSpPr>
                  <a:spLocks noChangeArrowheads="1"/>
                </p:cNvSpPr>
                <p:nvPr/>
              </p:nvSpPr>
              <p:spPr bwMode="auto">
                <a:xfrm>
                  <a:off x="2352" y="912"/>
                  <a:ext cx="1008" cy="1008"/>
                </a:xfrm>
                <a:prstGeom prst="ellipse">
                  <a:avLst/>
                </a:prstGeom>
                <a:noFill/>
                <a:ln w="28575">
                  <a:solidFill>
                    <a:schemeClr val="tx1"/>
                  </a:solidFill>
                  <a:round/>
                  <a:headEnd/>
                  <a:tailEnd/>
                </a:ln>
              </p:spPr>
              <p:txBody>
                <a:bodyPr wrap="none" anchor="ctr"/>
                <a:lstStyle/>
                <a:p>
                  <a:endParaRPr lang="en-US">
                    <a:solidFill>
                      <a:srgbClr val="FFFF00"/>
                    </a:solidFill>
                    <a:latin typeface="Times New Roman" pitchFamily="18" charset="0"/>
                    <a:cs typeface="Times New Roman" pitchFamily="18" charset="0"/>
                  </a:endParaRPr>
                </a:p>
              </p:txBody>
            </p:sp>
          </p:grpSp>
          <p:grpSp>
            <p:nvGrpSpPr>
              <p:cNvPr id="10" name="Group 38"/>
              <p:cNvGrpSpPr>
                <a:grpSpLocks/>
              </p:cNvGrpSpPr>
              <p:nvPr/>
            </p:nvGrpSpPr>
            <p:grpSpPr bwMode="auto">
              <a:xfrm>
                <a:off x="983344" y="5215220"/>
                <a:ext cx="2238678" cy="849204"/>
                <a:chOff x="2232" y="1051"/>
                <a:chExt cx="1139" cy="847"/>
              </a:xfrm>
            </p:grpSpPr>
            <p:sp>
              <p:nvSpPr>
                <p:cNvPr id="21558" name="Oval 40"/>
                <p:cNvSpPr>
                  <a:spLocks noChangeArrowheads="1"/>
                </p:cNvSpPr>
                <p:nvPr/>
              </p:nvSpPr>
              <p:spPr bwMode="auto">
                <a:xfrm>
                  <a:off x="2232" y="1051"/>
                  <a:ext cx="1128" cy="847"/>
                </a:xfrm>
                <a:prstGeom prst="ellipse">
                  <a:avLst/>
                </a:prstGeom>
                <a:noFill/>
                <a:ln w="28575">
                  <a:solidFill>
                    <a:schemeClr val="tx1"/>
                  </a:solidFill>
                  <a:round/>
                  <a:headEnd/>
                  <a:tailEnd/>
                </a:ln>
              </p:spPr>
              <p:txBody>
                <a:bodyPr wrap="none" anchor="ctr"/>
                <a:lstStyle/>
                <a:p>
                  <a:endParaRPr lang="en-US">
                    <a:solidFill>
                      <a:srgbClr val="FFFF00"/>
                    </a:solidFill>
                    <a:latin typeface="Times New Roman" pitchFamily="18" charset="0"/>
                    <a:cs typeface="Times New Roman" pitchFamily="18" charset="0"/>
                  </a:endParaRPr>
                </a:p>
              </p:txBody>
            </p:sp>
            <p:sp>
              <p:nvSpPr>
                <p:cNvPr id="21559" name="Text Box 39"/>
                <p:cNvSpPr txBox="1">
                  <a:spLocks noChangeArrowheads="1"/>
                </p:cNvSpPr>
                <p:nvPr/>
              </p:nvSpPr>
              <p:spPr bwMode="auto">
                <a:xfrm>
                  <a:off x="2243" y="1121"/>
                  <a:ext cx="1128" cy="706"/>
                </a:xfrm>
                <a:prstGeom prst="rect">
                  <a:avLst/>
                </a:prstGeom>
                <a:noFill/>
                <a:ln w="9525">
                  <a:noFill/>
                  <a:miter lim="800000"/>
                  <a:headEnd/>
                  <a:tailEnd/>
                </a:ln>
              </p:spPr>
              <p:txBody>
                <a:bodyPr wrap="square" anchor="ctr">
                  <a:spAutoFit/>
                </a:bodyPr>
                <a:lstStyle/>
                <a:p>
                  <a:pPr algn="ctr" eaLnBrk="0" hangingPunct="0">
                    <a:spcBef>
                      <a:spcPct val="50000"/>
                    </a:spcBef>
                  </a:pPr>
                  <a:r>
                    <a:rPr lang="en-US" sz="2000" b="1" dirty="0" err="1">
                      <a:latin typeface="Times New Roman" pitchFamily="18" charset="0"/>
                      <a:cs typeface="Times New Roman" pitchFamily="18" charset="0"/>
                    </a:rPr>
                    <a:t>Tăng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hiệu</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quả</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hoạt</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động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trí</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óc</a:t>
                  </a:r>
                  <a:r>
                    <a:rPr lang="en-US" sz="2000" b="1" dirty="0">
                      <a:latin typeface="Times New Roman" pitchFamily="18" charset="0"/>
                      <a:cs typeface="Times New Roman" pitchFamily="18" charset="0"/>
                    </a:rPr>
                    <a:t> </a:t>
                  </a:r>
                </a:p>
              </p:txBody>
            </p:sp>
          </p:grpSp>
          <p:sp>
            <p:nvSpPr>
              <p:cNvPr id="21549" name="Rectangle 45"/>
              <p:cNvSpPr>
                <a:spLocks noChangeArrowheads="1"/>
              </p:cNvSpPr>
              <p:nvPr/>
            </p:nvSpPr>
            <p:spPr bwMode="auto">
              <a:xfrm>
                <a:off x="3785115" y="3192915"/>
                <a:ext cx="184731" cy="523220"/>
              </a:xfrm>
              <a:prstGeom prst="rect">
                <a:avLst/>
              </a:prstGeom>
              <a:noFill/>
              <a:ln w="9525">
                <a:noFill/>
                <a:miter lim="800000"/>
                <a:headEnd/>
                <a:tailEnd/>
              </a:ln>
            </p:spPr>
            <p:txBody>
              <a:bodyPr wrap="none">
                <a:spAutoFit/>
              </a:bodyPr>
              <a:lstStyle/>
              <a:p>
                <a:endParaRPr lang="en-US" sz="2800" b="1">
                  <a:solidFill>
                    <a:srgbClr val="FFFF00"/>
                  </a:solidFill>
                  <a:latin typeface="Times New Roman" pitchFamily="18" charset="0"/>
                  <a:cs typeface="Times New Roman" pitchFamily="18" charset="0"/>
                </a:endParaRPr>
              </a:p>
            </p:txBody>
          </p:sp>
          <p:sp>
            <p:nvSpPr>
              <p:cNvPr id="21550" name="Oval 47"/>
              <p:cNvSpPr>
                <a:spLocks noChangeArrowheads="1"/>
              </p:cNvSpPr>
              <p:nvPr/>
            </p:nvSpPr>
            <p:spPr bwMode="auto">
              <a:xfrm>
                <a:off x="3727576" y="3198844"/>
                <a:ext cx="533400" cy="533400"/>
              </a:xfrm>
              <a:prstGeom prst="ellipse">
                <a:avLst/>
              </a:prstGeom>
              <a:noFill/>
              <a:ln w="12700">
                <a:solidFill>
                  <a:schemeClr val="tx1"/>
                </a:solidFill>
                <a:round/>
                <a:headEnd/>
                <a:tailEnd/>
              </a:ln>
            </p:spPr>
            <p:txBody>
              <a:bodyPr wrap="none" anchor="ctr"/>
              <a:lstStyle/>
              <a:p>
                <a:endParaRPr lang="en-US">
                  <a:solidFill>
                    <a:srgbClr val="FFFF00"/>
                  </a:solidFill>
                  <a:latin typeface="Times New Roman" pitchFamily="18" charset="0"/>
                  <a:cs typeface="Times New Roman" pitchFamily="18" charset="0"/>
                </a:endParaRPr>
              </a:p>
            </p:txBody>
          </p:sp>
          <p:sp>
            <p:nvSpPr>
              <p:cNvPr id="21551" name="Line 49"/>
              <p:cNvSpPr>
                <a:spLocks noChangeShapeType="1"/>
              </p:cNvSpPr>
              <p:nvPr/>
            </p:nvSpPr>
            <p:spPr bwMode="auto">
              <a:xfrm flipH="1" flipV="1">
                <a:off x="3886199" y="990600"/>
                <a:ext cx="88641" cy="2181808"/>
              </a:xfrm>
              <a:prstGeom prst="line">
                <a:avLst/>
              </a:prstGeom>
              <a:noFill/>
              <a:ln w="12700">
                <a:solidFill>
                  <a:schemeClr val="tx1"/>
                </a:solidFill>
                <a:round/>
                <a:headEnd/>
                <a:tailEnd type="triangle" w="med" len="med"/>
              </a:ln>
            </p:spPr>
            <p:txBody>
              <a:bodyPr/>
              <a:lstStyle/>
              <a:p>
                <a:endParaRPr lang="en-US">
                  <a:latin typeface="Times New Roman" pitchFamily="18" charset="0"/>
                  <a:cs typeface="Times New Roman" pitchFamily="18" charset="0"/>
                </a:endParaRPr>
              </a:p>
            </p:txBody>
          </p:sp>
          <p:sp>
            <p:nvSpPr>
              <p:cNvPr id="21552" name="Line 50"/>
              <p:cNvSpPr>
                <a:spLocks noChangeShapeType="1"/>
              </p:cNvSpPr>
              <p:nvPr/>
            </p:nvSpPr>
            <p:spPr bwMode="auto">
              <a:xfrm flipH="1">
                <a:off x="3809999" y="3750906"/>
                <a:ext cx="164841" cy="2192694"/>
              </a:xfrm>
              <a:prstGeom prst="line">
                <a:avLst/>
              </a:prstGeom>
              <a:noFill/>
              <a:ln w="12700">
                <a:solidFill>
                  <a:schemeClr val="tx1"/>
                </a:solidFill>
                <a:round/>
                <a:headEnd/>
                <a:tailEnd type="triangle" w="med" len="med"/>
              </a:ln>
            </p:spPr>
            <p:txBody>
              <a:bodyPr/>
              <a:lstStyle/>
              <a:p>
                <a:endParaRPr lang="en-US">
                  <a:latin typeface="Times New Roman" pitchFamily="18" charset="0"/>
                  <a:cs typeface="Times New Roman" pitchFamily="18" charset="0"/>
                </a:endParaRPr>
              </a:p>
            </p:txBody>
          </p:sp>
          <p:sp>
            <p:nvSpPr>
              <p:cNvPr id="21553" name="Line 51"/>
              <p:cNvSpPr>
                <a:spLocks noChangeShapeType="1"/>
              </p:cNvSpPr>
              <p:nvPr/>
            </p:nvSpPr>
            <p:spPr bwMode="auto">
              <a:xfrm flipH="1" flipV="1">
                <a:off x="2753953" y="1170707"/>
                <a:ext cx="1119672" cy="2015412"/>
              </a:xfrm>
              <a:prstGeom prst="line">
                <a:avLst/>
              </a:prstGeom>
              <a:noFill/>
              <a:ln w="12700">
                <a:solidFill>
                  <a:schemeClr val="tx1"/>
                </a:solidFill>
                <a:round/>
                <a:headEnd/>
                <a:tailEnd type="triangle" w="med" len="med"/>
              </a:ln>
            </p:spPr>
            <p:txBody>
              <a:bodyPr/>
              <a:lstStyle/>
              <a:p>
                <a:endParaRPr lang="en-US">
                  <a:latin typeface="Times New Roman" pitchFamily="18" charset="0"/>
                  <a:cs typeface="Times New Roman" pitchFamily="18" charset="0"/>
                </a:endParaRPr>
              </a:p>
            </p:txBody>
          </p:sp>
          <p:sp>
            <p:nvSpPr>
              <p:cNvPr id="21554" name="Line 52"/>
              <p:cNvSpPr>
                <a:spLocks noChangeShapeType="1"/>
              </p:cNvSpPr>
              <p:nvPr/>
            </p:nvSpPr>
            <p:spPr bwMode="auto">
              <a:xfrm flipH="1" flipV="1">
                <a:off x="1903444" y="2220686"/>
                <a:ext cx="1866121" cy="1101012"/>
              </a:xfrm>
              <a:prstGeom prst="line">
                <a:avLst/>
              </a:prstGeom>
              <a:noFill/>
              <a:ln w="12700">
                <a:solidFill>
                  <a:schemeClr val="tx1"/>
                </a:solidFill>
                <a:round/>
                <a:headEnd/>
                <a:tailEnd type="triangle" w="med" len="med"/>
              </a:ln>
            </p:spPr>
            <p:txBody>
              <a:bodyPr/>
              <a:lstStyle/>
              <a:p>
                <a:endParaRPr lang="en-US">
                  <a:latin typeface="Times New Roman" pitchFamily="18" charset="0"/>
                  <a:cs typeface="Times New Roman" pitchFamily="18" charset="0"/>
                </a:endParaRPr>
              </a:p>
            </p:txBody>
          </p:sp>
          <p:sp>
            <p:nvSpPr>
              <p:cNvPr id="21555" name="Line 53"/>
              <p:cNvSpPr>
                <a:spLocks noChangeShapeType="1"/>
              </p:cNvSpPr>
              <p:nvPr/>
            </p:nvSpPr>
            <p:spPr bwMode="auto">
              <a:xfrm flipH="1">
                <a:off x="1847460" y="3433663"/>
                <a:ext cx="1903445" cy="45719"/>
              </a:xfrm>
              <a:prstGeom prst="line">
                <a:avLst/>
              </a:prstGeom>
              <a:noFill/>
              <a:ln w="12700">
                <a:solidFill>
                  <a:schemeClr val="tx1"/>
                </a:solidFill>
                <a:round/>
                <a:headEnd/>
                <a:tailEnd type="triangle" w="med" len="med"/>
              </a:ln>
            </p:spPr>
            <p:txBody>
              <a:bodyPr/>
              <a:lstStyle/>
              <a:p>
                <a:endParaRPr lang="en-US">
                  <a:latin typeface="Times New Roman" pitchFamily="18" charset="0"/>
                  <a:cs typeface="Times New Roman" pitchFamily="18" charset="0"/>
                </a:endParaRPr>
              </a:p>
            </p:txBody>
          </p:sp>
          <p:sp>
            <p:nvSpPr>
              <p:cNvPr id="21556" name="Line 54"/>
              <p:cNvSpPr>
                <a:spLocks noChangeShapeType="1"/>
              </p:cNvSpPr>
              <p:nvPr/>
            </p:nvSpPr>
            <p:spPr bwMode="auto">
              <a:xfrm flipH="1">
                <a:off x="3191065" y="3694922"/>
                <a:ext cx="671807" cy="1884784"/>
              </a:xfrm>
              <a:prstGeom prst="line">
                <a:avLst/>
              </a:prstGeom>
              <a:noFill/>
              <a:ln w="12700">
                <a:solidFill>
                  <a:schemeClr val="tx1"/>
                </a:solidFill>
                <a:round/>
                <a:headEnd/>
                <a:tailEnd type="triangle" w="med" len="med"/>
              </a:ln>
            </p:spPr>
            <p:txBody>
              <a:bodyPr/>
              <a:lstStyle/>
              <a:p>
                <a:endParaRPr lang="en-US">
                  <a:latin typeface="Times New Roman" pitchFamily="18" charset="0"/>
                  <a:cs typeface="Times New Roman" pitchFamily="18" charset="0"/>
                </a:endParaRPr>
              </a:p>
            </p:txBody>
          </p:sp>
          <p:sp>
            <p:nvSpPr>
              <p:cNvPr id="21557" name="Line 55"/>
              <p:cNvSpPr>
                <a:spLocks noChangeShapeType="1"/>
              </p:cNvSpPr>
              <p:nvPr/>
            </p:nvSpPr>
            <p:spPr bwMode="auto">
              <a:xfrm flipH="1">
                <a:off x="2052734" y="3582954"/>
                <a:ext cx="1698171" cy="1026368"/>
              </a:xfrm>
              <a:prstGeom prst="line">
                <a:avLst/>
              </a:prstGeom>
              <a:noFill/>
              <a:ln w="12700">
                <a:solidFill>
                  <a:schemeClr val="tx1"/>
                </a:solidFill>
                <a:round/>
                <a:headEnd/>
                <a:tailEnd type="triangle" w="med" len="med"/>
              </a:ln>
            </p:spPr>
            <p:txBody>
              <a:bodyPr/>
              <a:lstStyle/>
              <a:p>
                <a:endParaRPr lang="en-US">
                  <a:latin typeface="Times New Roman" pitchFamily="18" charset="0"/>
                  <a:cs typeface="Times New Roman" pitchFamily="18" charset="0"/>
                </a:endParaRPr>
              </a:p>
            </p:txBody>
          </p:sp>
        </p:grpSp>
        <p:sp>
          <p:nvSpPr>
            <p:cNvPr id="21541" name="Rectangle 44"/>
            <p:cNvSpPr>
              <a:spLocks noChangeArrowheads="1"/>
            </p:cNvSpPr>
            <p:nvPr/>
          </p:nvSpPr>
          <p:spPr bwMode="auto">
            <a:xfrm>
              <a:off x="3889375" y="2836863"/>
              <a:ext cx="1727200" cy="1339850"/>
            </a:xfrm>
            <a:prstGeom prst="rect">
              <a:avLst/>
            </a:prstGeom>
            <a:noFill/>
            <a:ln w="9525">
              <a:noFill/>
              <a:miter lim="800000"/>
              <a:headEnd/>
              <a:tailEnd/>
            </a:ln>
          </p:spPr>
          <p:txBody>
            <a:bodyPr>
              <a:spAutoFit/>
            </a:bodyPr>
            <a:lstStyle/>
            <a:p>
              <a:pPr algn="ctr">
                <a:spcBef>
                  <a:spcPts val="600"/>
                </a:spcBef>
                <a:spcAft>
                  <a:spcPts val="600"/>
                </a:spcAft>
              </a:pPr>
              <a:r>
                <a:rPr lang="en-US" sz="2000" b="1">
                  <a:latin typeface="Times New Roman" pitchFamily="18" charset="0"/>
                  <a:cs typeface="Times New Roman" pitchFamily="18" charset="0"/>
                </a:rPr>
                <a:t> KHI </a:t>
              </a:r>
            </a:p>
            <a:p>
              <a:pPr algn="ctr">
                <a:spcBef>
                  <a:spcPts val="600"/>
                </a:spcBef>
                <a:spcAft>
                  <a:spcPts val="600"/>
                </a:spcAft>
              </a:pPr>
              <a:r>
                <a:rPr lang="en-US" sz="2000" b="1">
                  <a:solidFill>
                    <a:srgbClr val="FFFF00"/>
                  </a:solidFill>
                  <a:latin typeface="Times New Roman" pitchFamily="18" charset="0"/>
                  <a:cs typeface="Times New Roman" pitchFamily="18" charset="0"/>
                </a:rPr>
                <a:t> </a:t>
              </a:r>
            </a:p>
            <a:p>
              <a:pPr algn="ctr">
                <a:spcBef>
                  <a:spcPts val="600"/>
                </a:spcBef>
                <a:spcAft>
                  <a:spcPts val="600"/>
                </a:spcAft>
              </a:pPr>
              <a:r>
                <a:rPr lang="en-US" sz="2000" b="1">
                  <a:latin typeface="Times New Roman" pitchFamily="18" charset="0"/>
                  <a:cs typeface="Times New Roman" pitchFamily="18" charset="0"/>
                </a:rPr>
                <a:t>NICOTINE</a:t>
              </a:r>
            </a:p>
          </p:txBody>
        </p:sp>
      </p:grpSp>
      <p:grpSp>
        <p:nvGrpSpPr>
          <p:cNvPr id="12" name="Group 62"/>
          <p:cNvGrpSpPr>
            <a:grpSpLocks/>
          </p:cNvGrpSpPr>
          <p:nvPr/>
        </p:nvGrpSpPr>
        <p:grpSpPr bwMode="auto">
          <a:xfrm>
            <a:off x="5029309" y="304800"/>
            <a:ext cx="4038490" cy="6248400"/>
            <a:chOff x="5029200" y="304800"/>
            <a:chExt cx="4038600" cy="6248400"/>
          </a:xfrm>
        </p:grpSpPr>
        <p:grpSp>
          <p:nvGrpSpPr>
            <p:cNvPr id="13" name="Group 8"/>
            <p:cNvGrpSpPr>
              <a:grpSpLocks/>
            </p:cNvGrpSpPr>
            <p:nvPr/>
          </p:nvGrpSpPr>
          <p:grpSpPr bwMode="auto">
            <a:xfrm>
              <a:off x="5105400" y="5943600"/>
              <a:ext cx="1600200" cy="609600"/>
              <a:chOff x="2352" y="912"/>
              <a:chExt cx="1008" cy="1008"/>
            </a:xfrm>
          </p:grpSpPr>
          <p:sp>
            <p:nvSpPr>
              <p:cNvPr id="21538" name="Text Box 9"/>
              <p:cNvSpPr txBox="1">
                <a:spLocks noChangeArrowheads="1"/>
              </p:cNvSpPr>
              <p:nvPr/>
            </p:nvSpPr>
            <p:spPr bwMode="auto">
              <a:xfrm>
                <a:off x="2352" y="1112"/>
                <a:ext cx="1008" cy="656"/>
              </a:xfrm>
              <a:prstGeom prst="rect">
                <a:avLst/>
              </a:prstGeom>
              <a:noFill/>
              <a:ln w="9525">
                <a:noFill/>
                <a:miter lim="800000"/>
                <a:headEnd/>
                <a:tailEnd/>
              </a:ln>
            </p:spPr>
            <p:txBody>
              <a:bodyPr anchor="ctr">
                <a:spAutoFit/>
              </a:bodyPr>
              <a:lstStyle/>
              <a:p>
                <a:pPr algn="ctr" eaLnBrk="0" hangingPunct="0">
                  <a:spcBef>
                    <a:spcPct val="50000"/>
                  </a:spcBef>
                </a:pPr>
                <a:r>
                  <a:rPr lang="en-US" sz="2000" b="1" dirty="0" err="1">
                    <a:latin typeface="Times New Roman" pitchFamily="18" charset="0"/>
                    <a:cs typeface="Times New Roman" pitchFamily="18" charset="0"/>
                  </a:rPr>
                  <a:t>Thèm</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ăn</a:t>
                </a:r>
                <a:endParaRPr lang="en-US" sz="2000" b="1" dirty="0">
                  <a:latin typeface="Times New Roman" pitchFamily="18" charset="0"/>
                  <a:cs typeface="Times New Roman" pitchFamily="18" charset="0"/>
                </a:endParaRPr>
              </a:p>
            </p:txBody>
          </p:sp>
          <p:sp>
            <p:nvSpPr>
              <p:cNvPr id="21539" name="Oval 10"/>
              <p:cNvSpPr>
                <a:spLocks noChangeArrowheads="1"/>
              </p:cNvSpPr>
              <p:nvPr/>
            </p:nvSpPr>
            <p:spPr bwMode="auto">
              <a:xfrm>
                <a:off x="2352" y="912"/>
                <a:ext cx="1008" cy="1008"/>
              </a:xfrm>
              <a:prstGeom prst="ellipse">
                <a:avLst/>
              </a:prstGeom>
              <a:noFill/>
              <a:ln w="28575">
                <a:solidFill>
                  <a:schemeClr val="tx1"/>
                </a:solidFill>
                <a:round/>
                <a:headEnd/>
                <a:tailEnd/>
              </a:ln>
            </p:spPr>
            <p:txBody>
              <a:bodyPr wrap="none" anchor="ctr"/>
              <a:lstStyle/>
              <a:p>
                <a:endParaRPr lang="en-US">
                  <a:solidFill>
                    <a:schemeClr val="bg1"/>
                  </a:solidFill>
                  <a:latin typeface="Times New Roman" pitchFamily="18" charset="0"/>
                  <a:cs typeface="Times New Roman" pitchFamily="18" charset="0"/>
                </a:endParaRPr>
              </a:p>
            </p:txBody>
          </p:sp>
        </p:grpSp>
        <p:grpSp>
          <p:nvGrpSpPr>
            <p:cNvPr id="14" name="Group 11"/>
            <p:cNvGrpSpPr>
              <a:grpSpLocks/>
            </p:cNvGrpSpPr>
            <p:nvPr/>
          </p:nvGrpSpPr>
          <p:grpSpPr bwMode="auto">
            <a:xfrm>
              <a:off x="6781800" y="846138"/>
              <a:ext cx="1600200" cy="906462"/>
              <a:chOff x="2352" y="912"/>
              <a:chExt cx="1008" cy="1008"/>
            </a:xfrm>
          </p:grpSpPr>
          <p:sp>
            <p:nvSpPr>
              <p:cNvPr id="21536" name="Text Box 12"/>
              <p:cNvSpPr txBox="1">
                <a:spLocks noChangeArrowheads="1"/>
              </p:cNvSpPr>
              <p:nvPr/>
            </p:nvSpPr>
            <p:spPr bwMode="auto">
              <a:xfrm>
                <a:off x="2352" y="1044"/>
                <a:ext cx="1008" cy="787"/>
              </a:xfrm>
              <a:prstGeom prst="rect">
                <a:avLst/>
              </a:prstGeom>
              <a:noFill/>
              <a:ln w="9525">
                <a:noFill/>
                <a:miter lim="800000"/>
                <a:headEnd/>
                <a:tailEnd/>
              </a:ln>
            </p:spPr>
            <p:txBody>
              <a:bodyPr anchor="ctr">
                <a:spAutoFit/>
              </a:bodyPr>
              <a:lstStyle/>
              <a:p>
                <a:pPr algn="ctr" eaLnBrk="0" hangingPunct="0">
                  <a:spcBef>
                    <a:spcPct val="50000"/>
                  </a:spcBef>
                </a:pPr>
                <a:r>
                  <a:rPr lang="en-US" sz="2000" b="1" dirty="0" err="1">
                    <a:latin typeface="Times New Roman" pitchFamily="18" charset="0"/>
                    <a:cs typeface="Times New Roman" pitchFamily="18" charset="0"/>
                  </a:rPr>
                  <a:t>Trầm</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cảm</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hưng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phấn</a:t>
                </a:r>
                <a:endParaRPr lang="en-US" sz="2000" b="1" dirty="0">
                  <a:latin typeface="Times New Roman" pitchFamily="18" charset="0"/>
                  <a:cs typeface="Times New Roman" pitchFamily="18" charset="0"/>
                </a:endParaRPr>
              </a:p>
            </p:txBody>
          </p:sp>
          <p:sp>
            <p:nvSpPr>
              <p:cNvPr id="21537" name="Oval 13"/>
              <p:cNvSpPr>
                <a:spLocks noChangeArrowheads="1"/>
              </p:cNvSpPr>
              <p:nvPr/>
            </p:nvSpPr>
            <p:spPr bwMode="auto">
              <a:xfrm>
                <a:off x="2352" y="912"/>
                <a:ext cx="1008" cy="1008"/>
              </a:xfrm>
              <a:prstGeom prst="ellipse">
                <a:avLst/>
              </a:prstGeom>
              <a:noFill/>
              <a:ln w="28575">
                <a:solidFill>
                  <a:schemeClr val="tx1"/>
                </a:solidFill>
                <a:round/>
                <a:headEnd/>
                <a:tailEnd/>
              </a:ln>
            </p:spPr>
            <p:txBody>
              <a:bodyPr wrap="none" anchor="ctr"/>
              <a:lstStyle/>
              <a:p>
                <a:endParaRPr lang="en-US">
                  <a:solidFill>
                    <a:schemeClr val="bg1"/>
                  </a:solidFill>
                  <a:latin typeface="Times New Roman" pitchFamily="18" charset="0"/>
                  <a:cs typeface="Times New Roman" pitchFamily="18" charset="0"/>
                </a:endParaRPr>
              </a:p>
            </p:txBody>
          </p:sp>
        </p:grpSp>
        <p:grpSp>
          <p:nvGrpSpPr>
            <p:cNvPr id="15" name="Group 14"/>
            <p:cNvGrpSpPr>
              <a:grpSpLocks/>
            </p:cNvGrpSpPr>
            <p:nvPr/>
          </p:nvGrpSpPr>
          <p:grpSpPr bwMode="auto">
            <a:xfrm>
              <a:off x="5029200" y="304800"/>
              <a:ext cx="1447800" cy="609600"/>
              <a:chOff x="2352" y="912"/>
              <a:chExt cx="1008" cy="1008"/>
            </a:xfrm>
          </p:grpSpPr>
          <p:sp>
            <p:nvSpPr>
              <p:cNvPr id="21534" name="Text Box 15"/>
              <p:cNvSpPr txBox="1">
                <a:spLocks noChangeArrowheads="1"/>
              </p:cNvSpPr>
              <p:nvPr/>
            </p:nvSpPr>
            <p:spPr bwMode="auto">
              <a:xfrm>
                <a:off x="2352" y="1110"/>
                <a:ext cx="1008" cy="662"/>
              </a:xfrm>
              <a:prstGeom prst="rect">
                <a:avLst/>
              </a:prstGeom>
              <a:noFill/>
              <a:ln w="9525">
                <a:noFill/>
                <a:miter lim="800000"/>
                <a:headEnd/>
                <a:tailEnd/>
              </a:ln>
            </p:spPr>
            <p:txBody>
              <a:bodyPr anchor="ctr">
                <a:spAutoFit/>
              </a:bodyPr>
              <a:lstStyle/>
              <a:p>
                <a:pPr algn="ctr" eaLnBrk="0" hangingPunct="0">
                  <a:spcBef>
                    <a:spcPct val="50000"/>
                  </a:spcBef>
                </a:pPr>
                <a:r>
                  <a:rPr lang="en-US" sz="2000" b="1" dirty="0" err="1">
                    <a:latin typeface="Times New Roman" pitchFamily="18" charset="0"/>
                    <a:cs typeface="Times New Roman" pitchFamily="18" charset="0"/>
                  </a:rPr>
                  <a:t>Mất</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ngủ</a:t>
                </a:r>
                <a:endParaRPr lang="en-US" sz="2000" b="1" dirty="0">
                  <a:latin typeface="Times New Roman" pitchFamily="18" charset="0"/>
                  <a:cs typeface="Times New Roman" pitchFamily="18" charset="0"/>
                </a:endParaRPr>
              </a:p>
            </p:txBody>
          </p:sp>
          <p:sp>
            <p:nvSpPr>
              <p:cNvPr id="21535" name="Oval 16"/>
              <p:cNvSpPr>
                <a:spLocks noChangeArrowheads="1"/>
              </p:cNvSpPr>
              <p:nvPr/>
            </p:nvSpPr>
            <p:spPr bwMode="auto">
              <a:xfrm>
                <a:off x="2352" y="912"/>
                <a:ext cx="1008" cy="1008"/>
              </a:xfrm>
              <a:prstGeom prst="ellipse">
                <a:avLst/>
              </a:prstGeom>
              <a:noFill/>
              <a:ln w="28575">
                <a:solidFill>
                  <a:schemeClr val="tx1"/>
                </a:solidFill>
                <a:round/>
                <a:headEnd/>
                <a:tailEnd/>
              </a:ln>
            </p:spPr>
            <p:txBody>
              <a:bodyPr wrap="none" anchor="ctr"/>
              <a:lstStyle/>
              <a:p>
                <a:pPr algn="ctr"/>
                <a:endParaRPr lang="en-US">
                  <a:solidFill>
                    <a:schemeClr val="bg1"/>
                  </a:solidFill>
                  <a:latin typeface="Times New Roman" pitchFamily="18" charset="0"/>
                  <a:cs typeface="Times New Roman" pitchFamily="18" charset="0"/>
                </a:endParaRPr>
              </a:p>
            </p:txBody>
          </p:sp>
        </p:grpSp>
        <p:grpSp>
          <p:nvGrpSpPr>
            <p:cNvPr id="16" name="Group 17"/>
            <p:cNvGrpSpPr>
              <a:grpSpLocks/>
            </p:cNvGrpSpPr>
            <p:nvPr/>
          </p:nvGrpSpPr>
          <p:grpSpPr bwMode="auto">
            <a:xfrm>
              <a:off x="7620000" y="3093058"/>
              <a:ext cx="1447800" cy="707719"/>
              <a:chOff x="2352" y="860"/>
              <a:chExt cx="1008" cy="1171"/>
            </a:xfrm>
          </p:grpSpPr>
          <p:sp>
            <p:nvSpPr>
              <p:cNvPr id="21532" name="Text Box 18"/>
              <p:cNvSpPr txBox="1">
                <a:spLocks noChangeArrowheads="1"/>
              </p:cNvSpPr>
              <p:nvPr/>
            </p:nvSpPr>
            <p:spPr bwMode="auto">
              <a:xfrm>
                <a:off x="2352" y="860"/>
                <a:ext cx="1008" cy="1171"/>
              </a:xfrm>
              <a:prstGeom prst="rect">
                <a:avLst/>
              </a:prstGeom>
              <a:noFill/>
              <a:ln w="9525">
                <a:noFill/>
                <a:miter lim="800000"/>
                <a:headEnd/>
                <a:tailEnd/>
              </a:ln>
            </p:spPr>
            <p:txBody>
              <a:bodyPr anchor="ctr">
                <a:spAutoFit/>
              </a:bodyPr>
              <a:lstStyle/>
              <a:p>
                <a:pPr algn="ctr" eaLnBrk="0" hangingPunct="0">
                  <a:spcBef>
                    <a:spcPct val="50000"/>
                  </a:spcBef>
                </a:pPr>
                <a:r>
                  <a:rPr lang="en-US" sz="2000" b="1" dirty="0" err="1">
                    <a:latin typeface="Times New Roman" pitchFamily="18" charset="0"/>
                    <a:cs typeface="Times New Roman" pitchFamily="18" charset="0"/>
                  </a:rPr>
                  <a:t>Bứt</a:t>
                </a:r>
                <a:r>
                  <a:rPr lang="en-US" sz="2000" b="1" dirty="0">
                    <a:latin typeface="Times New Roman" pitchFamily="18" charset="0"/>
                    <a:cs typeface="Times New Roman" pitchFamily="18" charset="0"/>
                  </a:rPr>
                  <a:t> </a:t>
                </a:r>
                <a:r>
                  <a:rPr lang="en-US" sz="2000" b="1" err="1">
                    <a:latin typeface="Times New Roman" pitchFamily="18" charset="0"/>
                    <a:cs typeface="Times New Roman" pitchFamily="18" charset="0"/>
                  </a:rPr>
                  <a:t>rứt</a:t>
                </a:r>
                <a:r>
                  <a:rPr lang="en-US" sz="2000" b="1">
                    <a:latin typeface="Times New Roman" pitchFamily="18" charset="0"/>
                    <a:cs typeface="Times New Roman" pitchFamily="18" charset="0"/>
                  </a:rPr>
                  <a:t> lo </a:t>
                </a:r>
                <a:r>
                  <a:rPr lang="en-US" sz="2000" b="1" dirty="0" err="1">
                    <a:latin typeface="Times New Roman" pitchFamily="18" charset="0"/>
                    <a:cs typeface="Times New Roman" pitchFamily="18" charset="0"/>
                  </a:rPr>
                  <a:t>âu</a:t>
                </a:r>
                <a:r>
                  <a:rPr lang="en-US" sz="2000" b="1" dirty="0">
                    <a:latin typeface="Times New Roman" pitchFamily="18" charset="0"/>
                    <a:cs typeface="Times New Roman" pitchFamily="18" charset="0"/>
                  </a:rPr>
                  <a:t> </a:t>
                </a:r>
              </a:p>
            </p:txBody>
          </p:sp>
          <p:sp>
            <p:nvSpPr>
              <p:cNvPr id="21533" name="Oval 19"/>
              <p:cNvSpPr>
                <a:spLocks noChangeArrowheads="1"/>
              </p:cNvSpPr>
              <p:nvPr/>
            </p:nvSpPr>
            <p:spPr bwMode="auto">
              <a:xfrm>
                <a:off x="2352" y="912"/>
                <a:ext cx="1008" cy="1008"/>
              </a:xfrm>
              <a:prstGeom prst="ellipse">
                <a:avLst/>
              </a:prstGeom>
              <a:noFill/>
              <a:ln w="28575">
                <a:solidFill>
                  <a:schemeClr val="tx1"/>
                </a:solidFill>
                <a:round/>
                <a:headEnd/>
                <a:tailEnd/>
              </a:ln>
            </p:spPr>
            <p:txBody>
              <a:bodyPr wrap="none" anchor="ctr"/>
              <a:lstStyle/>
              <a:p>
                <a:endParaRPr lang="en-US">
                  <a:solidFill>
                    <a:schemeClr val="bg1"/>
                  </a:solidFill>
                  <a:latin typeface="Times New Roman" pitchFamily="18" charset="0"/>
                  <a:cs typeface="Times New Roman" pitchFamily="18" charset="0"/>
                </a:endParaRPr>
              </a:p>
            </p:txBody>
          </p:sp>
        </p:grpSp>
        <p:grpSp>
          <p:nvGrpSpPr>
            <p:cNvPr id="17" name="Group 20"/>
            <p:cNvGrpSpPr>
              <a:grpSpLocks/>
            </p:cNvGrpSpPr>
            <p:nvPr/>
          </p:nvGrpSpPr>
          <p:grpSpPr bwMode="auto">
            <a:xfrm>
              <a:off x="6781800" y="5257800"/>
              <a:ext cx="1600200" cy="609600"/>
              <a:chOff x="2352" y="912"/>
              <a:chExt cx="1008" cy="1008"/>
            </a:xfrm>
          </p:grpSpPr>
          <p:sp>
            <p:nvSpPr>
              <p:cNvPr id="21530" name="Text Box 21"/>
              <p:cNvSpPr txBox="1">
                <a:spLocks noChangeArrowheads="1"/>
              </p:cNvSpPr>
              <p:nvPr/>
            </p:nvSpPr>
            <p:spPr bwMode="auto">
              <a:xfrm>
                <a:off x="2352" y="1111"/>
                <a:ext cx="1008" cy="662"/>
              </a:xfrm>
              <a:prstGeom prst="rect">
                <a:avLst/>
              </a:prstGeom>
              <a:noFill/>
              <a:ln w="9525">
                <a:noFill/>
                <a:miter lim="800000"/>
                <a:headEnd/>
                <a:tailEnd/>
              </a:ln>
            </p:spPr>
            <p:txBody>
              <a:bodyPr anchor="ctr">
                <a:spAutoFit/>
              </a:bodyPr>
              <a:lstStyle/>
              <a:p>
                <a:pPr algn="ctr" eaLnBrk="0" hangingPunct="0">
                  <a:spcBef>
                    <a:spcPct val="50000"/>
                  </a:spcBef>
                </a:pPr>
                <a:r>
                  <a:rPr lang="en-US" sz="2000" b="1" dirty="0" err="1">
                    <a:latin typeface="Times New Roman" pitchFamily="18" charset="0"/>
                    <a:cs typeface="Times New Roman" pitchFamily="18" charset="0"/>
                  </a:rPr>
                  <a:t>Ớn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lạnh</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Sốt</a:t>
                </a:r>
                <a:r>
                  <a:rPr lang="en-US" sz="2000" b="1" dirty="0">
                    <a:latin typeface="Times New Roman" pitchFamily="18" charset="0"/>
                    <a:cs typeface="Times New Roman" pitchFamily="18" charset="0"/>
                  </a:rPr>
                  <a:t> </a:t>
                </a:r>
              </a:p>
            </p:txBody>
          </p:sp>
          <p:sp>
            <p:nvSpPr>
              <p:cNvPr id="21531" name="Oval 22"/>
              <p:cNvSpPr>
                <a:spLocks noChangeArrowheads="1"/>
              </p:cNvSpPr>
              <p:nvPr/>
            </p:nvSpPr>
            <p:spPr bwMode="auto">
              <a:xfrm>
                <a:off x="2352" y="912"/>
                <a:ext cx="1008" cy="1008"/>
              </a:xfrm>
              <a:prstGeom prst="ellipse">
                <a:avLst/>
              </a:prstGeom>
              <a:noFill/>
              <a:ln w="28575">
                <a:solidFill>
                  <a:schemeClr val="tx1"/>
                </a:solidFill>
                <a:round/>
                <a:headEnd/>
                <a:tailEnd/>
              </a:ln>
            </p:spPr>
            <p:txBody>
              <a:bodyPr wrap="none" anchor="ctr"/>
              <a:lstStyle/>
              <a:p>
                <a:endParaRPr lang="en-US">
                  <a:solidFill>
                    <a:schemeClr val="bg1"/>
                  </a:solidFill>
                  <a:latin typeface="Times New Roman" pitchFamily="18" charset="0"/>
                  <a:cs typeface="Times New Roman" pitchFamily="18" charset="0"/>
                </a:endParaRPr>
              </a:p>
            </p:txBody>
          </p:sp>
        </p:grpSp>
        <p:grpSp>
          <p:nvGrpSpPr>
            <p:cNvPr id="18" name="Group 32"/>
            <p:cNvGrpSpPr>
              <a:grpSpLocks/>
            </p:cNvGrpSpPr>
            <p:nvPr/>
          </p:nvGrpSpPr>
          <p:grpSpPr bwMode="auto">
            <a:xfrm>
              <a:off x="7391400" y="2133600"/>
              <a:ext cx="1600200" cy="609600"/>
              <a:chOff x="2352" y="912"/>
              <a:chExt cx="1008" cy="1008"/>
            </a:xfrm>
          </p:grpSpPr>
          <p:sp>
            <p:nvSpPr>
              <p:cNvPr id="21528" name="Oval 34"/>
              <p:cNvSpPr>
                <a:spLocks noChangeArrowheads="1"/>
              </p:cNvSpPr>
              <p:nvPr/>
            </p:nvSpPr>
            <p:spPr bwMode="auto">
              <a:xfrm>
                <a:off x="2352" y="912"/>
                <a:ext cx="1008" cy="1008"/>
              </a:xfrm>
              <a:prstGeom prst="ellipse">
                <a:avLst/>
              </a:prstGeom>
              <a:noFill/>
              <a:ln w="28575">
                <a:solidFill>
                  <a:schemeClr val="tx1"/>
                </a:solidFill>
                <a:round/>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21529" name="Text Box 33"/>
              <p:cNvSpPr txBox="1">
                <a:spLocks noChangeArrowheads="1"/>
              </p:cNvSpPr>
              <p:nvPr/>
            </p:nvSpPr>
            <p:spPr bwMode="auto">
              <a:xfrm>
                <a:off x="2352" y="1110"/>
                <a:ext cx="1008" cy="662"/>
              </a:xfrm>
              <a:prstGeom prst="rect">
                <a:avLst/>
              </a:prstGeom>
              <a:noFill/>
              <a:ln w="9525">
                <a:noFill/>
                <a:miter lim="800000"/>
                <a:headEnd/>
                <a:tailEnd/>
              </a:ln>
            </p:spPr>
            <p:txBody>
              <a:bodyPr anchor="ctr">
                <a:spAutoFit/>
              </a:bodyPr>
              <a:lstStyle/>
              <a:p>
                <a:pPr algn="ctr" eaLnBrk="0" hangingPunct="0">
                  <a:spcBef>
                    <a:spcPct val="50000"/>
                  </a:spcBef>
                </a:pPr>
                <a:r>
                  <a:rPr lang="en-US" sz="2000" b="1" dirty="0" err="1">
                    <a:latin typeface="Times New Roman" pitchFamily="18" charset="0"/>
                    <a:cs typeface="Times New Roman" pitchFamily="18" charset="0"/>
                  </a:rPr>
                  <a:t>Cáu</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gắt</a:t>
                </a:r>
                <a:endParaRPr lang="en-US" sz="2000" b="1" dirty="0">
                  <a:latin typeface="Times New Roman" pitchFamily="18" charset="0"/>
                  <a:cs typeface="Times New Roman" pitchFamily="18" charset="0"/>
                </a:endParaRPr>
              </a:p>
            </p:txBody>
          </p:sp>
        </p:grpSp>
        <p:grpSp>
          <p:nvGrpSpPr>
            <p:cNvPr id="19" name="Group 41"/>
            <p:cNvGrpSpPr>
              <a:grpSpLocks/>
            </p:cNvGrpSpPr>
            <p:nvPr/>
          </p:nvGrpSpPr>
          <p:grpSpPr bwMode="auto">
            <a:xfrm>
              <a:off x="7391400" y="4275138"/>
              <a:ext cx="1600200" cy="755650"/>
              <a:chOff x="2352" y="912"/>
              <a:chExt cx="1008" cy="1008"/>
            </a:xfrm>
          </p:grpSpPr>
          <p:sp>
            <p:nvSpPr>
              <p:cNvPr id="21526" name="Text Box 42"/>
              <p:cNvSpPr txBox="1">
                <a:spLocks noChangeArrowheads="1"/>
              </p:cNvSpPr>
              <p:nvPr/>
            </p:nvSpPr>
            <p:spPr bwMode="auto">
              <a:xfrm>
                <a:off x="2352" y="967"/>
                <a:ext cx="1008" cy="944"/>
              </a:xfrm>
              <a:prstGeom prst="rect">
                <a:avLst/>
              </a:prstGeom>
              <a:noFill/>
              <a:ln w="9525">
                <a:noFill/>
                <a:miter lim="800000"/>
                <a:headEnd/>
                <a:tailEnd/>
              </a:ln>
            </p:spPr>
            <p:txBody>
              <a:bodyPr anchor="ctr">
                <a:spAutoFit/>
              </a:bodyPr>
              <a:lstStyle/>
              <a:p>
                <a:pPr algn="ctr" eaLnBrk="0" hangingPunct="0">
                  <a:spcBef>
                    <a:spcPct val="50000"/>
                  </a:spcBef>
                </a:pPr>
                <a:r>
                  <a:rPr lang="en-US" sz="2000" b="1" dirty="0" err="1">
                    <a:latin typeface="Times New Roman" pitchFamily="18" charset="0"/>
                    <a:cs typeface="Times New Roman" pitchFamily="18" charset="0"/>
                  </a:rPr>
                  <a:t>Giảm</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tập</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trung</a:t>
                </a:r>
                <a:endParaRPr lang="en-US" sz="2000" b="1" dirty="0">
                  <a:latin typeface="Times New Roman" pitchFamily="18" charset="0"/>
                  <a:cs typeface="Times New Roman" pitchFamily="18" charset="0"/>
                </a:endParaRPr>
              </a:p>
            </p:txBody>
          </p:sp>
          <p:sp>
            <p:nvSpPr>
              <p:cNvPr id="21527" name="Oval 43"/>
              <p:cNvSpPr>
                <a:spLocks noChangeArrowheads="1"/>
              </p:cNvSpPr>
              <p:nvPr/>
            </p:nvSpPr>
            <p:spPr bwMode="auto">
              <a:xfrm>
                <a:off x="2352" y="912"/>
                <a:ext cx="1008" cy="1008"/>
              </a:xfrm>
              <a:prstGeom prst="ellipse">
                <a:avLst/>
              </a:prstGeom>
              <a:noFill/>
              <a:ln w="28575">
                <a:solidFill>
                  <a:schemeClr val="tx1"/>
                </a:solidFill>
                <a:round/>
                <a:headEnd/>
                <a:tailEnd/>
              </a:ln>
            </p:spPr>
            <p:txBody>
              <a:bodyPr wrap="none" anchor="ctr"/>
              <a:lstStyle/>
              <a:p>
                <a:endParaRPr lang="en-US">
                  <a:solidFill>
                    <a:schemeClr val="bg1"/>
                  </a:solidFill>
                  <a:latin typeface="Times New Roman" pitchFamily="18" charset="0"/>
                  <a:cs typeface="Times New Roman" pitchFamily="18" charset="0"/>
                </a:endParaRPr>
              </a:p>
            </p:txBody>
          </p:sp>
        </p:grpSp>
        <p:sp>
          <p:nvSpPr>
            <p:cNvPr id="21517" name="Rectangle 46"/>
            <p:cNvSpPr>
              <a:spLocks noChangeArrowheads="1"/>
            </p:cNvSpPr>
            <p:nvPr/>
          </p:nvSpPr>
          <p:spPr bwMode="auto">
            <a:xfrm>
              <a:off x="5186062" y="3321538"/>
              <a:ext cx="974972" cy="292388"/>
            </a:xfrm>
            <a:prstGeom prst="rect">
              <a:avLst/>
            </a:prstGeom>
            <a:noFill/>
            <a:ln w="9525">
              <a:noFill/>
              <a:miter lim="800000"/>
              <a:headEnd/>
              <a:tailEnd/>
            </a:ln>
          </p:spPr>
          <p:txBody>
            <a:bodyPr wrap="square">
              <a:spAutoFit/>
            </a:bodyPr>
            <a:lstStyle/>
            <a:p>
              <a:r>
                <a:rPr lang="en-US" sz="1300" b="1">
                  <a:latin typeface="Times New Roman" pitchFamily="18" charset="0"/>
                  <a:cs typeface="Times New Roman" pitchFamily="18" charset="0"/>
                </a:rPr>
                <a:t>THIẾU</a:t>
              </a:r>
            </a:p>
          </p:txBody>
        </p:sp>
        <p:sp>
          <p:nvSpPr>
            <p:cNvPr id="21518" name="Oval 48"/>
            <p:cNvSpPr>
              <a:spLocks noChangeArrowheads="1"/>
            </p:cNvSpPr>
            <p:nvPr/>
          </p:nvSpPr>
          <p:spPr bwMode="auto">
            <a:xfrm>
              <a:off x="5284241" y="3198844"/>
              <a:ext cx="533400" cy="533400"/>
            </a:xfrm>
            <a:prstGeom prst="ellipse">
              <a:avLst/>
            </a:prstGeom>
            <a:noFill/>
            <a:ln w="12700">
              <a:solidFill>
                <a:schemeClr val="tx1"/>
              </a:solidFill>
              <a:round/>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21519" name="Line 56"/>
            <p:cNvSpPr>
              <a:spLocks noChangeShapeType="1"/>
            </p:cNvSpPr>
            <p:nvPr/>
          </p:nvSpPr>
          <p:spPr bwMode="auto">
            <a:xfrm flipV="1">
              <a:off x="5542384" y="914400"/>
              <a:ext cx="96416" cy="2258008"/>
            </a:xfrm>
            <a:prstGeom prst="line">
              <a:avLst/>
            </a:prstGeom>
            <a:noFill/>
            <a:ln w="12700">
              <a:solidFill>
                <a:schemeClr val="tx1"/>
              </a:solidFill>
              <a:round/>
              <a:headEnd/>
              <a:tailEnd type="triangle" w="med" len="med"/>
            </a:ln>
          </p:spPr>
          <p:txBody>
            <a:bodyPr/>
            <a:lstStyle/>
            <a:p>
              <a:endParaRPr lang="en-US">
                <a:latin typeface="Times New Roman" pitchFamily="18" charset="0"/>
                <a:cs typeface="Times New Roman" pitchFamily="18" charset="0"/>
              </a:endParaRPr>
            </a:p>
          </p:txBody>
        </p:sp>
        <p:sp>
          <p:nvSpPr>
            <p:cNvPr id="21520" name="Line 57"/>
            <p:cNvSpPr>
              <a:spLocks noChangeShapeType="1"/>
            </p:cNvSpPr>
            <p:nvPr/>
          </p:nvSpPr>
          <p:spPr bwMode="auto">
            <a:xfrm>
              <a:off x="5561045" y="3750906"/>
              <a:ext cx="306355" cy="2192694"/>
            </a:xfrm>
            <a:prstGeom prst="line">
              <a:avLst/>
            </a:prstGeom>
            <a:noFill/>
            <a:ln w="12700">
              <a:solidFill>
                <a:schemeClr val="tx1"/>
              </a:solidFill>
              <a:round/>
              <a:headEnd/>
              <a:tailEnd type="triangle" w="med" len="med"/>
            </a:ln>
          </p:spPr>
          <p:txBody>
            <a:bodyPr/>
            <a:lstStyle/>
            <a:p>
              <a:endParaRPr lang="en-US">
                <a:latin typeface="Times New Roman" pitchFamily="18" charset="0"/>
                <a:cs typeface="Times New Roman" pitchFamily="18" charset="0"/>
              </a:endParaRPr>
            </a:p>
          </p:txBody>
        </p:sp>
        <p:sp>
          <p:nvSpPr>
            <p:cNvPr id="21521" name="Line 58"/>
            <p:cNvSpPr>
              <a:spLocks noChangeShapeType="1"/>
            </p:cNvSpPr>
            <p:nvPr/>
          </p:nvSpPr>
          <p:spPr bwMode="auto">
            <a:xfrm flipV="1">
              <a:off x="5691674" y="1380930"/>
              <a:ext cx="1063690" cy="1828799"/>
            </a:xfrm>
            <a:prstGeom prst="line">
              <a:avLst/>
            </a:prstGeom>
            <a:noFill/>
            <a:ln w="12700">
              <a:solidFill>
                <a:schemeClr val="tx1"/>
              </a:solidFill>
              <a:round/>
              <a:headEnd/>
              <a:tailEnd type="triangle" w="med" len="med"/>
            </a:ln>
          </p:spPr>
          <p:txBody>
            <a:bodyPr/>
            <a:lstStyle/>
            <a:p>
              <a:endParaRPr lang="en-US">
                <a:latin typeface="Times New Roman" pitchFamily="18" charset="0"/>
                <a:cs typeface="Times New Roman" pitchFamily="18" charset="0"/>
              </a:endParaRPr>
            </a:p>
          </p:txBody>
        </p:sp>
        <p:sp>
          <p:nvSpPr>
            <p:cNvPr id="21522" name="Line 59"/>
            <p:cNvSpPr>
              <a:spLocks noChangeShapeType="1"/>
            </p:cNvSpPr>
            <p:nvPr/>
          </p:nvSpPr>
          <p:spPr bwMode="auto">
            <a:xfrm>
              <a:off x="5710335" y="3694922"/>
              <a:ext cx="1082351" cy="1791478"/>
            </a:xfrm>
            <a:prstGeom prst="line">
              <a:avLst/>
            </a:prstGeom>
            <a:noFill/>
            <a:ln w="12700">
              <a:solidFill>
                <a:schemeClr val="tx1"/>
              </a:solidFill>
              <a:round/>
              <a:headEnd/>
              <a:tailEnd type="triangle" w="med" len="med"/>
            </a:ln>
          </p:spPr>
          <p:txBody>
            <a:bodyPr/>
            <a:lstStyle/>
            <a:p>
              <a:endParaRPr lang="en-US">
                <a:latin typeface="Times New Roman" pitchFamily="18" charset="0"/>
                <a:cs typeface="Times New Roman" pitchFamily="18" charset="0"/>
              </a:endParaRPr>
            </a:p>
          </p:txBody>
        </p:sp>
        <p:sp>
          <p:nvSpPr>
            <p:cNvPr id="21523" name="Line 60"/>
            <p:cNvSpPr>
              <a:spLocks noChangeShapeType="1"/>
            </p:cNvSpPr>
            <p:nvPr/>
          </p:nvSpPr>
          <p:spPr bwMode="auto">
            <a:xfrm>
              <a:off x="5803642" y="3564293"/>
              <a:ext cx="1623526" cy="989045"/>
            </a:xfrm>
            <a:prstGeom prst="line">
              <a:avLst/>
            </a:prstGeom>
            <a:noFill/>
            <a:ln w="12700">
              <a:solidFill>
                <a:schemeClr val="tx1"/>
              </a:solidFill>
              <a:round/>
              <a:headEnd/>
              <a:tailEnd type="triangle" w="med" len="med"/>
            </a:ln>
          </p:spPr>
          <p:txBody>
            <a:bodyPr/>
            <a:lstStyle/>
            <a:p>
              <a:endParaRPr lang="en-US">
                <a:latin typeface="Times New Roman" pitchFamily="18" charset="0"/>
                <a:cs typeface="Times New Roman" pitchFamily="18" charset="0"/>
              </a:endParaRPr>
            </a:p>
          </p:txBody>
        </p:sp>
        <p:sp>
          <p:nvSpPr>
            <p:cNvPr id="21524" name="Line 61"/>
            <p:cNvSpPr>
              <a:spLocks noChangeShapeType="1"/>
            </p:cNvSpPr>
            <p:nvPr/>
          </p:nvSpPr>
          <p:spPr bwMode="auto">
            <a:xfrm flipV="1">
              <a:off x="5822302" y="3428999"/>
              <a:ext cx="1797698" cy="45719"/>
            </a:xfrm>
            <a:prstGeom prst="line">
              <a:avLst/>
            </a:prstGeom>
            <a:noFill/>
            <a:ln w="12700">
              <a:solidFill>
                <a:schemeClr val="tx1"/>
              </a:solidFill>
              <a:round/>
              <a:headEnd/>
              <a:tailEnd type="triangle" w="med" len="med"/>
            </a:ln>
          </p:spPr>
          <p:txBody>
            <a:bodyPr/>
            <a:lstStyle/>
            <a:p>
              <a:endParaRPr lang="en-US">
                <a:latin typeface="Times New Roman" pitchFamily="18" charset="0"/>
                <a:cs typeface="Times New Roman" pitchFamily="18" charset="0"/>
              </a:endParaRPr>
            </a:p>
          </p:txBody>
        </p:sp>
        <p:sp>
          <p:nvSpPr>
            <p:cNvPr id="21525" name="Line 62"/>
            <p:cNvSpPr>
              <a:spLocks noChangeShapeType="1"/>
            </p:cNvSpPr>
            <p:nvPr/>
          </p:nvSpPr>
          <p:spPr bwMode="auto">
            <a:xfrm flipV="1">
              <a:off x="5784980" y="2481942"/>
              <a:ext cx="1567542" cy="839755"/>
            </a:xfrm>
            <a:prstGeom prst="line">
              <a:avLst/>
            </a:prstGeom>
            <a:noFill/>
            <a:ln w="12700">
              <a:solidFill>
                <a:schemeClr val="tx1"/>
              </a:solidFill>
              <a:round/>
              <a:headEnd/>
              <a:tailEnd type="triangle" w="med" len="med"/>
            </a:ln>
          </p:spPr>
          <p:txBody>
            <a:bodyPr/>
            <a:lstStyle/>
            <a:p>
              <a:endParaRPr lang="en-US">
                <a:latin typeface="Times New Roman" pitchFamily="18" charset="0"/>
                <a:cs typeface="Times New Roman" pitchFamily="18" charset="0"/>
              </a:endParaRPr>
            </a:p>
          </p:txBody>
        </p:sp>
      </p:grpSp>
      <p:sp>
        <p:nvSpPr>
          <p:cNvPr id="20" name="TextBox 19"/>
          <p:cNvSpPr txBox="1"/>
          <p:nvPr/>
        </p:nvSpPr>
        <p:spPr>
          <a:xfrm>
            <a:off x="3694121" y="3260664"/>
            <a:ext cx="642859" cy="400110"/>
          </a:xfrm>
          <a:prstGeom prst="rect">
            <a:avLst/>
          </a:prstGeom>
          <a:noFill/>
        </p:spPr>
        <p:txBody>
          <a:bodyPr wrap="square" rtlCol="0">
            <a:spAutoFit/>
          </a:bodyPr>
          <a:lstStyle/>
          <a:p>
            <a:r>
              <a:rPr lang="en-US" sz="2000" b="1">
                <a:latin typeface="Times New Roman" pitchFamily="18" charset="0"/>
                <a:cs typeface="Times New Roman" pitchFamily="18" charset="0"/>
              </a:rPr>
              <a:t>CÓ</a:t>
            </a:r>
          </a:p>
        </p:txBody>
      </p:sp>
    </p:spTree>
    <p:extLst>
      <p:ext uri="{BB962C8B-B14F-4D97-AF65-F5344CB8AC3E}">
        <p14:creationId xmlns:p14="http://schemas.microsoft.com/office/powerpoint/2010/main" val="28713703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90524" y="342761"/>
            <a:ext cx="4838701" cy="782777"/>
          </a:xfrm>
        </p:spPr>
        <p:txBody>
          <a:bodyPr>
            <a:normAutofit/>
          </a:bodyPr>
          <a:lstStyle/>
          <a:p>
            <a:r>
              <a:rPr lang="en-US" sz="2200" b="1" dirty="0">
                <a:latin typeface="Times New Roman" panose="02020603050405020304" pitchFamily="18" charset="0"/>
                <a:cs typeface="Times New Roman" panose="02020603050405020304" pitchFamily="18" charset="0"/>
              </a:rPr>
              <a:t>BIẾN THIÊN NỒNG </a:t>
            </a:r>
            <a:r>
              <a:rPr lang="en-US" sz="2200" b="1">
                <a:latin typeface="Times New Roman" panose="02020603050405020304" pitchFamily="18" charset="0"/>
                <a:cs typeface="Times New Roman" panose="02020603050405020304" pitchFamily="18" charset="0"/>
              </a:rPr>
              <a:t>ĐỘ NICOTINE</a:t>
            </a:r>
            <a:endParaRPr lang="en-US" sz="2200" b="1" dirty="0">
              <a:latin typeface="Times New Roman" panose="02020603050405020304" pitchFamily="18" charset="0"/>
              <a:cs typeface="Times New Roman" panose="02020603050405020304" pitchFamily="18" charset="0"/>
            </a:endParaRPr>
          </a:p>
        </p:txBody>
      </p:sp>
      <p:sp>
        <p:nvSpPr>
          <p:cNvPr id="4" name="Line 4"/>
          <p:cNvSpPr>
            <a:spLocks noChangeShapeType="1"/>
          </p:cNvSpPr>
          <p:nvPr/>
        </p:nvSpPr>
        <p:spPr bwMode="auto">
          <a:xfrm>
            <a:off x="584200" y="2147888"/>
            <a:ext cx="0" cy="3475037"/>
          </a:xfrm>
          <a:prstGeom prst="line">
            <a:avLst/>
          </a:prstGeom>
          <a:noFill/>
          <a:ln w="12700">
            <a:solidFill>
              <a:schemeClr val="tx1"/>
            </a:solidFill>
            <a:round/>
            <a:headEnd type="arrow" w="med" len="med"/>
            <a:tailEnd/>
          </a:ln>
        </p:spPr>
        <p:txBody>
          <a:bodyPr/>
          <a:lstStyle/>
          <a:p>
            <a:endParaRPr lang="en-US">
              <a:latin typeface="Times New Roman" pitchFamily="18" charset="0"/>
              <a:cs typeface="Times New Roman" pitchFamily="18" charset="0"/>
            </a:endParaRPr>
          </a:p>
        </p:txBody>
      </p:sp>
      <p:sp>
        <p:nvSpPr>
          <p:cNvPr id="5" name="Line 5"/>
          <p:cNvSpPr>
            <a:spLocks noChangeShapeType="1"/>
          </p:cNvSpPr>
          <p:nvPr/>
        </p:nvSpPr>
        <p:spPr bwMode="auto">
          <a:xfrm>
            <a:off x="584200" y="5641975"/>
            <a:ext cx="7620000" cy="0"/>
          </a:xfrm>
          <a:prstGeom prst="line">
            <a:avLst/>
          </a:prstGeom>
          <a:noFill/>
          <a:ln w="9525">
            <a:solidFill>
              <a:schemeClr val="tx1"/>
            </a:solidFill>
            <a:round/>
            <a:headEnd/>
            <a:tailEnd type="arrow" w="med" len="med"/>
          </a:ln>
        </p:spPr>
        <p:txBody>
          <a:bodyPr/>
          <a:lstStyle/>
          <a:p>
            <a:endParaRPr lang="en-US">
              <a:latin typeface="Times New Roman" pitchFamily="18" charset="0"/>
              <a:cs typeface="Times New Roman" pitchFamily="18" charset="0"/>
            </a:endParaRPr>
          </a:p>
        </p:txBody>
      </p:sp>
      <p:sp>
        <p:nvSpPr>
          <p:cNvPr id="6" name="Line 6"/>
          <p:cNvSpPr>
            <a:spLocks noChangeShapeType="1"/>
          </p:cNvSpPr>
          <p:nvPr/>
        </p:nvSpPr>
        <p:spPr bwMode="auto">
          <a:xfrm flipV="1">
            <a:off x="619125" y="1679575"/>
            <a:ext cx="955675" cy="3952875"/>
          </a:xfrm>
          <a:prstGeom prst="line">
            <a:avLst/>
          </a:prstGeom>
          <a:noFill/>
          <a:ln w="38100">
            <a:solidFill>
              <a:schemeClr val="tx1"/>
            </a:solidFill>
            <a:round/>
            <a:headEnd/>
            <a:tailEnd/>
          </a:ln>
        </p:spPr>
        <p:txBody>
          <a:bodyPr/>
          <a:lstStyle/>
          <a:p>
            <a:endParaRPr lang="en-US">
              <a:latin typeface="Times New Roman" pitchFamily="18" charset="0"/>
              <a:cs typeface="Times New Roman" pitchFamily="18" charset="0"/>
            </a:endParaRPr>
          </a:p>
        </p:txBody>
      </p:sp>
      <p:sp>
        <p:nvSpPr>
          <p:cNvPr id="7" name="Line 7"/>
          <p:cNvSpPr>
            <a:spLocks noChangeShapeType="1"/>
          </p:cNvSpPr>
          <p:nvPr/>
        </p:nvSpPr>
        <p:spPr bwMode="auto">
          <a:xfrm>
            <a:off x="1574800" y="1679575"/>
            <a:ext cx="685800" cy="2209800"/>
          </a:xfrm>
          <a:prstGeom prst="line">
            <a:avLst/>
          </a:prstGeom>
          <a:noFill/>
          <a:ln w="38100">
            <a:solidFill>
              <a:schemeClr val="tx1"/>
            </a:solidFill>
            <a:round/>
            <a:headEnd/>
            <a:tailEnd/>
          </a:ln>
        </p:spPr>
        <p:txBody>
          <a:bodyPr/>
          <a:lstStyle/>
          <a:p>
            <a:endParaRPr lang="en-US">
              <a:latin typeface="Times New Roman" pitchFamily="18" charset="0"/>
              <a:cs typeface="Times New Roman" pitchFamily="18" charset="0"/>
            </a:endParaRPr>
          </a:p>
        </p:txBody>
      </p:sp>
      <p:sp>
        <p:nvSpPr>
          <p:cNvPr id="8" name="Line 8"/>
          <p:cNvSpPr>
            <a:spLocks noChangeShapeType="1"/>
          </p:cNvSpPr>
          <p:nvPr/>
        </p:nvSpPr>
        <p:spPr bwMode="auto">
          <a:xfrm>
            <a:off x="2260600" y="3889375"/>
            <a:ext cx="1600200" cy="914400"/>
          </a:xfrm>
          <a:prstGeom prst="line">
            <a:avLst/>
          </a:prstGeom>
          <a:noFill/>
          <a:ln w="38100">
            <a:solidFill>
              <a:schemeClr val="tx1"/>
            </a:solidFill>
            <a:round/>
            <a:headEnd/>
            <a:tailEnd/>
          </a:ln>
        </p:spPr>
        <p:txBody>
          <a:bodyPr/>
          <a:lstStyle/>
          <a:p>
            <a:endParaRPr lang="en-US">
              <a:latin typeface="Times New Roman" pitchFamily="18" charset="0"/>
              <a:cs typeface="Times New Roman" pitchFamily="18" charset="0"/>
            </a:endParaRPr>
          </a:p>
        </p:txBody>
      </p:sp>
      <p:sp>
        <p:nvSpPr>
          <p:cNvPr id="9" name="Line 9"/>
          <p:cNvSpPr>
            <a:spLocks noChangeShapeType="1"/>
          </p:cNvSpPr>
          <p:nvPr/>
        </p:nvSpPr>
        <p:spPr bwMode="auto">
          <a:xfrm>
            <a:off x="3860800" y="4803775"/>
            <a:ext cx="4267200" cy="609600"/>
          </a:xfrm>
          <a:prstGeom prst="line">
            <a:avLst/>
          </a:prstGeom>
          <a:noFill/>
          <a:ln w="38100">
            <a:solidFill>
              <a:schemeClr val="tx1"/>
            </a:solidFill>
            <a:round/>
            <a:headEnd/>
            <a:tailEnd/>
          </a:ln>
        </p:spPr>
        <p:txBody>
          <a:bodyPr/>
          <a:lstStyle/>
          <a:p>
            <a:endParaRPr lang="en-US">
              <a:latin typeface="Times New Roman" pitchFamily="18" charset="0"/>
              <a:cs typeface="Times New Roman" pitchFamily="18" charset="0"/>
            </a:endParaRPr>
          </a:p>
        </p:txBody>
      </p:sp>
      <p:sp>
        <p:nvSpPr>
          <p:cNvPr id="10" name="Line 14"/>
          <p:cNvSpPr>
            <a:spLocks noChangeShapeType="1"/>
          </p:cNvSpPr>
          <p:nvPr/>
        </p:nvSpPr>
        <p:spPr bwMode="auto">
          <a:xfrm>
            <a:off x="584200" y="4803775"/>
            <a:ext cx="7467600" cy="0"/>
          </a:xfrm>
          <a:prstGeom prst="line">
            <a:avLst/>
          </a:prstGeom>
          <a:noFill/>
          <a:ln w="9525">
            <a:solidFill>
              <a:schemeClr val="tx1"/>
            </a:solidFill>
            <a:prstDash val="dashDot"/>
            <a:round/>
            <a:headEnd/>
            <a:tailEnd/>
          </a:ln>
        </p:spPr>
        <p:txBody>
          <a:bodyPr/>
          <a:lstStyle/>
          <a:p>
            <a:endParaRPr lang="en-US">
              <a:latin typeface="Times New Roman" pitchFamily="18" charset="0"/>
              <a:cs typeface="Times New Roman" pitchFamily="18" charset="0"/>
            </a:endParaRPr>
          </a:p>
        </p:txBody>
      </p:sp>
      <p:sp>
        <p:nvSpPr>
          <p:cNvPr id="11" name="Line 14"/>
          <p:cNvSpPr>
            <a:spLocks noChangeShapeType="1"/>
          </p:cNvSpPr>
          <p:nvPr/>
        </p:nvSpPr>
        <p:spPr bwMode="auto">
          <a:xfrm>
            <a:off x="587375" y="2889250"/>
            <a:ext cx="7467600" cy="0"/>
          </a:xfrm>
          <a:prstGeom prst="line">
            <a:avLst/>
          </a:prstGeom>
          <a:noFill/>
          <a:ln w="9525">
            <a:solidFill>
              <a:schemeClr val="tx1"/>
            </a:solidFill>
            <a:prstDash val="dashDot"/>
            <a:round/>
            <a:headEnd/>
            <a:tailEnd/>
          </a:ln>
        </p:spPr>
        <p:txBody>
          <a:bodyPr/>
          <a:lstStyle/>
          <a:p>
            <a:endParaRPr lang="en-US">
              <a:latin typeface="Times New Roman" pitchFamily="18" charset="0"/>
              <a:cs typeface="Times New Roman" pitchFamily="18" charset="0"/>
            </a:endParaRPr>
          </a:p>
        </p:txBody>
      </p:sp>
      <p:sp>
        <p:nvSpPr>
          <p:cNvPr id="12" name="TextBox 21"/>
          <p:cNvSpPr txBox="1">
            <a:spLocks noChangeArrowheads="1"/>
          </p:cNvSpPr>
          <p:nvPr/>
        </p:nvSpPr>
        <p:spPr bwMode="auto">
          <a:xfrm>
            <a:off x="7520152" y="2478088"/>
            <a:ext cx="1569873" cy="707886"/>
          </a:xfrm>
          <a:prstGeom prst="rect">
            <a:avLst/>
          </a:prstGeom>
          <a:noFill/>
          <a:ln w="9525">
            <a:noFill/>
            <a:miter lim="800000"/>
            <a:headEnd/>
            <a:tailEnd/>
          </a:ln>
        </p:spPr>
        <p:txBody>
          <a:bodyPr wrap="square">
            <a:spAutoFit/>
          </a:bodyPr>
          <a:lstStyle/>
          <a:p>
            <a:pPr algn="ctr"/>
            <a:r>
              <a:rPr lang="en-US" sz="2000" dirty="0">
                <a:latin typeface="Times New Roman" pitchFamily="18" charset="0"/>
                <a:cs typeface="Times New Roman" pitchFamily="18" charset="0"/>
              </a:rPr>
              <a:t>Ng</a:t>
            </a:r>
            <a:r>
              <a:rPr lang="vi-VN" sz="2000" dirty="0">
                <a:latin typeface="Times New Roman" pitchFamily="18" charset="0"/>
                <a:cs typeface="Times New Roman" pitchFamily="18" charset="0"/>
              </a:rPr>
              <a:t>ưỡ</a:t>
            </a:r>
            <a:r>
              <a:rPr lang="en-US" sz="2000" dirty="0">
                <a:latin typeface="Times New Roman" pitchFamily="18" charset="0"/>
                <a:cs typeface="Times New Roman" pitchFamily="18" charset="0"/>
              </a:rPr>
              <a:t>ng </a:t>
            </a:r>
          </a:p>
          <a:p>
            <a:pPr algn="ctr"/>
            <a:r>
              <a:rPr lang="en-US" sz="2000" dirty="0" err="1">
                <a:latin typeface="Times New Roman" pitchFamily="18" charset="0"/>
                <a:cs typeface="Times New Roman" pitchFamily="18" charset="0"/>
              </a:rPr>
              <a:t>sảng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khóai</a:t>
            </a:r>
            <a:endParaRPr lang="en-US" sz="2000" dirty="0">
              <a:latin typeface="Times New Roman" pitchFamily="18" charset="0"/>
              <a:cs typeface="Times New Roman" pitchFamily="18" charset="0"/>
            </a:endParaRPr>
          </a:p>
        </p:txBody>
      </p:sp>
      <p:sp>
        <p:nvSpPr>
          <p:cNvPr id="13" name="TextBox 22"/>
          <p:cNvSpPr txBox="1">
            <a:spLocks noChangeArrowheads="1"/>
          </p:cNvSpPr>
          <p:nvPr/>
        </p:nvSpPr>
        <p:spPr bwMode="auto">
          <a:xfrm>
            <a:off x="7675563" y="4440238"/>
            <a:ext cx="1433512" cy="708025"/>
          </a:xfrm>
          <a:prstGeom prst="rect">
            <a:avLst/>
          </a:prstGeom>
          <a:noFill/>
          <a:ln w="9525">
            <a:noFill/>
            <a:miter lim="800000"/>
            <a:headEnd/>
            <a:tailEnd/>
          </a:ln>
        </p:spPr>
        <p:txBody>
          <a:bodyPr>
            <a:spAutoFit/>
          </a:bodyPr>
          <a:lstStyle/>
          <a:p>
            <a:pPr algn="ctr"/>
            <a:r>
              <a:rPr lang="en-US" sz="2000">
                <a:latin typeface="Times New Roman" pitchFamily="18" charset="0"/>
                <a:cs typeface="Times New Roman" pitchFamily="18" charset="0"/>
              </a:rPr>
              <a:t>Ng</a:t>
            </a:r>
            <a:r>
              <a:rPr lang="vi-VN" sz="2000">
                <a:latin typeface="Times New Roman" pitchFamily="18" charset="0"/>
                <a:cs typeface="Times New Roman" pitchFamily="18" charset="0"/>
              </a:rPr>
              <a:t>ưỡ</a:t>
            </a:r>
            <a:r>
              <a:rPr lang="en-US" sz="2000">
                <a:latin typeface="Times New Roman" pitchFamily="18" charset="0"/>
                <a:cs typeface="Times New Roman" pitchFamily="18" charset="0"/>
              </a:rPr>
              <a:t>ng</a:t>
            </a:r>
          </a:p>
          <a:p>
            <a:pPr algn="ctr"/>
            <a:r>
              <a:rPr lang="en-US" sz="2000">
                <a:latin typeface="Times New Roman" pitchFamily="18" charset="0"/>
                <a:cs typeface="Times New Roman" pitchFamily="18" charset="0"/>
              </a:rPr>
              <a:t>khó chịu</a:t>
            </a:r>
          </a:p>
        </p:txBody>
      </p:sp>
      <p:sp>
        <p:nvSpPr>
          <p:cNvPr id="14" name="TextBox 23"/>
          <p:cNvSpPr txBox="1">
            <a:spLocks noChangeArrowheads="1"/>
          </p:cNvSpPr>
          <p:nvPr/>
        </p:nvSpPr>
        <p:spPr bwMode="auto">
          <a:xfrm>
            <a:off x="-31750" y="1354138"/>
            <a:ext cx="1606550" cy="707886"/>
          </a:xfrm>
          <a:prstGeom prst="rect">
            <a:avLst/>
          </a:prstGeom>
          <a:noFill/>
          <a:ln w="9525">
            <a:noFill/>
            <a:miter lim="800000"/>
            <a:headEnd/>
            <a:tailEnd/>
          </a:ln>
        </p:spPr>
        <p:txBody>
          <a:bodyPr wrap="square">
            <a:spAutoFit/>
          </a:bodyPr>
          <a:lstStyle/>
          <a:p>
            <a:pPr algn="ctr"/>
            <a:r>
              <a:rPr lang="en-US" sz="2000" dirty="0">
                <a:latin typeface="Times New Roman" pitchFamily="18" charset="0"/>
                <a:cs typeface="Times New Roman" pitchFamily="18" charset="0"/>
              </a:rPr>
              <a:t>Nicotine  </a:t>
            </a:r>
          </a:p>
          <a:p>
            <a:pPr algn="ctr"/>
            <a:r>
              <a:rPr lang="en-US" sz="2000" dirty="0" err="1">
                <a:latin typeface="Times New Roman" pitchFamily="18" charset="0"/>
                <a:cs typeface="Times New Roman" pitchFamily="18" charset="0"/>
              </a:rPr>
              <a:t>huyết</a:t>
            </a:r>
            <a:r>
              <a:rPr lang="en-US" sz="2000" dirty="0">
                <a:latin typeface="Times New Roman" pitchFamily="18" charset="0"/>
                <a:cs typeface="Times New Roman" pitchFamily="18" charset="0"/>
              </a:rPr>
              <a:t> t</a:t>
            </a:r>
            <a:r>
              <a:rPr lang="vi-VN" sz="2000" dirty="0">
                <a:latin typeface="Times New Roman" pitchFamily="18" charset="0"/>
                <a:cs typeface="Times New Roman" pitchFamily="18" charset="0"/>
              </a:rPr>
              <a:t>ươ</a:t>
            </a:r>
            <a:r>
              <a:rPr lang="en-US" sz="2000" dirty="0">
                <a:latin typeface="Times New Roman" pitchFamily="18" charset="0"/>
                <a:cs typeface="Times New Roman" pitchFamily="18" charset="0"/>
              </a:rPr>
              <a:t>ng</a:t>
            </a:r>
          </a:p>
        </p:txBody>
      </p:sp>
      <p:sp>
        <p:nvSpPr>
          <p:cNvPr id="15" name="TextBox 27"/>
          <p:cNvSpPr txBox="1">
            <a:spLocks noChangeArrowheads="1"/>
          </p:cNvSpPr>
          <p:nvPr/>
        </p:nvSpPr>
        <p:spPr bwMode="auto">
          <a:xfrm>
            <a:off x="7772400" y="5746750"/>
            <a:ext cx="1262063" cy="401638"/>
          </a:xfrm>
          <a:prstGeom prst="rect">
            <a:avLst/>
          </a:prstGeom>
          <a:noFill/>
          <a:ln w="9525">
            <a:noFill/>
            <a:miter lim="800000"/>
            <a:headEnd/>
            <a:tailEnd/>
          </a:ln>
        </p:spPr>
        <p:txBody>
          <a:bodyPr>
            <a:spAutoFit/>
          </a:bodyPr>
          <a:lstStyle/>
          <a:p>
            <a:pPr algn="ctr"/>
            <a:r>
              <a:rPr lang="en-US" sz="2000">
                <a:latin typeface="Times New Roman" pitchFamily="18" charset="0"/>
                <a:cs typeface="Times New Roman" pitchFamily="18" charset="0"/>
              </a:rPr>
              <a:t>Th</a:t>
            </a:r>
            <a:r>
              <a:rPr lang="vi-VN" sz="2000">
                <a:latin typeface="Times New Roman" pitchFamily="18" charset="0"/>
                <a:cs typeface="Times New Roman" pitchFamily="18" charset="0"/>
              </a:rPr>
              <a:t>ờ</a:t>
            </a:r>
            <a:r>
              <a:rPr lang="en-US" sz="2000">
                <a:latin typeface="Times New Roman" pitchFamily="18" charset="0"/>
                <a:cs typeface="Times New Roman" pitchFamily="18" charset="0"/>
              </a:rPr>
              <a:t>i gian</a:t>
            </a:r>
          </a:p>
        </p:txBody>
      </p:sp>
      <p:sp>
        <p:nvSpPr>
          <p:cNvPr id="16" name="Rectangle 3"/>
          <p:cNvSpPr txBox="1">
            <a:spLocks noChangeArrowheads="1"/>
          </p:cNvSpPr>
          <p:nvPr/>
        </p:nvSpPr>
        <p:spPr bwMode="auto">
          <a:xfrm>
            <a:off x="2809875" y="2193925"/>
            <a:ext cx="2876550" cy="679450"/>
          </a:xfrm>
          <a:prstGeom prst="rect">
            <a:avLst/>
          </a:prstGeom>
          <a:noFill/>
          <a:ln w="9525">
            <a:noFill/>
            <a:miter lim="800000"/>
            <a:headEnd/>
            <a:tailEnd/>
          </a:ln>
        </p:spPr>
        <p:txBody>
          <a:bodyPr/>
          <a:lstStyle/>
          <a:p>
            <a:pPr marL="457200" indent="-457200" algn="ctr">
              <a:lnSpc>
                <a:spcPct val="150000"/>
              </a:lnSpc>
              <a:buClr>
                <a:srgbClr val="000000"/>
              </a:buClr>
              <a:defRPr/>
            </a:pPr>
            <a:r>
              <a:rPr lang="en-US" sz="2400" kern="0" dirty="0" err="1">
                <a:latin typeface="Times New Roman" pitchFamily="18" charset="0"/>
                <a:cs typeface="Times New Roman" pitchFamily="18" charset="0"/>
              </a:rPr>
              <a:t>Củng</a:t>
            </a:r>
            <a:r>
              <a:rPr lang="en-US" sz="2400" kern="0" dirty="0">
                <a:latin typeface="Times New Roman" pitchFamily="18" charset="0"/>
                <a:cs typeface="Times New Roman" pitchFamily="18" charset="0"/>
              </a:rPr>
              <a:t> </a:t>
            </a:r>
            <a:r>
              <a:rPr lang="en-US" sz="2400" kern="0" dirty="0" err="1">
                <a:latin typeface="Times New Roman" pitchFamily="18" charset="0"/>
                <a:cs typeface="Times New Roman" pitchFamily="18" charset="0"/>
              </a:rPr>
              <a:t>cố</a:t>
            </a:r>
            <a:r>
              <a:rPr lang="en-US" sz="2400" kern="0" dirty="0">
                <a:latin typeface="Times New Roman" pitchFamily="18" charset="0"/>
                <a:cs typeface="Times New Roman" pitchFamily="18" charset="0"/>
              </a:rPr>
              <a:t> (+)</a:t>
            </a:r>
          </a:p>
        </p:txBody>
      </p:sp>
      <p:sp>
        <p:nvSpPr>
          <p:cNvPr id="17" name="Rectangle 3"/>
          <p:cNvSpPr txBox="1">
            <a:spLocks noChangeArrowheads="1"/>
          </p:cNvSpPr>
          <p:nvPr/>
        </p:nvSpPr>
        <p:spPr bwMode="auto">
          <a:xfrm>
            <a:off x="2767013" y="4932363"/>
            <a:ext cx="2876550" cy="679450"/>
          </a:xfrm>
          <a:prstGeom prst="rect">
            <a:avLst/>
          </a:prstGeom>
          <a:noFill/>
          <a:ln w="9525">
            <a:noFill/>
            <a:miter lim="800000"/>
            <a:headEnd/>
            <a:tailEnd/>
          </a:ln>
        </p:spPr>
        <p:txBody>
          <a:bodyPr/>
          <a:lstStyle/>
          <a:p>
            <a:pPr marL="457200" indent="-457200" algn="ctr">
              <a:lnSpc>
                <a:spcPct val="150000"/>
              </a:lnSpc>
              <a:buClr>
                <a:srgbClr val="000000"/>
              </a:buClr>
              <a:defRPr/>
            </a:pPr>
            <a:r>
              <a:rPr lang="en-US" sz="2400" kern="0" dirty="0" err="1">
                <a:latin typeface="Times New Roman" pitchFamily="18" charset="0"/>
                <a:cs typeface="Times New Roman" pitchFamily="18" charset="0"/>
              </a:rPr>
              <a:t>Củng</a:t>
            </a:r>
            <a:r>
              <a:rPr lang="en-US" sz="2400" kern="0" dirty="0">
                <a:latin typeface="Times New Roman" pitchFamily="18" charset="0"/>
                <a:cs typeface="Times New Roman" pitchFamily="18" charset="0"/>
              </a:rPr>
              <a:t> </a:t>
            </a:r>
            <a:r>
              <a:rPr lang="en-US" sz="2400" kern="0" dirty="0" err="1">
                <a:latin typeface="Times New Roman" pitchFamily="18" charset="0"/>
                <a:cs typeface="Times New Roman" pitchFamily="18" charset="0"/>
              </a:rPr>
              <a:t>cố</a:t>
            </a:r>
            <a:r>
              <a:rPr lang="en-US" sz="2400" kern="0" dirty="0">
                <a:latin typeface="Times New Roman" pitchFamily="18" charset="0"/>
                <a:cs typeface="Times New Roman" pitchFamily="18" charset="0"/>
              </a:rPr>
              <a:t> (–) </a:t>
            </a:r>
          </a:p>
        </p:txBody>
      </p:sp>
    </p:spTree>
    <p:extLst>
      <p:ext uri="{BB962C8B-B14F-4D97-AF65-F5344CB8AC3E}">
        <p14:creationId xmlns:p14="http://schemas.microsoft.com/office/powerpoint/2010/main" val="34998059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5850" y="500062"/>
            <a:ext cx="2767693" cy="1325563"/>
          </a:xfrm>
        </p:spPr>
        <p:txBody>
          <a:bodyPr>
            <a:normAutofit/>
          </a:bodyPr>
          <a:lstStyle/>
          <a:p>
            <a:r>
              <a:rPr lang="en-US" sz="2200" b="1" dirty="0">
                <a:latin typeface="Times New Roman" panose="02020603050405020304" pitchFamily="18" charset="0"/>
                <a:cs typeface="Times New Roman" panose="02020603050405020304" pitchFamily="18" charset="0"/>
              </a:rPr>
              <a:t>HẬU QUẢ</a:t>
            </a:r>
          </a:p>
        </p:txBody>
      </p:sp>
      <p:sp>
        <p:nvSpPr>
          <p:cNvPr id="3" name="Content Placeholder 2"/>
          <p:cNvSpPr>
            <a:spLocks noGrp="1"/>
          </p:cNvSpPr>
          <p:nvPr>
            <p:ph idx="1"/>
          </p:nvPr>
        </p:nvSpPr>
        <p:spPr>
          <a:xfrm>
            <a:off x="628650" y="1825625"/>
            <a:ext cx="7886700" cy="2430689"/>
          </a:xfrm>
        </p:spPr>
        <p:txBody>
          <a:bodyPr>
            <a:normAutofit/>
          </a:bodyPr>
          <a:lstStyle/>
          <a:p>
            <a:pPr marL="457200" indent="-457200" eaLnBrk="1" hangingPunct="1">
              <a:lnSpc>
                <a:spcPct val="150000"/>
              </a:lnSpc>
              <a:spcBef>
                <a:spcPct val="0"/>
              </a:spcBef>
              <a:buFont typeface="Wingdings" pitchFamily="2" charset="2"/>
              <a:buNone/>
              <a:defRPr/>
            </a:pPr>
            <a:r>
              <a:rPr lang="en-US" sz="2200" dirty="0">
                <a:latin typeface="Times New Roman" panose="02020603050405020304" pitchFamily="18" charset="0"/>
                <a:cs typeface="Times New Roman" panose="02020603050405020304" pitchFamily="18" charset="0"/>
              </a:rPr>
              <a:t>Ng</a:t>
            </a:r>
            <a:r>
              <a:rPr lang="vi-VN" sz="2200" dirty="0">
                <a:latin typeface="Times New Roman" panose="02020603050405020304" pitchFamily="18" charset="0"/>
                <a:cs typeface="Times New Roman" panose="02020603050405020304" pitchFamily="18" charset="0"/>
              </a:rPr>
              <a:t>ườ</a:t>
            </a:r>
            <a:r>
              <a:rPr lang="en-US" sz="2200" dirty="0" err="1">
                <a:latin typeface="Times New Roman" panose="02020603050405020304" pitchFamily="18" charset="0"/>
                <a:cs typeface="Times New Roman" panose="02020603050405020304" pitchFamily="18" charset="0"/>
              </a:rPr>
              <a:t>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nghiện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phải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tiếp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hút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thuốc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lá</a:t>
            </a:r>
            <a:r>
              <a:rPr lang="en-US" sz="2200" dirty="0">
                <a:latin typeface="Times New Roman" panose="02020603050405020304" pitchFamily="18" charset="0"/>
                <a:cs typeface="Times New Roman" panose="02020603050405020304" pitchFamily="18" charset="0"/>
              </a:rPr>
              <a:t> </a:t>
            </a:r>
            <a:r>
              <a:rPr lang="vi-VN" sz="2200" dirty="0">
                <a:latin typeface="Times New Roman" panose="02020603050405020304" pitchFamily="18" charset="0"/>
                <a:cs typeface="Times New Roman" panose="02020603050405020304" pitchFamily="18" charset="0"/>
              </a:rPr>
              <a:t>để</a:t>
            </a:r>
            <a:r>
              <a:rPr lang="en-US" sz="2200" dirty="0">
                <a:latin typeface="Times New Roman" panose="02020603050405020304" pitchFamily="18" charset="0"/>
                <a:cs typeface="Times New Roman" panose="02020603050405020304" pitchFamily="18" charset="0"/>
              </a:rPr>
              <a:t>:</a:t>
            </a:r>
          </a:p>
          <a:p>
            <a:pPr marL="514350" indent="-514350" eaLnBrk="1" hangingPunct="1">
              <a:lnSpc>
                <a:spcPct val="150000"/>
              </a:lnSpc>
              <a:spcBef>
                <a:spcPct val="0"/>
              </a:spcBef>
              <a:buFont typeface="+mj-lt"/>
              <a:buAutoNum type="arabicPeriod"/>
              <a:defRPr/>
            </a:pPr>
            <a:r>
              <a:rPr lang="en-US" sz="2200" dirty="0" err="1">
                <a:latin typeface="Times New Roman" panose="02020603050405020304" pitchFamily="18" charset="0"/>
                <a:cs typeface="Times New Roman" panose="02020603050405020304" pitchFamily="18" charset="0"/>
              </a:rPr>
              <a:t>Duy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a:t>
            </a:r>
            <a:r>
              <a:rPr lang="en-US" sz="2200" dirty="0">
                <a:latin typeface="Times New Roman" panose="02020603050405020304" pitchFamily="18" charset="0"/>
                <a:cs typeface="Times New Roman" panose="02020603050405020304" pitchFamily="18" charset="0"/>
              </a:rPr>
              <a:t> </a:t>
            </a:r>
            <a:r>
              <a:rPr lang="vi-VN" sz="2200" dirty="0">
                <a:latin typeface="Times New Roman" panose="02020603050405020304" pitchFamily="18" charset="0"/>
                <a:cs typeface="Times New Roman" panose="02020603050405020304" pitchFamily="18" charset="0"/>
              </a:rPr>
              <a:t>đượ</a:t>
            </a:r>
            <a:r>
              <a:rPr lang="en-US" sz="2200" dirty="0">
                <a:latin typeface="Times New Roman" panose="02020603050405020304" pitchFamily="18" charset="0"/>
                <a:cs typeface="Times New Roman" panose="02020603050405020304" pitchFamily="18" charset="0"/>
              </a:rPr>
              <a:t>c </a:t>
            </a:r>
            <a:r>
              <a:rPr lang="en-US" sz="2200" dirty="0" err="1">
                <a:latin typeface="Times New Roman" panose="02020603050405020304" pitchFamily="18" charset="0"/>
                <a:cs typeface="Times New Roman" panose="02020603050405020304" pitchFamily="18" charset="0"/>
              </a:rPr>
              <a:t>những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cảm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dễ</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chịu</a:t>
            </a:r>
            <a:r>
              <a:rPr lang="en-US" sz="2200" dirty="0">
                <a:latin typeface="Times New Roman" panose="02020603050405020304" pitchFamily="18" charset="0"/>
                <a:cs typeface="Times New Roman" panose="02020603050405020304" pitchFamily="18" charset="0"/>
              </a:rPr>
              <a:t> do </a:t>
            </a:r>
            <a:r>
              <a:rPr lang="en-US" sz="2200" dirty="0" err="1">
                <a:latin typeface="Times New Roman" panose="02020603050405020304" pitchFamily="18" charset="0"/>
                <a:cs typeface="Times New Roman" panose="02020603050405020304" pitchFamily="18" charset="0"/>
              </a:rPr>
              <a:t>hút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thuốc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lá</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mang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lại</a:t>
            </a:r>
            <a:r>
              <a:rPr lang="en-US" sz="2200" dirty="0">
                <a:latin typeface="Times New Roman" panose="02020603050405020304" pitchFamily="18" charset="0"/>
                <a:cs typeface="Times New Roman" panose="02020603050405020304" pitchFamily="18" charset="0"/>
              </a:rPr>
              <a:t>  </a:t>
            </a:r>
            <a:r>
              <a:rPr lang="en-US" sz="2200" b="1" dirty="0">
                <a:latin typeface="Times New Roman" panose="02020603050405020304" pitchFamily="18" charset="0"/>
                <a:cs typeface="Times New Roman" panose="02020603050405020304" pitchFamily="18" charset="0"/>
              </a:rPr>
              <a:t>VÀ</a:t>
            </a:r>
          </a:p>
          <a:p>
            <a:pPr marL="514350" indent="-514350" eaLnBrk="1" hangingPunct="1">
              <a:lnSpc>
                <a:spcPct val="150000"/>
              </a:lnSpc>
              <a:spcBef>
                <a:spcPct val="0"/>
              </a:spcBef>
              <a:buFont typeface="+mj-lt"/>
              <a:buAutoNum type="arabicPeriod"/>
              <a:defRPr/>
            </a:pPr>
            <a:r>
              <a:rPr lang="en-US" sz="2200" dirty="0" err="1">
                <a:latin typeface="Times New Roman" panose="02020603050405020304" pitchFamily="18" charset="0"/>
                <a:cs typeface="Times New Roman" panose="02020603050405020304" pitchFamily="18" charset="0"/>
              </a:rPr>
              <a:t>Tránh</a:t>
            </a:r>
            <a:r>
              <a:rPr lang="en-US" sz="2200" dirty="0">
                <a:latin typeface="Times New Roman" panose="02020603050405020304" pitchFamily="18" charset="0"/>
                <a:cs typeface="Times New Roman" panose="02020603050405020304" pitchFamily="18" charset="0"/>
              </a:rPr>
              <a:t> né </a:t>
            </a:r>
            <a:r>
              <a:rPr lang="en-US" sz="2200" dirty="0" err="1">
                <a:latin typeface="Times New Roman" panose="02020603050405020304" pitchFamily="18" charset="0"/>
                <a:cs typeface="Times New Roman" panose="02020603050405020304" pitchFamily="18" charset="0"/>
              </a:rPr>
              <a:t>những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cảm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khó</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chịu</a:t>
            </a:r>
            <a:r>
              <a:rPr lang="en-US" sz="2200" dirty="0">
                <a:latin typeface="Times New Roman" panose="02020603050405020304" pitchFamily="18" charset="0"/>
                <a:cs typeface="Times New Roman" panose="02020603050405020304" pitchFamily="18" charset="0"/>
              </a:rPr>
              <a:t> do </a:t>
            </a:r>
            <a:r>
              <a:rPr lang="en-US" sz="2200" dirty="0" err="1">
                <a:latin typeface="Times New Roman" panose="02020603050405020304" pitchFamily="18" charset="0"/>
                <a:cs typeface="Times New Roman" panose="02020603050405020304" pitchFamily="18" charset="0"/>
              </a:rPr>
              <a:t>thiếu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thuốc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lá</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gây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ra.</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0120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6706" cy="1143000"/>
          </a:xfrm>
          <a:ln>
            <a:solidFill>
              <a:schemeClr val="tx1"/>
            </a:solidFill>
          </a:ln>
        </p:spPr>
        <p:txBody>
          <a:bodyPr>
            <a:normAutofit/>
          </a:bodyPr>
          <a:lstStyle/>
          <a:p>
            <a:pPr algn="ctr"/>
            <a:r>
              <a:rPr lang="en-US" sz="2200" b="1" dirty="0">
                <a:latin typeface="Times New Roman" panose="02020603050405020304" pitchFamily="18" charset="0"/>
                <a:cs typeface="Times New Roman" panose="02020603050405020304" pitchFamily="18" charset="0"/>
              </a:rPr>
              <a:t>THỜI GIAN </a:t>
            </a:r>
            <a:r>
              <a:rPr lang="en-US" sz="2200" b="1" dirty="0">
                <a:latin typeface="Times New Roman" panose="02020603050405020304" pitchFamily="18" charset="0"/>
                <a:cs typeface="Times New Roman" panose="02020603050405020304" pitchFamily="18" charset="0"/>
                <a:sym typeface="Wingdings" panose="05000000000000000000" pitchFamily="2" charset="2"/>
              </a:rPr>
              <a:t> </a:t>
            </a:r>
            <a:r>
              <a:rPr lang="en-US" sz="2200" b="1" dirty="0">
                <a:latin typeface="Times New Roman" panose="02020603050405020304" pitchFamily="18" charset="0"/>
                <a:cs typeface="Times New Roman" panose="02020603050405020304" pitchFamily="18" charset="0"/>
              </a:rPr>
              <a:t>NGHIỆN THUỐC LÁ</a:t>
            </a:r>
          </a:p>
        </p:txBody>
      </p:sp>
      <p:sp>
        <p:nvSpPr>
          <p:cNvPr id="4" name="Rectangle 4"/>
          <p:cNvSpPr>
            <a:spLocks noChangeArrowheads="1"/>
          </p:cNvSpPr>
          <p:nvPr/>
        </p:nvSpPr>
        <p:spPr bwMode="auto">
          <a:xfrm>
            <a:off x="373063" y="3070225"/>
            <a:ext cx="6350" cy="87313"/>
          </a:xfrm>
          <a:prstGeom prst="rect">
            <a:avLst/>
          </a:prstGeom>
          <a:solidFill>
            <a:srgbClr val="000000"/>
          </a:solidFill>
          <a:ln w="38100">
            <a:solidFill>
              <a:schemeClr val="tx1"/>
            </a:solidFill>
            <a:miter lim="800000"/>
            <a:headEnd/>
            <a:tailEnd/>
          </a:ln>
        </p:spPr>
        <p:txBody>
          <a:bodyPr/>
          <a:lstStyle/>
          <a:p>
            <a:pPr algn="ctr"/>
            <a:endParaRPr lang="en-US" sz="1400">
              <a:latin typeface="Times New Roman" panose="02020603050405020304" pitchFamily="18" charset="0"/>
              <a:cs typeface="Times New Roman" panose="02020603050405020304" pitchFamily="18" charset="0"/>
            </a:endParaRPr>
          </a:p>
        </p:txBody>
      </p:sp>
      <p:sp>
        <p:nvSpPr>
          <p:cNvPr id="5" name="Rectangle 19"/>
          <p:cNvSpPr>
            <a:spLocks noChangeArrowheads="1"/>
          </p:cNvSpPr>
          <p:nvPr/>
        </p:nvSpPr>
        <p:spPr bwMode="auto">
          <a:xfrm>
            <a:off x="192088" y="3100824"/>
            <a:ext cx="8896350" cy="304528"/>
          </a:xfrm>
          <a:prstGeom prst="rect">
            <a:avLst/>
          </a:prstGeom>
          <a:noFill/>
          <a:ln w="9525">
            <a:solidFill>
              <a:schemeClr val="tx1"/>
            </a:solidFill>
            <a:miter lim="800000"/>
            <a:headEnd/>
            <a:tailEnd/>
          </a:ln>
        </p:spPr>
        <p:txBody>
          <a:bodyPr/>
          <a:lstStyle/>
          <a:p>
            <a:pPr algn="ctr"/>
            <a:endParaRPr lang="en-US" sz="1400">
              <a:latin typeface="Times New Roman" panose="02020603050405020304" pitchFamily="18" charset="0"/>
              <a:cs typeface="Times New Roman" panose="02020603050405020304" pitchFamily="18" charset="0"/>
            </a:endParaRPr>
          </a:p>
        </p:txBody>
      </p:sp>
      <p:sp>
        <p:nvSpPr>
          <p:cNvPr id="6" name="Rectangle 20"/>
          <p:cNvSpPr>
            <a:spLocks noChangeArrowheads="1"/>
          </p:cNvSpPr>
          <p:nvPr/>
        </p:nvSpPr>
        <p:spPr bwMode="auto">
          <a:xfrm>
            <a:off x="4041775" y="2522538"/>
            <a:ext cx="1090042" cy="215444"/>
          </a:xfrm>
          <a:prstGeom prst="rect">
            <a:avLst/>
          </a:prstGeom>
          <a:noFill/>
          <a:ln w="9525">
            <a:solidFill>
              <a:schemeClr val="tx1"/>
            </a:solidFill>
            <a:miter lim="800000"/>
            <a:headEnd/>
            <a:tailEnd/>
          </a:ln>
        </p:spPr>
        <p:txBody>
          <a:bodyPr wrap="none" lIns="0" tIns="0" rIns="0" bIns="0">
            <a:spAutoFit/>
          </a:bodyPr>
          <a:lstStyle/>
          <a:p>
            <a:pPr algn="ctr"/>
            <a:r>
              <a:rPr lang="en-CA" sz="1400" b="1" dirty="0" err="1">
                <a:latin typeface="Times New Roman" panose="02020603050405020304" pitchFamily="18" charset="0"/>
                <a:cs typeface="Times New Roman" panose="02020603050405020304" pitchFamily="18" charset="0"/>
              </a:rPr>
              <a:t>Hút</a:t>
            </a:r>
            <a:r>
              <a:rPr lang="en-CA" sz="1400" b="1" dirty="0">
                <a:latin typeface="Times New Roman" panose="02020603050405020304" pitchFamily="18" charset="0"/>
                <a:cs typeface="Times New Roman" panose="02020603050405020304" pitchFamily="18" charset="0"/>
              </a:rPr>
              <a:t> </a:t>
            </a:r>
            <a:r>
              <a:rPr lang="en-CA" sz="1400" b="1" dirty="0" err="1">
                <a:latin typeface="Times New Roman" panose="02020603050405020304" pitchFamily="18" charset="0"/>
                <a:cs typeface="Times New Roman" panose="02020603050405020304" pitchFamily="18" charset="0"/>
              </a:rPr>
              <a:t>mỗi</a:t>
            </a:r>
            <a:r>
              <a:rPr lang="en-CA" sz="1400" b="1" dirty="0">
                <a:latin typeface="Times New Roman" panose="02020603050405020304" pitchFamily="18" charset="0"/>
                <a:cs typeface="Times New Roman" panose="02020603050405020304" pitchFamily="18" charset="0"/>
              </a:rPr>
              <a:t> </a:t>
            </a:r>
            <a:r>
              <a:rPr lang="en-CA" sz="1400" b="1" dirty="0" err="1">
                <a:latin typeface="Times New Roman" panose="02020603050405020304" pitchFamily="18" charset="0"/>
                <a:cs typeface="Times New Roman" panose="02020603050405020304" pitchFamily="18" charset="0"/>
              </a:rPr>
              <a:t>ngày</a:t>
            </a:r>
            <a:r>
              <a:rPr lang="en-CA" sz="1400" b="1" dirty="0">
                <a:latin typeface="Times New Roman" panose="02020603050405020304" pitchFamily="18" charset="0"/>
                <a:cs typeface="Times New Roman" panose="02020603050405020304" pitchFamily="18" charset="0"/>
              </a:rPr>
              <a:t> </a:t>
            </a:r>
            <a:endParaRPr lang="en-CA" sz="1400" dirty="0">
              <a:latin typeface="Times New Roman" panose="02020603050405020304" pitchFamily="18" charset="0"/>
              <a:cs typeface="Times New Roman" panose="02020603050405020304" pitchFamily="18" charset="0"/>
            </a:endParaRPr>
          </a:p>
        </p:txBody>
      </p:sp>
      <p:sp>
        <p:nvSpPr>
          <p:cNvPr id="7" name="Rectangle 21"/>
          <p:cNvSpPr>
            <a:spLocks noChangeArrowheads="1"/>
          </p:cNvSpPr>
          <p:nvPr/>
        </p:nvSpPr>
        <p:spPr bwMode="auto">
          <a:xfrm>
            <a:off x="5233717" y="2523178"/>
            <a:ext cx="706758" cy="214804"/>
          </a:xfrm>
          <a:prstGeom prst="rect">
            <a:avLst/>
          </a:prstGeom>
          <a:noFill/>
          <a:ln w="9525">
            <a:solidFill>
              <a:schemeClr val="tx1"/>
            </a:solidFill>
            <a:miter lim="800000"/>
            <a:headEnd/>
            <a:tailEnd/>
          </a:ln>
        </p:spPr>
        <p:txBody>
          <a:bodyPr wrap="square" lIns="0" tIns="0" rIns="0" bIns="0">
            <a:spAutoFit/>
          </a:bodyPr>
          <a:lstStyle/>
          <a:p>
            <a:pPr algn="ctr"/>
            <a:r>
              <a:rPr lang="en-CA" sz="1400" dirty="0">
                <a:latin typeface="Times New Roman" panose="02020603050405020304" pitchFamily="18" charset="0"/>
                <a:cs typeface="Times New Roman" panose="02020603050405020304" pitchFamily="18" charset="0"/>
              </a:rPr>
              <a:t>(23.1)</a:t>
            </a:r>
          </a:p>
        </p:txBody>
      </p:sp>
      <p:sp>
        <p:nvSpPr>
          <p:cNvPr id="8" name="Rectangle 22"/>
          <p:cNvSpPr>
            <a:spLocks noChangeArrowheads="1"/>
          </p:cNvSpPr>
          <p:nvPr/>
        </p:nvSpPr>
        <p:spPr bwMode="auto">
          <a:xfrm>
            <a:off x="336550" y="3146425"/>
            <a:ext cx="89768" cy="215444"/>
          </a:xfrm>
          <a:prstGeom prst="rect">
            <a:avLst/>
          </a:prstGeom>
          <a:noFill/>
          <a:ln w="9525">
            <a:solidFill>
              <a:schemeClr val="tx1"/>
            </a:solidFill>
            <a:miter lim="800000"/>
            <a:headEnd/>
            <a:tailEnd/>
          </a:ln>
        </p:spPr>
        <p:txBody>
          <a:bodyPr wrap="none" lIns="0" tIns="0" rIns="0" bIns="0">
            <a:spAutoFit/>
          </a:bodyPr>
          <a:lstStyle/>
          <a:p>
            <a:pPr algn="ctr"/>
            <a:r>
              <a:rPr lang="en-CA" sz="1400" b="1">
                <a:latin typeface="Times New Roman" panose="02020603050405020304" pitchFamily="18" charset="0"/>
                <a:cs typeface="Times New Roman" panose="02020603050405020304" pitchFamily="18" charset="0"/>
              </a:rPr>
              <a:t>0</a:t>
            </a:r>
            <a:endParaRPr lang="en-CA" sz="1400">
              <a:latin typeface="Times New Roman" panose="02020603050405020304" pitchFamily="18" charset="0"/>
              <a:cs typeface="Times New Roman" panose="02020603050405020304" pitchFamily="18" charset="0"/>
            </a:endParaRPr>
          </a:p>
        </p:txBody>
      </p:sp>
      <p:sp>
        <p:nvSpPr>
          <p:cNvPr id="9" name="Rectangle 23"/>
          <p:cNvSpPr>
            <a:spLocks noChangeArrowheads="1"/>
          </p:cNvSpPr>
          <p:nvPr/>
        </p:nvSpPr>
        <p:spPr bwMode="auto">
          <a:xfrm>
            <a:off x="762000" y="3146425"/>
            <a:ext cx="89768" cy="215444"/>
          </a:xfrm>
          <a:prstGeom prst="rect">
            <a:avLst/>
          </a:prstGeom>
          <a:noFill/>
          <a:ln w="9525">
            <a:solidFill>
              <a:schemeClr val="tx1"/>
            </a:solidFill>
            <a:miter lim="800000"/>
            <a:headEnd/>
            <a:tailEnd/>
          </a:ln>
        </p:spPr>
        <p:txBody>
          <a:bodyPr wrap="none" lIns="0" tIns="0" rIns="0" bIns="0">
            <a:spAutoFit/>
          </a:bodyPr>
          <a:lstStyle/>
          <a:p>
            <a:pPr algn="ctr"/>
            <a:r>
              <a:rPr lang="en-CA" sz="1400" b="1" dirty="0">
                <a:latin typeface="Times New Roman" panose="02020603050405020304" pitchFamily="18" charset="0"/>
                <a:cs typeface="Times New Roman" panose="02020603050405020304" pitchFamily="18" charset="0"/>
              </a:rPr>
              <a:t>3</a:t>
            </a:r>
            <a:endParaRPr lang="en-CA" sz="1400" dirty="0">
              <a:latin typeface="Times New Roman" panose="02020603050405020304" pitchFamily="18" charset="0"/>
              <a:cs typeface="Times New Roman" panose="02020603050405020304" pitchFamily="18" charset="0"/>
            </a:endParaRPr>
          </a:p>
        </p:txBody>
      </p:sp>
      <p:sp>
        <p:nvSpPr>
          <p:cNvPr id="10" name="Rectangle 24"/>
          <p:cNvSpPr>
            <a:spLocks noChangeArrowheads="1"/>
          </p:cNvSpPr>
          <p:nvPr/>
        </p:nvSpPr>
        <p:spPr bwMode="auto">
          <a:xfrm>
            <a:off x="1189038" y="3146425"/>
            <a:ext cx="89768" cy="215444"/>
          </a:xfrm>
          <a:prstGeom prst="rect">
            <a:avLst/>
          </a:prstGeom>
          <a:noFill/>
          <a:ln w="9525">
            <a:solidFill>
              <a:schemeClr val="tx1"/>
            </a:solidFill>
            <a:miter lim="800000"/>
            <a:headEnd/>
            <a:tailEnd/>
          </a:ln>
        </p:spPr>
        <p:txBody>
          <a:bodyPr wrap="none" lIns="0" tIns="0" rIns="0" bIns="0">
            <a:spAutoFit/>
          </a:bodyPr>
          <a:lstStyle/>
          <a:p>
            <a:pPr algn="ctr"/>
            <a:r>
              <a:rPr lang="en-CA" sz="1400" b="1" dirty="0">
                <a:latin typeface="Times New Roman" panose="02020603050405020304" pitchFamily="18" charset="0"/>
                <a:cs typeface="Times New Roman" panose="02020603050405020304" pitchFamily="18" charset="0"/>
              </a:rPr>
              <a:t>6</a:t>
            </a:r>
            <a:endParaRPr lang="en-CA" sz="1400" dirty="0">
              <a:latin typeface="Times New Roman" panose="02020603050405020304" pitchFamily="18" charset="0"/>
              <a:cs typeface="Times New Roman" panose="02020603050405020304" pitchFamily="18" charset="0"/>
            </a:endParaRPr>
          </a:p>
        </p:txBody>
      </p:sp>
      <p:sp>
        <p:nvSpPr>
          <p:cNvPr id="11" name="Rectangle 25"/>
          <p:cNvSpPr>
            <a:spLocks noChangeArrowheads="1"/>
          </p:cNvSpPr>
          <p:nvPr/>
        </p:nvSpPr>
        <p:spPr bwMode="auto">
          <a:xfrm>
            <a:off x="1617663" y="3146425"/>
            <a:ext cx="89768" cy="215444"/>
          </a:xfrm>
          <a:prstGeom prst="rect">
            <a:avLst/>
          </a:prstGeom>
          <a:noFill/>
          <a:ln w="9525">
            <a:solidFill>
              <a:schemeClr val="tx1"/>
            </a:solidFill>
            <a:miter lim="800000"/>
            <a:headEnd/>
            <a:tailEnd/>
          </a:ln>
        </p:spPr>
        <p:txBody>
          <a:bodyPr wrap="none" lIns="0" tIns="0" rIns="0" bIns="0">
            <a:spAutoFit/>
          </a:bodyPr>
          <a:lstStyle/>
          <a:p>
            <a:pPr algn="ctr"/>
            <a:r>
              <a:rPr lang="en-CA" sz="1400" b="1" dirty="0">
                <a:latin typeface="Times New Roman" panose="02020603050405020304" pitchFamily="18" charset="0"/>
                <a:cs typeface="Times New Roman" panose="02020603050405020304" pitchFamily="18" charset="0"/>
              </a:rPr>
              <a:t>9</a:t>
            </a:r>
            <a:endParaRPr lang="en-CA" sz="1400" dirty="0">
              <a:latin typeface="Times New Roman" panose="02020603050405020304" pitchFamily="18" charset="0"/>
              <a:cs typeface="Times New Roman" panose="02020603050405020304" pitchFamily="18" charset="0"/>
            </a:endParaRPr>
          </a:p>
        </p:txBody>
      </p:sp>
      <p:sp>
        <p:nvSpPr>
          <p:cNvPr id="12" name="Rectangle 26"/>
          <p:cNvSpPr>
            <a:spLocks noChangeArrowheads="1"/>
          </p:cNvSpPr>
          <p:nvPr/>
        </p:nvSpPr>
        <p:spPr bwMode="auto">
          <a:xfrm>
            <a:off x="2044700" y="3146425"/>
            <a:ext cx="283346" cy="215444"/>
          </a:xfrm>
          <a:prstGeom prst="rect">
            <a:avLst/>
          </a:prstGeom>
          <a:noFill/>
          <a:ln w="9525">
            <a:solidFill>
              <a:schemeClr val="tx1"/>
            </a:solidFill>
            <a:miter lim="800000"/>
            <a:headEnd/>
            <a:tailEnd/>
          </a:ln>
        </p:spPr>
        <p:txBody>
          <a:bodyPr wrap="square" lIns="0" tIns="0" rIns="0" bIns="0">
            <a:spAutoFit/>
          </a:bodyPr>
          <a:lstStyle/>
          <a:p>
            <a:pPr algn="ctr"/>
            <a:r>
              <a:rPr lang="en-CA" sz="1400" b="1" dirty="0">
                <a:latin typeface="Times New Roman" panose="02020603050405020304" pitchFamily="18" charset="0"/>
                <a:cs typeface="Times New Roman" panose="02020603050405020304" pitchFamily="18" charset="0"/>
              </a:rPr>
              <a:t>12</a:t>
            </a:r>
            <a:endParaRPr lang="en-CA" sz="1400" dirty="0">
              <a:latin typeface="Times New Roman" panose="02020603050405020304" pitchFamily="18" charset="0"/>
              <a:cs typeface="Times New Roman" panose="02020603050405020304" pitchFamily="18" charset="0"/>
            </a:endParaRPr>
          </a:p>
        </p:txBody>
      </p:sp>
      <p:sp>
        <p:nvSpPr>
          <p:cNvPr id="13" name="Rectangle 27"/>
          <p:cNvSpPr>
            <a:spLocks noChangeArrowheads="1"/>
          </p:cNvSpPr>
          <p:nvPr/>
        </p:nvSpPr>
        <p:spPr bwMode="auto">
          <a:xfrm>
            <a:off x="2554288" y="3146425"/>
            <a:ext cx="179536" cy="215444"/>
          </a:xfrm>
          <a:prstGeom prst="rect">
            <a:avLst/>
          </a:prstGeom>
          <a:noFill/>
          <a:ln w="9525">
            <a:solidFill>
              <a:schemeClr val="tx1"/>
            </a:solidFill>
            <a:miter lim="800000"/>
            <a:headEnd/>
            <a:tailEnd/>
          </a:ln>
        </p:spPr>
        <p:txBody>
          <a:bodyPr wrap="none" lIns="0" tIns="0" rIns="0" bIns="0">
            <a:spAutoFit/>
          </a:bodyPr>
          <a:lstStyle/>
          <a:p>
            <a:pPr algn="ctr"/>
            <a:r>
              <a:rPr lang="en-CA" sz="1400" b="1" dirty="0">
                <a:latin typeface="Times New Roman" panose="02020603050405020304" pitchFamily="18" charset="0"/>
                <a:cs typeface="Times New Roman" panose="02020603050405020304" pitchFamily="18" charset="0"/>
              </a:rPr>
              <a:t>15</a:t>
            </a:r>
            <a:endParaRPr lang="en-CA" sz="1400" dirty="0">
              <a:latin typeface="Times New Roman" panose="02020603050405020304" pitchFamily="18" charset="0"/>
              <a:cs typeface="Times New Roman" panose="02020603050405020304" pitchFamily="18" charset="0"/>
            </a:endParaRPr>
          </a:p>
        </p:txBody>
      </p:sp>
      <p:sp>
        <p:nvSpPr>
          <p:cNvPr id="14" name="Rectangle 28"/>
          <p:cNvSpPr>
            <a:spLocks noChangeArrowheads="1"/>
          </p:cNvSpPr>
          <p:nvPr/>
        </p:nvSpPr>
        <p:spPr bwMode="auto">
          <a:xfrm>
            <a:off x="3062288" y="3146425"/>
            <a:ext cx="179536" cy="215444"/>
          </a:xfrm>
          <a:prstGeom prst="rect">
            <a:avLst/>
          </a:prstGeom>
          <a:noFill/>
          <a:ln w="9525">
            <a:solidFill>
              <a:schemeClr val="tx1"/>
            </a:solidFill>
            <a:miter lim="800000"/>
            <a:headEnd/>
            <a:tailEnd/>
          </a:ln>
        </p:spPr>
        <p:txBody>
          <a:bodyPr wrap="none" lIns="0" tIns="0" rIns="0" bIns="0">
            <a:spAutoFit/>
          </a:bodyPr>
          <a:lstStyle/>
          <a:p>
            <a:pPr algn="ctr"/>
            <a:r>
              <a:rPr lang="en-CA" sz="1400" b="1" dirty="0">
                <a:latin typeface="Times New Roman" panose="02020603050405020304" pitchFamily="18" charset="0"/>
                <a:cs typeface="Times New Roman" panose="02020603050405020304" pitchFamily="18" charset="0"/>
              </a:rPr>
              <a:t>18</a:t>
            </a:r>
            <a:endParaRPr lang="en-CA" sz="1400" dirty="0">
              <a:latin typeface="Times New Roman" panose="02020603050405020304" pitchFamily="18" charset="0"/>
              <a:cs typeface="Times New Roman" panose="02020603050405020304" pitchFamily="18" charset="0"/>
            </a:endParaRPr>
          </a:p>
        </p:txBody>
      </p:sp>
      <p:sp>
        <p:nvSpPr>
          <p:cNvPr id="15" name="Rectangle 29"/>
          <p:cNvSpPr>
            <a:spLocks noChangeArrowheads="1"/>
          </p:cNvSpPr>
          <p:nvPr/>
        </p:nvSpPr>
        <p:spPr bwMode="auto">
          <a:xfrm>
            <a:off x="3571875" y="3146425"/>
            <a:ext cx="179536" cy="215444"/>
          </a:xfrm>
          <a:prstGeom prst="rect">
            <a:avLst/>
          </a:prstGeom>
          <a:noFill/>
          <a:ln w="9525">
            <a:solidFill>
              <a:schemeClr val="tx1"/>
            </a:solidFill>
            <a:miter lim="800000"/>
            <a:headEnd/>
            <a:tailEnd/>
          </a:ln>
        </p:spPr>
        <p:txBody>
          <a:bodyPr wrap="none" lIns="0" tIns="0" rIns="0" bIns="0">
            <a:spAutoFit/>
          </a:bodyPr>
          <a:lstStyle/>
          <a:p>
            <a:pPr algn="ctr"/>
            <a:r>
              <a:rPr lang="en-CA" sz="1400" b="1" dirty="0">
                <a:latin typeface="Times New Roman" panose="02020603050405020304" pitchFamily="18" charset="0"/>
                <a:cs typeface="Times New Roman" panose="02020603050405020304" pitchFamily="18" charset="0"/>
              </a:rPr>
              <a:t>21</a:t>
            </a:r>
            <a:endParaRPr lang="en-CA" sz="1400" dirty="0">
              <a:latin typeface="Times New Roman" panose="02020603050405020304" pitchFamily="18" charset="0"/>
              <a:cs typeface="Times New Roman" panose="02020603050405020304" pitchFamily="18" charset="0"/>
            </a:endParaRPr>
          </a:p>
        </p:txBody>
      </p:sp>
      <p:sp>
        <p:nvSpPr>
          <p:cNvPr id="16" name="Rectangle 30"/>
          <p:cNvSpPr>
            <a:spLocks noChangeArrowheads="1"/>
          </p:cNvSpPr>
          <p:nvPr/>
        </p:nvSpPr>
        <p:spPr bwMode="auto">
          <a:xfrm>
            <a:off x="4083050" y="3146425"/>
            <a:ext cx="179536" cy="215444"/>
          </a:xfrm>
          <a:prstGeom prst="rect">
            <a:avLst/>
          </a:prstGeom>
          <a:noFill/>
          <a:ln w="9525">
            <a:solidFill>
              <a:schemeClr val="tx1"/>
            </a:solidFill>
            <a:miter lim="800000"/>
            <a:headEnd/>
            <a:tailEnd/>
          </a:ln>
        </p:spPr>
        <p:txBody>
          <a:bodyPr wrap="none" lIns="0" tIns="0" rIns="0" bIns="0">
            <a:spAutoFit/>
          </a:bodyPr>
          <a:lstStyle/>
          <a:p>
            <a:pPr algn="ctr"/>
            <a:r>
              <a:rPr lang="en-CA" sz="1400" b="1" dirty="0">
                <a:latin typeface="Times New Roman" panose="02020603050405020304" pitchFamily="18" charset="0"/>
                <a:cs typeface="Times New Roman" panose="02020603050405020304" pitchFamily="18" charset="0"/>
              </a:rPr>
              <a:t>24</a:t>
            </a:r>
            <a:endParaRPr lang="en-CA" sz="1400" dirty="0">
              <a:latin typeface="Times New Roman" panose="02020603050405020304" pitchFamily="18" charset="0"/>
              <a:cs typeface="Times New Roman" panose="02020603050405020304" pitchFamily="18" charset="0"/>
            </a:endParaRPr>
          </a:p>
        </p:txBody>
      </p:sp>
      <p:sp>
        <p:nvSpPr>
          <p:cNvPr id="17" name="Rectangle 31"/>
          <p:cNvSpPr>
            <a:spLocks noChangeArrowheads="1"/>
          </p:cNvSpPr>
          <p:nvPr/>
        </p:nvSpPr>
        <p:spPr bwMode="auto">
          <a:xfrm>
            <a:off x="4592638" y="3146425"/>
            <a:ext cx="179536" cy="215444"/>
          </a:xfrm>
          <a:prstGeom prst="rect">
            <a:avLst/>
          </a:prstGeom>
          <a:noFill/>
          <a:ln w="9525">
            <a:solidFill>
              <a:schemeClr val="tx1"/>
            </a:solidFill>
            <a:miter lim="800000"/>
            <a:headEnd/>
            <a:tailEnd/>
          </a:ln>
        </p:spPr>
        <p:txBody>
          <a:bodyPr wrap="none" lIns="0" tIns="0" rIns="0" bIns="0">
            <a:spAutoFit/>
          </a:bodyPr>
          <a:lstStyle/>
          <a:p>
            <a:pPr algn="ctr"/>
            <a:r>
              <a:rPr lang="en-CA" sz="1400" b="1">
                <a:latin typeface="Times New Roman" panose="02020603050405020304" pitchFamily="18" charset="0"/>
                <a:cs typeface="Times New Roman" panose="02020603050405020304" pitchFamily="18" charset="0"/>
              </a:rPr>
              <a:t>27</a:t>
            </a:r>
            <a:endParaRPr lang="en-CA" sz="1400">
              <a:latin typeface="Times New Roman" panose="02020603050405020304" pitchFamily="18" charset="0"/>
              <a:cs typeface="Times New Roman" panose="02020603050405020304" pitchFamily="18" charset="0"/>
            </a:endParaRPr>
          </a:p>
        </p:txBody>
      </p:sp>
      <p:sp>
        <p:nvSpPr>
          <p:cNvPr id="18" name="Rectangle 32"/>
          <p:cNvSpPr>
            <a:spLocks noChangeArrowheads="1"/>
          </p:cNvSpPr>
          <p:nvPr/>
        </p:nvSpPr>
        <p:spPr bwMode="auto">
          <a:xfrm>
            <a:off x="5102225" y="3146425"/>
            <a:ext cx="179536" cy="215444"/>
          </a:xfrm>
          <a:prstGeom prst="rect">
            <a:avLst/>
          </a:prstGeom>
          <a:noFill/>
          <a:ln w="9525">
            <a:solidFill>
              <a:schemeClr val="tx1"/>
            </a:solidFill>
            <a:miter lim="800000"/>
            <a:headEnd/>
            <a:tailEnd/>
          </a:ln>
        </p:spPr>
        <p:txBody>
          <a:bodyPr wrap="none" lIns="0" tIns="0" rIns="0" bIns="0">
            <a:spAutoFit/>
          </a:bodyPr>
          <a:lstStyle/>
          <a:p>
            <a:pPr algn="ctr"/>
            <a:r>
              <a:rPr lang="en-CA" sz="1400" b="1" dirty="0">
                <a:latin typeface="Times New Roman" panose="02020603050405020304" pitchFamily="18" charset="0"/>
                <a:cs typeface="Times New Roman" panose="02020603050405020304" pitchFamily="18" charset="0"/>
              </a:rPr>
              <a:t>30</a:t>
            </a:r>
            <a:endParaRPr lang="en-CA" sz="1400" dirty="0">
              <a:latin typeface="Times New Roman" panose="02020603050405020304" pitchFamily="18" charset="0"/>
              <a:cs typeface="Times New Roman" panose="02020603050405020304" pitchFamily="18" charset="0"/>
            </a:endParaRPr>
          </a:p>
        </p:txBody>
      </p:sp>
      <p:sp>
        <p:nvSpPr>
          <p:cNvPr id="19" name="Rectangle 33"/>
          <p:cNvSpPr>
            <a:spLocks noChangeArrowheads="1"/>
          </p:cNvSpPr>
          <p:nvPr/>
        </p:nvSpPr>
        <p:spPr bwMode="auto">
          <a:xfrm>
            <a:off x="5610225" y="3146425"/>
            <a:ext cx="179536" cy="215444"/>
          </a:xfrm>
          <a:prstGeom prst="rect">
            <a:avLst/>
          </a:prstGeom>
          <a:noFill/>
          <a:ln w="9525">
            <a:solidFill>
              <a:schemeClr val="tx1"/>
            </a:solidFill>
            <a:miter lim="800000"/>
            <a:headEnd/>
            <a:tailEnd/>
          </a:ln>
        </p:spPr>
        <p:txBody>
          <a:bodyPr wrap="none" lIns="0" tIns="0" rIns="0" bIns="0">
            <a:spAutoFit/>
          </a:bodyPr>
          <a:lstStyle/>
          <a:p>
            <a:pPr algn="ctr"/>
            <a:r>
              <a:rPr lang="en-CA" sz="1400" b="1" dirty="0">
                <a:latin typeface="Times New Roman" panose="02020603050405020304" pitchFamily="18" charset="0"/>
                <a:cs typeface="Times New Roman" panose="02020603050405020304" pitchFamily="18" charset="0"/>
              </a:rPr>
              <a:t>33</a:t>
            </a:r>
            <a:endParaRPr lang="en-CA" sz="1400" dirty="0">
              <a:latin typeface="Times New Roman" panose="02020603050405020304" pitchFamily="18" charset="0"/>
              <a:cs typeface="Times New Roman" panose="02020603050405020304" pitchFamily="18" charset="0"/>
            </a:endParaRPr>
          </a:p>
        </p:txBody>
      </p:sp>
      <p:sp>
        <p:nvSpPr>
          <p:cNvPr id="20" name="Rectangle 34"/>
          <p:cNvSpPr>
            <a:spLocks noChangeArrowheads="1"/>
          </p:cNvSpPr>
          <p:nvPr/>
        </p:nvSpPr>
        <p:spPr bwMode="auto">
          <a:xfrm>
            <a:off x="6119813" y="3146425"/>
            <a:ext cx="179536" cy="215444"/>
          </a:xfrm>
          <a:prstGeom prst="rect">
            <a:avLst/>
          </a:prstGeom>
          <a:noFill/>
          <a:ln w="9525">
            <a:solidFill>
              <a:schemeClr val="tx1"/>
            </a:solidFill>
            <a:miter lim="800000"/>
            <a:headEnd/>
            <a:tailEnd/>
          </a:ln>
        </p:spPr>
        <p:txBody>
          <a:bodyPr wrap="none" lIns="0" tIns="0" rIns="0" bIns="0">
            <a:spAutoFit/>
          </a:bodyPr>
          <a:lstStyle/>
          <a:p>
            <a:pPr algn="ctr"/>
            <a:r>
              <a:rPr lang="en-CA" sz="1400" b="1">
                <a:latin typeface="Times New Roman" panose="02020603050405020304" pitchFamily="18" charset="0"/>
                <a:cs typeface="Times New Roman" panose="02020603050405020304" pitchFamily="18" charset="0"/>
              </a:rPr>
              <a:t>36</a:t>
            </a:r>
            <a:endParaRPr lang="en-CA" sz="1400">
              <a:latin typeface="Times New Roman" panose="02020603050405020304" pitchFamily="18" charset="0"/>
              <a:cs typeface="Times New Roman" panose="02020603050405020304" pitchFamily="18" charset="0"/>
            </a:endParaRPr>
          </a:p>
        </p:txBody>
      </p:sp>
      <p:sp>
        <p:nvSpPr>
          <p:cNvPr id="21" name="Rectangle 35"/>
          <p:cNvSpPr>
            <a:spLocks noChangeArrowheads="1"/>
          </p:cNvSpPr>
          <p:nvPr/>
        </p:nvSpPr>
        <p:spPr bwMode="auto">
          <a:xfrm>
            <a:off x="6630988" y="3146425"/>
            <a:ext cx="179536" cy="215444"/>
          </a:xfrm>
          <a:prstGeom prst="rect">
            <a:avLst/>
          </a:prstGeom>
          <a:noFill/>
          <a:ln w="9525">
            <a:solidFill>
              <a:schemeClr val="tx1"/>
            </a:solidFill>
            <a:miter lim="800000"/>
            <a:headEnd/>
            <a:tailEnd/>
          </a:ln>
        </p:spPr>
        <p:txBody>
          <a:bodyPr wrap="none" lIns="0" tIns="0" rIns="0" bIns="0">
            <a:spAutoFit/>
          </a:bodyPr>
          <a:lstStyle/>
          <a:p>
            <a:pPr algn="ctr"/>
            <a:r>
              <a:rPr lang="en-CA" sz="1400" b="1" dirty="0">
                <a:latin typeface="Times New Roman" panose="02020603050405020304" pitchFamily="18" charset="0"/>
                <a:cs typeface="Times New Roman" panose="02020603050405020304" pitchFamily="18" charset="0"/>
              </a:rPr>
              <a:t>39</a:t>
            </a:r>
            <a:endParaRPr lang="en-CA" sz="1400" dirty="0">
              <a:latin typeface="Times New Roman" panose="02020603050405020304" pitchFamily="18" charset="0"/>
              <a:cs typeface="Times New Roman" panose="02020603050405020304" pitchFamily="18" charset="0"/>
            </a:endParaRPr>
          </a:p>
        </p:txBody>
      </p:sp>
      <p:sp>
        <p:nvSpPr>
          <p:cNvPr id="22" name="Rectangle 36"/>
          <p:cNvSpPr>
            <a:spLocks noChangeArrowheads="1"/>
          </p:cNvSpPr>
          <p:nvPr/>
        </p:nvSpPr>
        <p:spPr bwMode="auto">
          <a:xfrm>
            <a:off x="7140575" y="3146425"/>
            <a:ext cx="179536" cy="215444"/>
          </a:xfrm>
          <a:prstGeom prst="rect">
            <a:avLst/>
          </a:prstGeom>
          <a:noFill/>
          <a:ln w="9525">
            <a:solidFill>
              <a:schemeClr val="tx1"/>
            </a:solidFill>
            <a:miter lim="800000"/>
            <a:headEnd/>
            <a:tailEnd/>
          </a:ln>
        </p:spPr>
        <p:txBody>
          <a:bodyPr wrap="none" lIns="0" tIns="0" rIns="0" bIns="0">
            <a:spAutoFit/>
          </a:bodyPr>
          <a:lstStyle/>
          <a:p>
            <a:pPr algn="ctr"/>
            <a:r>
              <a:rPr lang="en-CA" sz="1400" b="1" dirty="0">
                <a:latin typeface="Times New Roman" panose="02020603050405020304" pitchFamily="18" charset="0"/>
                <a:cs typeface="Times New Roman" panose="02020603050405020304" pitchFamily="18" charset="0"/>
              </a:rPr>
              <a:t>42</a:t>
            </a:r>
            <a:endParaRPr lang="en-CA" sz="1400" dirty="0">
              <a:latin typeface="Times New Roman" panose="02020603050405020304" pitchFamily="18" charset="0"/>
              <a:cs typeface="Times New Roman" panose="02020603050405020304" pitchFamily="18" charset="0"/>
            </a:endParaRPr>
          </a:p>
        </p:txBody>
      </p:sp>
      <p:sp>
        <p:nvSpPr>
          <p:cNvPr id="23" name="Rectangle 37"/>
          <p:cNvSpPr>
            <a:spLocks noChangeArrowheads="1"/>
          </p:cNvSpPr>
          <p:nvPr/>
        </p:nvSpPr>
        <p:spPr bwMode="auto">
          <a:xfrm>
            <a:off x="7650163" y="3146425"/>
            <a:ext cx="179536" cy="215444"/>
          </a:xfrm>
          <a:prstGeom prst="rect">
            <a:avLst/>
          </a:prstGeom>
          <a:noFill/>
          <a:ln w="9525">
            <a:solidFill>
              <a:schemeClr val="tx1"/>
            </a:solidFill>
            <a:miter lim="800000"/>
            <a:headEnd/>
            <a:tailEnd/>
          </a:ln>
        </p:spPr>
        <p:txBody>
          <a:bodyPr wrap="none" lIns="0" tIns="0" rIns="0" bIns="0">
            <a:spAutoFit/>
          </a:bodyPr>
          <a:lstStyle/>
          <a:p>
            <a:pPr algn="ctr"/>
            <a:r>
              <a:rPr lang="en-CA" sz="1400" b="1" dirty="0">
                <a:latin typeface="Times New Roman" panose="02020603050405020304" pitchFamily="18" charset="0"/>
                <a:cs typeface="Times New Roman" panose="02020603050405020304" pitchFamily="18" charset="0"/>
              </a:rPr>
              <a:t>45</a:t>
            </a:r>
            <a:endParaRPr lang="en-CA" sz="1400" dirty="0">
              <a:latin typeface="Times New Roman" panose="02020603050405020304" pitchFamily="18" charset="0"/>
              <a:cs typeface="Times New Roman" panose="02020603050405020304" pitchFamily="18" charset="0"/>
            </a:endParaRPr>
          </a:p>
        </p:txBody>
      </p:sp>
      <p:sp>
        <p:nvSpPr>
          <p:cNvPr id="24" name="Rectangle 38"/>
          <p:cNvSpPr>
            <a:spLocks noChangeArrowheads="1"/>
          </p:cNvSpPr>
          <p:nvPr/>
        </p:nvSpPr>
        <p:spPr bwMode="auto">
          <a:xfrm>
            <a:off x="8153400" y="3124200"/>
            <a:ext cx="482504" cy="215444"/>
          </a:xfrm>
          <a:prstGeom prst="rect">
            <a:avLst/>
          </a:prstGeom>
          <a:noFill/>
          <a:ln w="9525">
            <a:solidFill>
              <a:schemeClr val="tx1"/>
            </a:solidFill>
            <a:miter lim="800000"/>
            <a:headEnd/>
            <a:tailEnd/>
          </a:ln>
        </p:spPr>
        <p:txBody>
          <a:bodyPr wrap="none" lIns="0" tIns="0" rIns="0" bIns="0">
            <a:spAutoFit/>
          </a:bodyPr>
          <a:lstStyle/>
          <a:p>
            <a:pPr algn="ctr"/>
            <a:r>
              <a:rPr lang="en-CA" sz="1400" b="1" dirty="0" err="1">
                <a:latin typeface="Times New Roman" panose="02020603050405020304" pitchFamily="18" charset="0"/>
                <a:cs typeface="Times New Roman" panose="02020603050405020304" pitchFamily="18" charset="0"/>
              </a:rPr>
              <a:t>tháng</a:t>
            </a:r>
            <a:r>
              <a:rPr lang="en-CA" sz="1400" b="1" dirty="0">
                <a:latin typeface="Times New Roman" panose="02020603050405020304" pitchFamily="18" charset="0"/>
                <a:cs typeface="Times New Roman" panose="02020603050405020304" pitchFamily="18" charset="0"/>
              </a:rPr>
              <a:t> </a:t>
            </a:r>
            <a:endParaRPr lang="en-CA" sz="1400" dirty="0">
              <a:latin typeface="Times New Roman" panose="02020603050405020304" pitchFamily="18" charset="0"/>
              <a:cs typeface="Times New Roman" panose="02020603050405020304" pitchFamily="18" charset="0"/>
            </a:endParaRPr>
          </a:p>
        </p:txBody>
      </p:sp>
      <p:sp>
        <p:nvSpPr>
          <p:cNvPr id="25" name="Rectangle 39"/>
          <p:cNvSpPr>
            <a:spLocks noChangeArrowheads="1"/>
          </p:cNvSpPr>
          <p:nvPr/>
        </p:nvSpPr>
        <p:spPr bwMode="auto">
          <a:xfrm>
            <a:off x="8767763" y="3146425"/>
            <a:ext cx="177934" cy="215444"/>
          </a:xfrm>
          <a:prstGeom prst="rect">
            <a:avLst/>
          </a:prstGeom>
          <a:noFill/>
          <a:ln w="9525">
            <a:solidFill>
              <a:schemeClr val="tx1"/>
            </a:solidFill>
            <a:miter lim="800000"/>
            <a:headEnd/>
            <a:tailEnd/>
          </a:ln>
        </p:spPr>
        <p:txBody>
          <a:bodyPr wrap="none" lIns="0" tIns="0" rIns="0" bIns="0">
            <a:spAutoFit/>
          </a:bodyPr>
          <a:lstStyle/>
          <a:p>
            <a:pPr algn="ctr"/>
            <a:r>
              <a:rPr lang="en-CA" sz="1400" b="1" dirty="0">
                <a:latin typeface="Times New Roman" panose="02020603050405020304" pitchFamily="18" charset="0"/>
                <a:cs typeface="Times New Roman" panose="02020603050405020304" pitchFamily="18" charset="0"/>
                <a:sym typeface="Symbol" pitchFamily="18" charset="2"/>
              </a:rPr>
              <a:t></a:t>
            </a:r>
            <a:endParaRPr lang="en-CA" sz="1400" dirty="0">
              <a:latin typeface="Times New Roman" panose="02020603050405020304" pitchFamily="18" charset="0"/>
              <a:cs typeface="Times New Roman" panose="02020603050405020304" pitchFamily="18" charset="0"/>
              <a:sym typeface="Symbol" pitchFamily="18" charset="2"/>
            </a:endParaRPr>
          </a:p>
        </p:txBody>
      </p:sp>
      <p:sp>
        <p:nvSpPr>
          <p:cNvPr id="26" name="Rectangle 40"/>
          <p:cNvSpPr>
            <a:spLocks noChangeArrowheads="1"/>
          </p:cNvSpPr>
          <p:nvPr/>
        </p:nvSpPr>
        <p:spPr bwMode="auto">
          <a:xfrm>
            <a:off x="2354263" y="3683000"/>
            <a:ext cx="1269578" cy="215444"/>
          </a:xfrm>
          <a:prstGeom prst="rect">
            <a:avLst/>
          </a:prstGeom>
          <a:noFill/>
          <a:ln w="9525">
            <a:solidFill>
              <a:schemeClr val="tx1"/>
            </a:solidFill>
            <a:miter lim="800000"/>
            <a:headEnd/>
            <a:tailEnd/>
          </a:ln>
        </p:spPr>
        <p:txBody>
          <a:bodyPr wrap="none" lIns="0" tIns="0" rIns="0" bIns="0">
            <a:spAutoFit/>
          </a:bodyPr>
          <a:lstStyle/>
          <a:p>
            <a:pPr algn="ctr"/>
            <a:r>
              <a:rPr lang="en-CA" sz="1400" b="1">
                <a:latin typeface="Times New Roman" panose="02020603050405020304" pitchFamily="18" charset="0"/>
                <a:cs typeface="Times New Roman" panose="02020603050405020304" pitchFamily="18" charset="0"/>
              </a:rPr>
              <a:t>Dung nạp thuốc </a:t>
            </a:r>
            <a:endParaRPr lang="en-CA" sz="1400">
              <a:latin typeface="Times New Roman" panose="02020603050405020304" pitchFamily="18" charset="0"/>
              <a:cs typeface="Times New Roman" panose="02020603050405020304" pitchFamily="18" charset="0"/>
            </a:endParaRPr>
          </a:p>
        </p:txBody>
      </p:sp>
      <p:sp>
        <p:nvSpPr>
          <p:cNvPr id="27" name="Rectangle 41"/>
          <p:cNvSpPr>
            <a:spLocks noChangeArrowheads="1"/>
          </p:cNvSpPr>
          <p:nvPr/>
        </p:nvSpPr>
        <p:spPr bwMode="auto">
          <a:xfrm>
            <a:off x="3677815" y="3675355"/>
            <a:ext cx="638441" cy="215444"/>
          </a:xfrm>
          <a:prstGeom prst="rect">
            <a:avLst/>
          </a:prstGeom>
          <a:noFill/>
          <a:ln w="9525">
            <a:solidFill>
              <a:schemeClr val="tx1"/>
            </a:solidFill>
            <a:miter lim="800000"/>
            <a:headEnd/>
            <a:tailEnd/>
          </a:ln>
        </p:spPr>
        <p:txBody>
          <a:bodyPr wrap="square" lIns="0" tIns="0" rIns="0" bIns="0">
            <a:spAutoFit/>
          </a:bodyPr>
          <a:lstStyle/>
          <a:p>
            <a:pPr algn="ctr"/>
            <a:r>
              <a:rPr lang="en-CA" sz="1400" dirty="0">
                <a:latin typeface="Times New Roman" panose="02020603050405020304" pitchFamily="18" charset="0"/>
                <a:cs typeface="Times New Roman" panose="02020603050405020304" pitchFamily="18" charset="0"/>
              </a:rPr>
              <a:t> (13.0 )</a:t>
            </a:r>
          </a:p>
        </p:txBody>
      </p:sp>
      <p:sp>
        <p:nvSpPr>
          <p:cNvPr id="28" name="Rectangle 42"/>
          <p:cNvSpPr>
            <a:spLocks noChangeArrowheads="1"/>
          </p:cNvSpPr>
          <p:nvPr/>
        </p:nvSpPr>
        <p:spPr bwMode="auto">
          <a:xfrm>
            <a:off x="6959600" y="3683000"/>
            <a:ext cx="1207062" cy="215444"/>
          </a:xfrm>
          <a:prstGeom prst="rect">
            <a:avLst/>
          </a:prstGeom>
          <a:noFill/>
          <a:ln w="9525">
            <a:solidFill>
              <a:schemeClr val="tx1"/>
            </a:solidFill>
            <a:miter lim="800000"/>
            <a:headEnd/>
            <a:tailEnd/>
          </a:ln>
        </p:spPr>
        <p:txBody>
          <a:bodyPr wrap="none" lIns="0" tIns="0" rIns="0" bIns="0">
            <a:spAutoFit/>
          </a:bodyPr>
          <a:lstStyle/>
          <a:p>
            <a:pPr algn="ctr"/>
            <a:r>
              <a:rPr lang="en-CA" sz="1400" b="1">
                <a:latin typeface="Times New Roman" panose="02020603050405020304" pitchFamily="18" charset="0"/>
                <a:cs typeface="Times New Roman" panose="02020603050405020304" pitchFamily="18" charset="0"/>
              </a:rPr>
              <a:t>Nghiện thực sự </a:t>
            </a:r>
            <a:endParaRPr lang="en-CA" sz="1400">
              <a:latin typeface="Times New Roman" panose="02020603050405020304" pitchFamily="18" charset="0"/>
              <a:cs typeface="Times New Roman" panose="02020603050405020304" pitchFamily="18" charset="0"/>
            </a:endParaRPr>
          </a:p>
        </p:txBody>
      </p:sp>
      <p:sp>
        <p:nvSpPr>
          <p:cNvPr id="29" name="Rectangle 43"/>
          <p:cNvSpPr>
            <a:spLocks noChangeArrowheads="1"/>
          </p:cNvSpPr>
          <p:nvPr/>
        </p:nvSpPr>
        <p:spPr bwMode="auto">
          <a:xfrm>
            <a:off x="8261911" y="3678860"/>
            <a:ext cx="666486" cy="215444"/>
          </a:xfrm>
          <a:prstGeom prst="rect">
            <a:avLst/>
          </a:prstGeom>
          <a:noFill/>
          <a:ln w="9525">
            <a:solidFill>
              <a:schemeClr val="tx1"/>
            </a:solidFill>
            <a:miter lim="800000"/>
            <a:headEnd/>
            <a:tailEnd/>
          </a:ln>
        </p:spPr>
        <p:txBody>
          <a:bodyPr wrap="square" lIns="0" tIns="0" rIns="0" bIns="0">
            <a:spAutoFit/>
          </a:bodyPr>
          <a:lstStyle/>
          <a:p>
            <a:pPr algn="ctr"/>
            <a:r>
              <a:rPr lang="en-CA" sz="1400" dirty="0">
                <a:latin typeface="Times New Roman" panose="02020603050405020304" pitchFamily="18" charset="0"/>
                <a:cs typeface="Times New Roman" panose="02020603050405020304" pitchFamily="18" charset="0"/>
              </a:rPr>
              <a:t>(40.6 )</a:t>
            </a:r>
          </a:p>
        </p:txBody>
      </p:sp>
      <p:sp>
        <p:nvSpPr>
          <p:cNvPr id="30" name="Rectangle 44"/>
          <p:cNvSpPr>
            <a:spLocks noChangeArrowheads="1"/>
          </p:cNvSpPr>
          <p:nvPr/>
        </p:nvSpPr>
        <p:spPr bwMode="auto">
          <a:xfrm>
            <a:off x="2063750" y="4106863"/>
            <a:ext cx="1627048" cy="215444"/>
          </a:xfrm>
          <a:prstGeom prst="rect">
            <a:avLst/>
          </a:prstGeom>
          <a:noFill/>
          <a:ln w="9525">
            <a:solidFill>
              <a:schemeClr val="tx1"/>
            </a:solidFill>
            <a:miter lim="800000"/>
            <a:headEnd/>
            <a:tailEnd/>
          </a:ln>
        </p:spPr>
        <p:txBody>
          <a:bodyPr wrap="none" lIns="0" tIns="0" rIns="0" bIns="0">
            <a:spAutoFit/>
          </a:bodyPr>
          <a:lstStyle/>
          <a:p>
            <a:pPr algn="ctr"/>
            <a:r>
              <a:rPr lang="en-CA" sz="1400" b="1">
                <a:latin typeface="Times New Roman" panose="02020603050405020304" pitchFamily="18" charset="0"/>
                <a:cs typeface="Times New Roman" panose="02020603050405020304" pitchFamily="18" charset="0"/>
              </a:rPr>
              <a:t>Hội chứng cai thuốc  </a:t>
            </a:r>
            <a:endParaRPr lang="en-CA" sz="1400">
              <a:latin typeface="Times New Roman" panose="02020603050405020304" pitchFamily="18" charset="0"/>
              <a:cs typeface="Times New Roman" panose="02020603050405020304" pitchFamily="18" charset="0"/>
            </a:endParaRPr>
          </a:p>
        </p:txBody>
      </p:sp>
      <p:sp>
        <p:nvSpPr>
          <p:cNvPr id="31" name="Rectangle 45"/>
          <p:cNvSpPr>
            <a:spLocks noChangeArrowheads="1"/>
          </p:cNvSpPr>
          <p:nvPr/>
        </p:nvSpPr>
        <p:spPr bwMode="auto">
          <a:xfrm>
            <a:off x="3805929" y="4106104"/>
            <a:ext cx="733778" cy="215444"/>
          </a:xfrm>
          <a:prstGeom prst="rect">
            <a:avLst/>
          </a:prstGeom>
          <a:noFill/>
          <a:ln w="9525">
            <a:solidFill>
              <a:schemeClr val="tx1"/>
            </a:solidFill>
            <a:miter lim="800000"/>
            <a:headEnd/>
            <a:tailEnd/>
          </a:ln>
        </p:spPr>
        <p:txBody>
          <a:bodyPr wrap="square" lIns="0" tIns="0" rIns="0" bIns="0">
            <a:spAutoFit/>
          </a:bodyPr>
          <a:lstStyle/>
          <a:p>
            <a:pPr algn="ctr"/>
            <a:r>
              <a:rPr lang="en-CA" sz="1400" dirty="0">
                <a:latin typeface="Times New Roman" panose="02020603050405020304" pitchFamily="18" charset="0"/>
                <a:cs typeface="Times New Roman" panose="02020603050405020304" pitchFamily="18" charset="0"/>
              </a:rPr>
              <a:t>   (11.0 )</a:t>
            </a:r>
          </a:p>
        </p:txBody>
      </p:sp>
      <p:sp>
        <p:nvSpPr>
          <p:cNvPr id="32" name="Rectangle 46"/>
          <p:cNvSpPr>
            <a:spLocks noChangeArrowheads="1"/>
          </p:cNvSpPr>
          <p:nvPr/>
        </p:nvSpPr>
        <p:spPr bwMode="auto">
          <a:xfrm>
            <a:off x="1219200" y="4487863"/>
            <a:ext cx="1465145" cy="215444"/>
          </a:xfrm>
          <a:prstGeom prst="rect">
            <a:avLst/>
          </a:prstGeom>
          <a:noFill/>
          <a:ln w="9525">
            <a:solidFill>
              <a:schemeClr val="tx1"/>
            </a:solidFill>
            <a:miter lim="800000"/>
            <a:headEnd/>
            <a:tailEnd/>
          </a:ln>
        </p:spPr>
        <p:txBody>
          <a:bodyPr wrap="none" lIns="0" tIns="0" rIns="0" bIns="0">
            <a:spAutoFit/>
          </a:bodyPr>
          <a:lstStyle/>
          <a:p>
            <a:pPr algn="ctr"/>
            <a:r>
              <a:rPr lang="en-CA" sz="1400" b="1">
                <a:latin typeface="Times New Roman" panose="02020603050405020304" pitchFamily="18" charset="0"/>
                <a:cs typeface="Times New Roman" panose="02020603050405020304" pitchFamily="18" charset="0"/>
              </a:rPr>
              <a:t>Nghiện về thể chất </a:t>
            </a:r>
            <a:endParaRPr lang="en-CA" sz="1400">
              <a:latin typeface="Times New Roman" panose="02020603050405020304" pitchFamily="18" charset="0"/>
              <a:cs typeface="Times New Roman" panose="02020603050405020304" pitchFamily="18" charset="0"/>
            </a:endParaRPr>
          </a:p>
        </p:txBody>
      </p:sp>
      <p:sp>
        <p:nvSpPr>
          <p:cNvPr id="33" name="Rectangle 47"/>
          <p:cNvSpPr>
            <a:spLocks noChangeArrowheads="1"/>
          </p:cNvSpPr>
          <p:nvPr/>
        </p:nvSpPr>
        <p:spPr bwMode="auto">
          <a:xfrm>
            <a:off x="2786155" y="4487863"/>
            <a:ext cx="557120" cy="215444"/>
          </a:xfrm>
          <a:prstGeom prst="rect">
            <a:avLst/>
          </a:prstGeom>
          <a:noFill/>
          <a:ln w="9525">
            <a:solidFill>
              <a:schemeClr val="tx1"/>
            </a:solidFill>
            <a:miter lim="800000"/>
            <a:headEnd/>
            <a:tailEnd/>
          </a:ln>
        </p:spPr>
        <p:txBody>
          <a:bodyPr wrap="square" lIns="0" tIns="0" rIns="0" bIns="0">
            <a:spAutoFit/>
          </a:bodyPr>
          <a:lstStyle/>
          <a:p>
            <a:pPr algn="ctr"/>
            <a:r>
              <a:rPr lang="en-CA" sz="1400" dirty="0">
                <a:latin typeface="Times New Roman" panose="02020603050405020304" pitchFamily="18" charset="0"/>
                <a:cs typeface="Times New Roman" panose="02020603050405020304" pitchFamily="18" charset="0"/>
              </a:rPr>
              <a:t> (5.4 )</a:t>
            </a:r>
          </a:p>
        </p:txBody>
      </p:sp>
      <p:sp>
        <p:nvSpPr>
          <p:cNvPr id="34" name="Rectangle 48"/>
          <p:cNvSpPr>
            <a:spLocks noChangeArrowheads="1"/>
          </p:cNvSpPr>
          <p:nvPr/>
        </p:nvSpPr>
        <p:spPr bwMode="auto">
          <a:xfrm>
            <a:off x="1066800" y="4954588"/>
            <a:ext cx="1524456" cy="215444"/>
          </a:xfrm>
          <a:prstGeom prst="rect">
            <a:avLst/>
          </a:prstGeom>
          <a:noFill/>
          <a:ln w="9525">
            <a:solidFill>
              <a:schemeClr val="tx1"/>
            </a:solidFill>
            <a:miter lim="800000"/>
            <a:headEnd/>
            <a:tailEnd/>
          </a:ln>
        </p:spPr>
        <p:txBody>
          <a:bodyPr wrap="none" lIns="0" tIns="0" rIns="0" bIns="0">
            <a:spAutoFit/>
          </a:bodyPr>
          <a:lstStyle/>
          <a:p>
            <a:pPr algn="ctr"/>
            <a:r>
              <a:rPr lang="en-CA" sz="1400" b="1">
                <a:latin typeface="Times New Roman" panose="02020603050405020304" pitchFamily="18" charset="0"/>
                <a:cs typeface="Times New Roman" panose="02020603050405020304" pitchFamily="18" charset="0"/>
              </a:rPr>
              <a:t>Cảm giác đói thuốc </a:t>
            </a:r>
            <a:endParaRPr lang="en-CA" sz="1400">
              <a:latin typeface="Times New Roman" panose="02020603050405020304" pitchFamily="18" charset="0"/>
              <a:cs typeface="Times New Roman" panose="02020603050405020304" pitchFamily="18" charset="0"/>
            </a:endParaRPr>
          </a:p>
        </p:txBody>
      </p:sp>
      <p:sp>
        <p:nvSpPr>
          <p:cNvPr id="35" name="Rectangle 49"/>
          <p:cNvSpPr>
            <a:spLocks noChangeArrowheads="1"/>
          </p:cNvSpPr>
          <p:nvPr/>
        </p:nvSpPr>
        <p:spPr bwMode="auto">
          <a:xfrm>
            <a:off x="2692166" y="4954588"/>
            <a:ext cx="593772" cy="215444"/>
          </a:xfrm>
          <a:prstGeom prst="rect">
            <a:avLst/>
          </a:prstGeom>
          <a:noFill/>
          <a:ln w="9525">
            <a:solidFill>
              <a:schemeClr val="tx1"/>
            </a:solidFill>
            <a:miter lim="800000"/>
            <a:headEnd/>
            <a:tailEnd/>
          </a:ln>
        </p:spPr>
        <p:txBody>
          <a:bodyPr wrap="square" lIns="0" tIns="0" rIns="0" bIns="0">
            <a:spAutoFit/>
          </a:bodyPr>
          <a:lstStyle/>
          <a:p>
            <a:pPr algn="ctr"/>
            <a:r>
              <a:rPr lang="en-CA" sz="1400" b="1" dirty="0">
                <a:latin typeface="Times New Roman" panose="02020603050405020304" pitchFamily="18" charset="0"/>
                <a:cs typeface="Times New Roman" panose="02020603050405020304" pitchFamily="18" charset="0"/>
              </a:rPr>
              <a:t>  ( </a:t>
            </a:r>
            <a:r>
              <a:rPr lang="en-CA" sz="1400" dirty="0">
                <a:latin typeface="Times New Roman" panose="02020603050405020304" pitchFamily="18" charset="0"/>
                <a:cs typeface="Times New Roman" panose="02020603050405020304" pitchFamily="18" charset="0"/>
              </a:rPr>
              <a:t>4.5</a:t>
            </a:r>
            <a:r>
              <a:rPr lang="en-CA" sz="1400" b="1" dirty="0">
                <a:latin typeface="Times New Roman" panose="02020603050405020304" pitchFamily="18" charset="0"/>
                <a:cs typeface="Times New Roman" panose="02020603050405020304" pitchFamily="18" charset="0"/>
              </a:rPr>
              <a:t>)</a:t>
            </a:r>
            <a:endParaRPr lang="en-CA" sz="1400" dirty="0">
              <a:latin typeface="Times New Roman" panose="02020603050405020304" pitchFamily="18" charset="0"/>
              <a:cs typeface="Times New Roman" panose="02020603050405020304" pitchFamily="18" charset="0"/>
            </a:endParaRPr>
          </a:p>
        </p:txBody>
      </p:sp>
      <p:sp>
        <p:nvSpPr>
          <p:cNvPr id="36" name="Rectangle 50"/>
          <p:cNvSpPr>
            <a:spLocks noChangeArrowheads="1"/>
          </p:cNvSpPr>
          <p:nvPr/>
        </p:nvSpPr>
        <p:spPr bwMode="auto">
          <a:xfrm>
            <a:off x="846138" y="5376863"/>
            <a:ext cx="1519647" cy="215444"/>
          </a:xfrm>
          <a:prstGeom prst="rect">
            <a:avLst/>
          </a:prstGeom>
          <a:noFill/>
          <a:ln w="9525">
            <a:solidFill>
              <a:schemeClr val="tx1"/>
            </a:solidFill>
            <a:miter lim="800000"/>
            <a:headEnd/>
            <a:tailEnd/>
          </a:ln>
        </p:spPr>
        <p:txBody>
          <a:bodyPr wrap="none" lIns="0" tIns="0" rIns="0" bIns="0">
            <a:spAutoFit/>
          </a:bodyPr>
          <a:lstStyle/>
          <a:p>
            <a:pPr algn="ctr"/>
            <a:r>
              <a:rPr lang="en-CA" sz="1400" b="1">
                <a:latin typeface="Times New Roman" panose="02020603050405020304" pitchFamily="18" charset="0"/>
                <a:cs typeface="Times New Roman" panose="02020603050405020304" pitchFamily="18" charset="0"/>
              </a:rPr>
              <a:t>Nghiện về tư tưởng </a:t>
            </a:r>
            <a:endParaRPr lang="en-CA" sz="1400">
              <a:latin typeface="Times New Roman" panose="02020603050405020304" pitchFamily="18" charset="0"/>
              <a:cs typeface="Times New Roman" panose="02020603050405020304" pitchFamily="18" charset="0"/>
            </a:endParaRPr>
          </a:p>
        </p:txBody>
      </p:sp>
      <p:sp>
        <p:nvSpPr>
          <p:cNvPr id="37" name="Rectangle 51"/>
          <p:cNvSpPr>
            <a:spLocks noChangeArrowheads="1"/>
          </p:cNvSpPr>
          <p:nvPr/>
        </p:nvSpPr>
        <p:spPr bwMode="auto">
          <a:xfrm>
            <a:off x="2532875" y="5378668"/>
            <a:ext cx="551019" cy="213639"/>
          </a:xfrm>
          <a:prstGeom prst="rect">
            <a:avLst/>
          </a:prstGeom>
          <a:noFill/>
          <a:ln w="9525">
            <a:solidFill>
              <a:schemeClr val="tx1"/>
            </a:solidFill>
            <a:miter lim="800000"/>
            <a:headEnd/>
            <a:tailEnd/>
          </a:ln>
        </p:spPr>
        <p:txBody>
          <a:bodyPr wrap="square" lIns="0" tIns="0" rIns="0" bIns="0">
            <a:spAutoFit/>
          </a:bodyPr>
          <a:lstStyle/>
          <a:p>
            <a:pPr algn="ctr"/>
            <a:r>
              <a:rPr lang="en-CA" sz="1400">
                <a:latin typeface="Times New Roman" panose="02020603050405020304" pitchFamily="18" charset="0"/>
                <a:cs typeface="Times New Roman" panose="02020603050405020304" pitchFamily="18" charset="0"/>
              </a:rPr>
              <a:t>(</a:t>
            </a:r>
            <a:r>
              <a:rPr lang="en-CA" sz="1400" dirty="0">
                <a:latin typeface="Times New Roman" panose="02020603050405020304" pitchFamily="18" charset="0"/>
                <a:cs typeface="Times New Roman" panose="02020603050405020304" pitchFamily="18" charset="0"/>
              </a:rPr>
              <a:t>2.5)</a:t>
            </a:r>
          </a:p>
        </p:txBody>
      </p:sp>
      <p:sp>
        <p:nvSpPr>
          <p:cNvPr id="38" name="Line 52"/>
          <p:cNvSpPr>
            <a:spLocks noChangeShapeType="1"/>
          </p:cNvSpPr>
          <p:nvPr/>
        </p:nvSpPr>
        <p:spPr bwMode="auto">
          <a:xfrm>
            <a:off x="6864350" y="3373438"/>
            <a:ext cx="0" cy="385762"/>
          </a:xfrm>
          <a:prstGeom prst="line">
            <a:avLst/>
          </a:prstGeom>
          <a:noFill/>
          <a:ln w="19050">
            <a:solidFill>
              <a:schemeClr val="tx1"/>
            </a:solidFill>
            <a:round/>
            <a:headEnd/>
            <a:tailEnd/>
          </a:ln>
        </p:spPr>
        <p:txBody>
          <a:bodyPr/>
          <a:lstStyle/>
          <a:p>
            <a:pPr algn="ctr"/>
            <a:endParaRPr lang="en-US" sz="1400">
              <a:latin typeface="Times New Roman" panose="02020603050405020304" pitchFamily="18" charset="0"/>
              <a:cs typeface="Times New Roman" panose="02020603050405020304" pitchFamily="18" charset="0"/>
            </a:endParaRPr>
          </a:p>
        </p:txBody>
      </p:sp>
      <p:sp>
        <p:nvSpPr>
          <p:cNvPr id="39" name="Line 53"/>
          <p:cNvSpPr>
            <a:spLocks noChangeShapeType="1"/>
          </p:cNvSpPr>
          <p:nvPr/>
        </p:nvSpPr>
        <p:spPr bwMode="auto">
          <a:xfrm>
            <a:off x="2300288" y="3373438"/>
            <a:ext cx="0" cy="373062"/>
          </a:xfrm>
          <a:prstGeom prst="line">
            <a:avLst/>
          </a:prstGeom>
          <a:noFill/>
          <a:ln w="19050">
            <a:solidFill>
              <a:schemeClr val="tx1"/>
            </a:solidFill>
            <a:round/>
            <a:headEnd/>
            <a:tailEnd/>
          </a:ln>
        </p:spPr>
        <p:txBody>
          <a:bodyPr/>
          <a:lstStyle/>
          <a:p>
            <a:pPr algn="ctr"/>
            <a:endParaRPr lang="en-US" sz="1400">
              <a:latin typeface="Times New Roman" panose="02020603050405020304" pitchFamily="18" charset="0"/>
              <a:cs typeface="Times New Roman" panose="02020603050405020304" pitchFamily="18" charset="0"/>
            </a:endParaRPr>
          </a:p>
        </p:txBody>
      </p:sp>
      <p:sp>
        <p:nvSpPr>
          <p:cNvPr id="40" name="Line 54"/>
          <p:cNvSpPr>
            <a:spLocks noChangeShapeType="1"/>
          </p:cNvSpPr>
          <p:nvPr/>
        </p:nvSpPr>
        <p:spPr bwMode="auto">
          <a:xfrm>
            <a:off x="1976438" y="3373438"/>
            <a:ext cx="0" cy="769937"/>
          </a:xfrm>
          <a:prstGeom prst="line">
            <a:avLst/>
          </a:prstGeom>
          <a:noFill/>
          <a:ln w="19050">
            <a:solidFill>
              <a:schemeClr val="tx1"/>
            </a:solidFill>
            <a:round/>
            <a:headEnd/>
            <a:tailEnd/>
          </a:ln>
        </p:spPr>
        <p:txBody>
          <a:bodyPr/>
          <a:lstStyle/>
          <a:p>
            <a:pPr algn="ctr"/>
            <a:endParaRPr lang="en-US" sz="1400">
              <a:latin typeface="Times New Roman" panose="02020603050405020304" pitchFamily="18" charset="0"/>
              <a:cs typeface="Times New Roman" panose="02020603050405020304" pitchFamily="18" charset="0"/>
            </a:endParaRPr>
          </a:p>
        </p:txBody>
      </p:sp>
      <p:sp>
        <p:nvSpPr>
          <p:cNvPr id="41" name="Line 55"/>
          <p:cNvSpPr>
            <a:spLocks noChangeShapeType="1"/>
          </p:cNvSpPr>
          <p:nvPr/>
        </p:nvSpPr>
        <p:spPr bwMode="auto">
          <a:xfrm>
            <a:off x="1114425" y="3373438"/>
            <a:ext cx="0" cy="1155700"/>
          </a:xfrm>
          <a:prstGeom prst="line">
            <a:avLst/>
          </a:prstGeom>
          <a:noFill/>
          <a:ln w="19050">
            <a:solidFill>
              <a:schemeClr val="tx1"/>
            </a:solidFill>
            <a:round/>
            <a:headEnd/>
            <a:tailEnd/>
          </a:ln>
        </p:spPr>
        <p:txBody>
          <a:bodyPr/>
          <a:lstStyle/>
          <a:p>
            <a:pPr algn="ctr"/>
            <a:endParaRPr lang="en-US" sz="1400">
              <a:latin typeface="Times New Roman" panose="02020603050405020304" pitchFamily="18" charset="0"/>
              <a:cs typeface="Times New Roman" panose="02020603050405020304" pitchFamily="18" charset="0"/>
            </a:endParaRPr>
          </a:p>
        </p:txBody>
      </p:sp>
      <p:sp>
        <p:nvSpPr>
          <p:cNvPr id="42" name="Line 56"/>
          <p:cNvSpPr>
            <a:spLocks noChangeShapeType="1"/>
          </p:cNvSpPr>
          <p:nvPr/>
        </p:nvSpPr>
        <p:spPr bwMode="auto">
          <a:xfrm>
            <a:off x="992188" y="3373438"/>
            <a:ext cx="0" cy="1635125"/>
          </a:xfrm>
          <a:prstGeom prst="line">
            <a:avLst/>
          </a:prstGeom>
          <a:noFill/>
          <a:ln w="19050">
            <a:solidFill>
              <a:schemeClr val="tx1"/>
            </a:solidFill>
            <a:round/>
            <a:headEnd/>
            <a:tailEnd/>
          </a:ln>
        </p:spPr>
        <p:txBody>
          <a:bodyPr/>
          <a:lstStyle/>
          <a:p>
            <a:pPr algn="ctr"/>
            <a:endParaRPr lang="en-US" sz="1400">
              <a:latin typeface="Times New Roman" panose="02020603050405020304" pitchFamily="18" charset="0"/>
              <a:cs typeface="Times New Roman" panose="02020603050405020304" pitchFamily="18" charset="0"/>
            </a:endParaRPr>
          </a:p>
        </p:txBody>
      </p:sp>
      <p:sp>
        <p:nvSpPr>
          <p:cNvPr id="43" name="Line 57"/>
          <p:cNvSpPr>
            <a:spLocks noChangeShapeType="1"/>
          </p:cNvSpPr>
          <p:nvPr/>
        </p:nvSpPr>
        <p:spPr bwMode="auto">
          <a:xfrm>
            <a:off x="714375" y="3373438"/>
            <a:ext cx="0" cy="2020887"/>
          </a:xfrm>
          <a:prstGeom prst="line">
            <a:avLst/>
          </a:prstGeom>
          <a:noFill/>
          <a:ln w="19050">
            <a:solidFill>
              <a:schemeClr val="tx1"/>
            </a:solidFill>
            <a:round/>
            <a:headEnd/>
            <a:tailEnd/>
          </a:ln>
        </p:spPr>
        <p:txBody>
          <a:bodyPr/>
          <a:lstStyle/>
          <a:p>
            <a:pPr algn="ctr"/>
            <a:endParaRPr lang="en-US" sz="1400">
              <a:latin typeface="Times New Roman" panose="02020603050405020304" pitchFamily="18" charset="0"/>
              <a:cs typeface="Times New Roman" panose="02020603050405020304" pitchFamily="18" charset="0"/>
            </a:endParaRPr>
          </a:p>
        </p:txBody>
      </p:sp>
      <p:sp>
        <p:nvSpPr>
          <p:cNvPr id="44" name="Line 58"/>
          <p:cNvSpPr>
            <a:spLocks noChangeShapeType="1"/>
          </p:cNvSpPr>
          <p:nvPr/>
        </p:nvSpPr>
        <p:spPr bwMode="auto">
          <a:xfrm flipV="1">
            <a:off x="714375" y="2676525"/>
            <a:ext cx="0" cy="481013"/>
          </a:xfrm>
          <a:prstGeom prst="line">
            <a:avLst/>
          </a:prstGeom>
          <a:noFill/>
          <a:ln w="19050">
            <a:solidFill>
              <a:schemeClr val="tx1"/>
            </a:solidFill>
            <a:round/>
            <a:headEnd/>
            <a:tailEnd/>
          </a:ln>
        </p:spPr>
        <p:txBody>
          <a:bodyPr/>
          <a:lstStyle/>
          <a:p>
            <a:pPr algn="ctr"/>
            <a:endParaRPr lang="en-US" sz="1400">
              <a:latin typeface="Times New Roman" panose="02020603050405020304" pitchFamily="18" charset="0"/>
              <a:cs typeface="Times New Roman" panose="02020603050405020304" pitchFamily="18" charset="0"/>
            </a:endParaRPr>
          </a:p>
        </p:txBody>
      </p:sp>
      <p:sp>
        <p:nvSpPr>
          <p:cNvPr id="45" name="Line 59"/>
          <p:cNvSpPr>
            <a:spLocks noChangeShapeType="1"/>
          </p:cNvSpPr>
          <p:nvPr/>
        </p:nvSpPr>
        <p:spPr bwMode="auto">
          <a:xfrm flipV="1">
            <a:off x="523875" y="2292350"/>
            <a:ext cx="0" cy="865188"/>
          </a:xfrm>
          <a:prstGeom prst="line">
            <a:avLst/>
          </a:prstGeom>
          <a:noFill/>
          <a:ln w="19050">
            <a:solidFill>
              <a:schemeClr val="tx1"/>
            </a:solidFill>
            <a:round/>
            <a:headEnd/>
            <a:tailEnd/>
          </a:ln>
        </p:spPr>
        <p:txBody>
          <a:bodyPr/>
          <a:lstStyle/>
          <a:p>
            <a:pPr algn="ctr"/>
            <a:endParaRPr lang="en-US" sz="1400">
              <a:latin typeface="Times New Roman" panose="02020603050405020304" pitchFamily="18" charset="0"/>
              <a:cs typeface="Times New Roman" panose="02020603050405020304" pitchFamily="18" charset="0"/>
            </a:endParaRPr>
          </a:p>
        </p:txBody>
      </p:sp>
      <p:sp>
        <p:nvSpPr>
          <p:cNvPr id="46" name="Line 60"/>
          <p:cNvSpPr>
            <a:spLocks noChangeShapeType="1"/>
          </p:cNvSpPr>
          <p:nvPr/>
        </p:nvSpPr>
        <p:spPr bwMode="auto">
          <a:xfrm>
            <a:off x="4010025" y="2676525"/>
            <a:ext cx="0" cy="481013"/>
          </a:xfrm>
          <a:prstGeom prst="line">
            <a:avLst/>
          </a:prstGeom>
          <a:noFill/>
          <a:ln w="19050">
            <a:solidFill>
              <a:schemeClr val="tx1"/>
            </a:solidFill>
            <a:round/>
            <a:headEnd/>
            <a:tailEnd/>
          </a:ln>
        </p:spPr>
        <p:txBody>
          <a:bodyPr/>
          <a:lstStyle/>
          <a:p>
            <a:pPr algn="ctr"/>
            <a:endParaRPr lang="en-US" sz="1400">
              <a:latin typeface="Times New Roman" panose="02020603050405020304" pitchFamily="18" charset="0"/>
              <a:cs typeface="Times New Roman" panose="02020603050405020304" pitchFamily="18" charset="0"/>
            </a:endParaRPr>
          </a:p>
        </p:txBody>
      </p:sp>
      <p:sp>
        <p:nvSpPr>
          <p:cNvPr id="47" name="Rectangle 61"/>
          <p:cNvSpPr>
            <a:spLocks noChangeArrowheads="1"/>
          </p:cNvSpPr>
          <p:nvPr/>
        </p:nvSpPr>
        <p:spPr bwMode="auto">
          <a:xfrm>
            <a:off x="593725" y="2087563"/>
            <a:ext cx="1189428" cy="215444"/>
          </a:xfrm>
          <a:prstGeom prst="rect">
            <a:avLst/>
          </a:prstGeom>
          <a:noFill/>
          <a:ln w="9525">
            <a:solidFill>
              <a:schemeClr val="tx1"/>
            </a:solidFill>
            <a:miter lim="800000"/>
            <a:headEnd/>
            <a:tailEnd/>
          </a:ln>
        </p:spPr>
        <p:txBody>
          <a:bodyPr wrap="none" lIns="0" tIns="0" rIns="0" bIns="0">
            <a:spAutoFit/>
          </a:bodyPr>
          <a:lstStyle/>
          <a:p>
            <a:pPr algn="ctr"/>
            <a:r>
              <a:rPr lang="en-CA" sz="1400" b="1" dirty="0" err="1">
                <a:latin typeface="Times New Roman" panose="02020603050405020304" pitchFamily="18" charset="0"/>
                <a:cs typeface="Times New Roman" panose="02020603050405020304" pitchFamily="18" charset="0"/>
              </a:rPr>
              <a:t>Hít</a:t>
            </a:r>
            <a:r>
              <a:rPr lang="en-CA" sz="1400" b="1" dirty="0">
                <a:latin typeface="Times New Roman" panose="02020603050405020304" pitchFamily="18" charset="0"/>
                <a:cs typeface="Times New Roman" panose="02020603050405020304" pitchFamily="18" charset="0"/>
              </a:rPr>
              <a:t> </a:t>
            </a:r>
            <a:r>
              <a:rPr lang="en-CA" sz="1400" b="1" dirty="0" err="1">
                <a:latin typeface="Times New Roman" panose="02020603050405020304" pitchFamily="18" charset="0"/>
                <a:cs typeface="Times New Roman" panose="02020603050405020304" pitchFamily="18" charset="0"/>
              </a:rPr>
              <a:t>nguyên</a:t>
            </a:r>
            <a:r>
              <a:rPr lang="en-CA" sz="1400" b="1" dirty="0">
                <a:latin typeface="Times New Roman" panose="02020603050405020304" pitchFamily="18" charset="0"/>
                <a:cs typeface="Times New Roman" panose="02020603050405020304" pitchFamily="18" charset="0"/>
              </a:rPr>
              <a:t> </a:t>
            </a:r>
            <a:r>
              <a:rPr lang="en-CA" sz="1400" b="1" dirty="0" err="1">
                <a:latin typeface="Times New Roman" panose="02020603050405020304" pitchFamily="18" charset="0"/>
                <a:cs typeface="Times New Roman" panose="02020603050405020304" pitchFamily="18" charset="0"/>
              </a:rPr>
              <a:t>hơi</a:t>
            </a:r>
            <a:r>
              <a:rPr lang="en-CA" sz="1400" b="1" dirty="0">
                <a:latin typeface="Times New Roman" panose="02020603050405020304" pitchFamily="18" charset="0"/>
                <a:cs typeface="Times New Roman" panose="02020603050405020304" pitchFamily="18" charset="0"/>
              </a:rPr>
              <a:t> </a:t>
            </a:r>
            <a:endParaRPr lang="en-CA" sz="1400" dirty="0">
              <a:latin typeface="Times New Roman" panose="02020603050405020304" pitchFamily="18" charset="0"/>
              <a:cs typeface="Times New Roman" panose="02020603050405020304" pitchFamily="18" charset="0"/>
            </a:endParaRPr>
          </a:p>
        </p:txBody>
      </p:sp>
      <p:sp>
        <p:nvSpPr>
          <p:cNvPr id="48" name="Rectangle 62"/>
          <p:cNvSpPr>
            <a:spLocks noChangeArrowheads="1"/>
          </p:cNvSpPr>
          <p:nvPr/>
        </p:nvSpPr>
        <p:spPr bwMode="auto">
          <a:xfrm>
            <a:off x="1909406" y="2087563"/>
            <a:ext cx="343043" cy="215444"/>
          </a:xfrm>
          <a:prstGeom prst="rect">
            <a:avLst/>
          </a:prstGeom>
          <a:noFill/>
          <a:ln w="9525">
            <a:solidFill>
              <a:schemeClr val="tx1"/>
            </a:solidFill>
            <a:miter lim="800000"/>
            <a:headEnd/>
            <a:tailEnd/>
          </a:ln>
        </p:spPr>
        <p:txBody>
          <a:bodyPr wrap="none" lIns="0" tIns="0" rIns="0" bIns="0">
            <a:spAutoFit/>
          </a:bodyPr>
          <a:lstStyle/>
          <a:p>
            <a:pPr algn="ctr"/>
            <a:r>
              <a:rPr lang="en-CA" sz="1400" dirty="0">
                <a:latin typeface="Times New Roman" panose="02020603050405020304" pitchFamily="18" charset="0"/>
                <a:cs typeface="Times New Roman" panose="02020603050405020304" pitchFamily="18" charset="0"/>
              </a:rPr>
              <a:t>(1.5)</a:t>
            </a:r>
          </a:p>
        </p:txBody>
      </p:sp>
      <p:sp>
        <p:nvSpPr>
          <p:cNvPr id="49" name="Rectangle 63"/>
          <p:cNvSpPr>
            <a:spLocks noChangeArrowheads="1"/>
          </p:cNvSpPr>
          <p:nvPr/>
        </p:nvSpPr>
        <p:spPr bwMode="auto">
          <a:xfrm>
            <a:off x="781050" y="2438400"/>
            <a:ext cx="881652" cy="215444"/>
          </a:xfrm>
          <a:prstGeom prst="rect">
            <a:avLst/>
          </a:prstGeom>
          <a:noFill/>
          <a:ln w="9525">
            <a:solidFill>
              <a:schemeClr val="tx1"/>
            </a:solidFill>
            <a:miter lim="800000"/>
            <a:headEnd/>
            <a:tailEnd/>
          </a:ln>
        </p:spPr>
        <p:txBody>
          <a:bodyPr wrap="none" lIns="0" tIns="0" rIns="0" bIns="0">
            <a:spAutoFit/>
          </a:bodyPr>
          <a:lstStyle/>
          <a:p>
            <a:pPr algn="ctr"/>
            <a:r>
              <a:rPr lang="en-CA" sz="1400" b="1" dirty="0" err="1">
                <a:latin typeface="Times New Roman" panose="02020603050405020304" pitchFamily="18" charset="0"/>
                <a:cs typeface="Times New Roman" panose="02020603050405020304" pitchFamily="18" charset="0"/>
              </a:rPr>
              <a:t>Hít</a:t>
            </a:r>
            <a:r>
              <a:rPr lang="en-CA" sz="1400" b="1" dirty="0">
                <a:latin typeface="Times New Roman" panose="02020603050405020304" pitchFamily="18" charset="0"/>
                <a:cs typeface="Times New Roman" panose="02020603050405020304" pitchFamily="18" charset="0"/>
              </a:rPr>
              <a:t> </a:t>
            </a:r>
            <a:r>
              <a:rPr lang="en-CA" sz="1400" b="1" dirty="0" err="1">
                <a:latin typeface="Times New Roman" panose="02020603050405020304" pitchFamily="18" charset="0"/>
                <a:cs typeface="Times New Roman" panose="02020603050405020304" pitchFamily="18" charset="0"/>
              </a:rPr>
              <a:t>cả</a:t>
            </a:r>
            <a:r>
              <a:rPr lang="en-CA" sz="1400" b="1" dirty="0">
                <a:latin typeface="Times New Roman" panose="02020603050405020304" pitchFamily="18" charset="0"/>
                <a:cs typeface="Times New Roman" panose="02020603050405020304" pitchFamily="18" charset="0"/>
              </a:rPr>
              <a:t> </a:t>
            </a:r>
            <a:r>
              <a:rPr lang="en-CA" sz="1400" b="1" dirty="0" err="1">
                <a:latin typeface="Times New Roman" panose="02020603050405020304" pitchFamily="18" charset="0"/>
                <a:cs typeface="Times New Roman" panose="02020603050405020304" pitchFamily="18" charset="0"/>
              </a:rPr>
              <a:t>điếu</a:t>
            </a:r>
            <a:r>
              <a:rPr lang="en-CA" sz="1400" b="1" dirty="0">
                <a:latin typeface="Times New Roman" panose="02020603050405020304" pitchFamily="18" charset="0"/>
                <a:cs typeface="Times New Roman" panose="02020603050405020304" pitchFamily="18" charset="0"/>
              </a:rPr>
              <a:t> </a:t>
            </a:r>
            <a:endParaRPr lang="en-CA" sz="1400" dirty="0">
              <a:latin typeface="Times New Roman" panose="02020603050405020304" pitchFamily="18" charset="0"/>
              <a:cs typeface="Times New Roman" panose="02020603050405020304" pitchFamily="18" charset="0"/>
            </a:endParaRPr>
          </a:p>
        </p:txBody>
      </p:sp>
      <p:sp>
        <p:nvSpPr>
          <p:cNvPr id="50" name="Rectangle 64"/>
          <p:cNvSpPr>
            <a:spLocks noChangeArrowheads="1"/>
          </p:cNvSpPr>
          <p:nvPr/>
        </p:nvSpPr>
        <p:spPr bwMode="auto">
          <a:xfrm>
            <a:off x="1741624" y="2433871"/>
            <a:ext cx="541385" cy="219512"/>
          </a:xfrm>
          <a:prstGeom prst="rect">
            <a:avLst/>
          </a:prstGeom>
          <a:noFill/>
          <a:ln w="9525">
            <a:solidFill>
              <a:schemeClr val="tx1"/>
            </a:solidFill>
            <a:miter lim="800000"/>
            <a:headEnd/>
            <a:tailEnd/>
          </a:ln>
        </p:spPr>
        <p:txBody>
          <a:bodyPr wrap="square" lIns="0" tIns="0" rIns="0" bIns="0">
            <a:spAutoFit/>
          </a:bodyPr>
          <a:lstStyle/>
          <a:p>
            <a:pPr algn="ctr"/>
            <a:r>
              <a:rPr lang="en-CA" sz="1400" dirty="0">
                <a:latin typeface="Times New Roman" panose="02020603050405020304" pitchFamily="18" charset="0"/>
                <a:cs typeface="Times New Roman" panose="02020603050405020304" pitchFamily="18" charset="0"/>
              </a:rPr>
              <a:t>(2.5 )</a:t>
            </a:r>
          </a:p>
        </p:txBody>
      </p:sp>
      <p:sp>
        <p:nvSpPr>
          <p:cNvPr id="51" name="Line 65"/>
          <p:cNvSpPr>
            <a:spLocks noChangeShapeType="1"/>
          </p:cNvSpPr>
          <p:nvPr/>
        </p:nvSpPr>
        <p:spPr bwMode="auto">
          <a:xfrm flipV="1">
            <a:off x="374650" y="1822450"/>
            <a:ext cx="0" cy="1347788"/>
          </a:xfrm>
          <a:prstGeom prst="line">
            <a:avLst/>
          </a:prstGeom>
          <a:noFill/>
          <a:ln w="19050">
            <a:solidFill>
              <a:schemeClr val="tx1"/>
            </a:solidFill>
            <a:round/>
            <a:headEnd/>
            <a:tailEnd/>
          </a:ln>
        </p:spPr>
        <p:txBody>
          <a:bodyPr/>
          <a:lstStyle/>
          <a:p>
            <a:pPr algn="ctr"/>
            <a:endParaRPr lang="en-US" sz="1400">
              <a:latin typeface="Times New Roman" panose="02020603050405020304" pitchFamily="18" charset="0"/>
              <a:cs typeface="Times New Roman" panose="02020603050405020304" pitchFamily="18" charset="0"/>
            </a:endParaRPr>
          </a:p>
        </p:txBody>
      </p:sp>
      <p:sp>
        <p:nvSpPr>
          <p:cNvPr id="52" name="Rectangle 66"/>
          <p:cNvSpPr>
            <a:spLocks noChangeArrowheads="1"/>
          </p:cNvSpPr>
          <p:nvPr/>
        </p:nvSpPr>
        <p:spPr bwMode="auto">
          <a:xfrm>
            <a:off x="436563" y="1630363"/>
            <a:ext cx="950581" cy="215444"/>
          </a:xfrm>
          <a:prstGeom prst="rect">
            <a:avLst/>
          </a:prstGeom>
          <a:noFill/>
          <a:ln w="9525">
            <a:solidFill>
              <a:schemeClr val="tx1"/>
            </a:solidFill>
            <a:miter lim="800000"/>
            <a:headEnd/>
            <a:tailEnd/>
          </a:ln>
        </p:spPr>
        <p:txBody>
          <a:bodyPr wrap="none" lIns="0" tIns="0" rIns="0" bIns="0">
            <a:spAutoFit/>
          </a:bodyPr>
          <a:lstStyle/>
          <a:p>
            <a:pPr algn="ctr"/>
            <a:r>
              <a:rPr lang="en-CA" sz="1400" b="1" dirty="0" err="1">
                <a:latin typeface="Times New Roman" panose="02020603050405020304" pitchFamily="18" charset="0"/>
                <a:cs typeface="Times New Roman" panose="02020603050405020304" pitchFamily="18" charset="0"/>
              </a:rPr>
              <a:t>Bắt</a:t>
            </a:r>
            <a:r>
              <a:rPr lang="en-CA" sz="1400" b="1" dirty="0">
                <a:latin typeface="Times New Roman" panose="02020603050405020304" pitchFamily="18" charset="0"/>
                <a:cs typeface="Times New Roman" panose="02020603050405020304" pitchFamily="18" charset="0"/>
              </a:rPr>
              <a:t> </a:t>
            </a:r>
            <a:r>
              <a:rPr lang="en-CA" sz="1400" b="1" dirty="0" err="1">
                <a:latin typeface="Times New Roman" panose="02020603050405020304" pitchFamily="18" charset="0"/>
                <a:cs typeface="Times New Roman" panose="02020603050405020304" pitchFamily="18" charset="0"/>
              </a:rPr>
              <a:t>đầu</a:t>
            </a:r>
            <a:r>
              <a:rPr lang="en-CA" sz="1400" b="1" dirty="0">
                <a:latin typeface="Times New Roman" panose="02020603050405020304" pitchFamily="18" charset="0"/>
                <a:cs typeface="Times New Roman" panose="02020603050405020304" pitchFamily="18" charset="0"/>
              </a:rPr>
              <a:t> </a:t>
            </a:r>
            <a:r>
              <a:rPr lang="en-CA" sz="1400" b="1" dirty="0" err="1">
                <a:latin typeface="Times New Roman" panose="02020603050405020304" pitchFamily="18" charset="0"/>
                <a:cs typeface="Times New Roman" panose="02020603050405020304" pitchFamily="18" charset="0"/>
              </a:rPr>
              <a:t>hút</a:t>
            </a:r>
            <a:r>
              <a:rPr lang="en-CA" sz="1400" b="1" dirty="0">
                <a:latin typeface="Times New Roman" panose="02020603050405020304" pitchFamily="18" charset="0"/>
                <a:cs typeface="Times New Roman" panose="02020603050405020304" pitchFamily="18" charset="0"/>
              </a:rPr>
              <a:t> </a:t>
            </a:r>
          </a:p>
        </p:txBody>
      </p:sp>
      <p:sp>
        <p:nvSpPr>
          <p:cNvPr id="53" name="Line 67"/>
          <p:cNvSpPr>
            <a:spLocks noChangeShapeType="1"/>
          </p:cNvSpPr>
          <p:nvPr/>
        </p:nvSpPr>
        <p:spPr bwMode="auto">
          <a:xfrm flipV="1">
            <a:off x="1612900" y="2879725"/>
            <a:ext cx="0" cy="277813"/>
          </a:xfrm>
          <a:prstGeom prst="line">
            <a:avLst/>
          </a:prstGeom>
          <a:noFill/>
          <a:ln w="19050">
            <a:solidFill>
              <a:schemeClr val="tx1"/>
            </a:solidFill>
            <a:round/>
            <a:headEnd/>
            <a:tailEnd/>
          </a:ln>
        </p:spPr>
        <p:txBody>
          <a:bodyPr/>
          <a:lstStyle/>
          <a:p>
            <a:pPr algn="ctr"/>
            <a:endParaRPr lang="en-US" sz="1400">
              <a:latin typeface="Times New Roman" panose="02020603050405020304" pitchFamily="18" charset="0"/>
              <a:cs typeface="Times New Roman" panose="02020603050405020304" pitchFamily="18" charset="0"/>
            </a:endParaRPr>
          </a:p>
        </p:txBody>
      </p:sp>
      <p:sp>
        <p:nvSpPr>
          <p:cNvPr id="54" name="Line 68"/>
          <p:cNvSpPr>
            <a:spLocks noChangeShapeType="1"/>
          </p:cNvSpPr>
          <p:nvPr/>
        </p:nvSpPr>
        <p:spPr bwMode="auto">
          <a:xfrm>
            <a:off x="3429000" y="2014538"/>
            <a:ext cx="0" cy="1155700"/>
          </a:xfrm>
          <a:prstGeom prst="line">
            <a:avLst/>
          </a:prstGeom>
          <a:noFill/>
          <a:ln w="19050">
            <a:solidFill>
              <a:schemeClr val="tx1"/>
            </a:solidFill>
            <a:round/>
            <a:headEnd/>
            <a:tailEnd/>
          </a:ln>
        </p:spPr>
        <p:txBody>
          <a:bodyPr/>
          <a:lstStyle/>
          <a:p>
            <a:pPr algn="ctr"/>
            <a:endParaRPr lang="en-US" sz="1400">
              <a:latin typeface="Times New Roman" panose="02020603050405020304" pitchFamily="18" charset="0"/>
              <a:cs typeface="Times New Roman" panose="02020603050405020304" pitchFamily="18" charset="0"/>
            </a:endParaRPr>
          </a:p>
        </p:txBody>
      </p:sp>
      <p:sp>
        <p:nvSpPr>
          <p:cNvPr id="55" name="Rectangle 69"/>
          <p:cNvSpPr>
            <a:spLocks noChangeArrowheads="1"/>
          </p:cNvSpPr>
          <p:nvPr/>
        </p:nvSpPr>
        <p:spPr bwMode="auto">
          <a:xfrm>
            <a:off x="3343275" y="1822450"/>
            <a:ext cx="1024319" cy="215444"/>
          </a:xfrm>
          <a:prstGeom prst="rect">
            <a:avLst/>
          </a:prstGeom>
          <a:noFill/>
          <a:ln w="9525">
            <a:solidFill>
              <a:schemeClr val="tx1"/>
            </a:solidFill>
            <a:miter lim="800000"/>
            <a:headEnd/>
            <a:tailEnd/>
          </a:ln>
        </p:spPr>
        <p:txBody>
          <a:bodyPr wrap="none" lIns="0" tIns="0" rIns="0" bIns="0">
            <a:spAutoFit/>
          </a:bodyPr>
          <a:lstStyle/>
          <a:p>
            <a:pPr algn="ctr"/>
            <a:r>
              <a:rPr lang="en-CA" sz="1400" b="1">
                <a:latin typeface="Times New Roman" panose="02020603050405020304" pitchFamily="18" charset="0"/>
                <a:cs typeface="Times New Roman" panose="02020603050405020304" pitchFamily="18" charset="0"/>
              </a:rPr>
              <a:t>Hút mỗi tuần</a:t>
            </a:r>
            <a:endParaRPr lang="en-CA" sz="1400">
              <a:latin typeface="Times New Roman" panose="02020603050405020304" pitchFamily="18" charset="0"/>
              <a:cs typeface="Times New Roman" panose="02020603050405020304" pitchFamily="18" charset="0"/>
            </a:endParaRPr>
          </a:p>
        </p:txBody>
      </p:sp>
      <p:sp>
        <p:nvSpPr>
          <p:cNvPr id="56" name="Rectangle 70"/>
          <p:cNvSpPr>
            <a:spLocks noChangeArrowheads="1"/>
          </p:cNvSpPr>
          <p:nvPr/>
        </p:nvSpPr>
        <p:spPr bwMode="auto">
          <a:xfrm>
            <a:off x="4453319" y="1824701"/>
            <a:ext cx="640761" cy="215444"/>
          </a:xfrm>
          <a:prstGeom prst="rect">
            <a:avLst/>
          </a:prstGeom>
          <a:noFill/>
          <a:ln w="9525">
            <a:solidFill>
              <a:schemeClr val="tx1"/>
            </a:solidFill>
            <a:miter lim="800000"/>
            <a:headEnd/>
            <a:tailEnd/>
          </a:ln>
        </p:spPr>
        <p:txBody>
          <a:bodyPr wrap="square" lIns="0" tIns="0" rIns="0" bIns="0">
            <a:spAutoFit/>
          </a:bodyPr>
          <a:lstStyle/>
          <a:p>
            <a:pPr algn="ctr"/>
            <a:r>
              <a:rPr lang="en-CA" sz="1400" dirty="0">
                <a:latin typeface="Times New Roman" panose="02020603050405020304" pitchFamily="18" charset="0"/>
                <a:cs typeface="Times New Roman" panose="02020603050405020304" pitchFamily="18" charset="0"/>
              </a:rPr>
              <a:t>  (19.4 )</a:t>
            </a:r>
          </a:p>
        </p:txBody>
      </p:sp>
      <p:sp>
        <p:nvSpPr>
          <p:cNvPr id="57" name="Rectangle 71"/>
          <p:cNvSpPr>
            <a:spLocks noChangeArrowheads="1"/>
          </p:cNvSpPr>
          <p:nvPr/>
        </p:nvSpPr>
        <p:spPr bwMode="auto">
          <a:xfrm>
            <a:off x="1649413" y="2747963"/>
            <a:ext cx="1158972" cy="215444"/>
          </a:xfrm>
          <a:prstGeom prst="rect">
            <a:avLst/>
          </a:prstGeom>
          <a:noFill/>
          <a:ln w="9525">
            <a:solidFill>
              <a:schemeClr val="tx1"/>
            </a:solidFill>
            <a:miter lim="800000"/>
            <a:headEnd/>
            <a:tailEnd/>
          </a:ln>
        </p:spPr>
        <p:txBody>
          <a:bodyPr wrap="none" lIns="0" tIns="0" rIns="0" bIns="0">
            <a:spAutoFit/>
          </a:bodyPr>
          <a:lstStyle/>
          <a:p>
            <a:pPr algn="ctr"/>
            <a:r>
              <a:rPr lang="en-CA" sz="1400" b="1" dirty="0" err="1">
                <a:latin typeface="Times New Roman" panose="02020603050405020304" pitchFamily="18" charset="0"/>
                <a:cs typeface="Times New Roman" panose="02020603050405020304" pitchFamily="18" charset="0"/>
              </a:rPr>
              <a:t>Hút</a:t>
            </a:r>
            <a:r>
              <a:rPr lang="en-CA" sz="1400" b="1" dirty="0">
                <a:latin typeface="Times New Roman" panose="02020603050405020304" pitchFamily="18" charset="0"/>
                <a:cs typeface="Times New Roman" panose="02020603050405020304" pitchFamily="18" charset="0"/>
              </a:rPr>
              <a:t> </a:t>
            </a:r>
            <a:r>
              <a:rPr lang="en-CA" sz="1400" b="1" dirty="0" err="1">
                <a:latin typeface="Times New Roman" panose="02020603050405020304" pitchFamily="18" charset="0"/>
                <a:cs typeface="Times New Roman" panose="02020603050405020304" pitchFamily="18" charset="0"/>
              </a:rPr>
              <a:t>mỗi</a:t>
            </a:r>
            <a:r>
              <a:rPr lang="en-CA" sz="1400" b="1" dirty="0">
                <a:latin typeface="Times New Roman" panose="02020603050405020304" pitchFamily="18" charset="0"/>
                <a:cs typeface="Times New Roman" panose="02020603050405020304" pitchFamily="18" charset="0"/>
              </a:rPr>
              <a:t> </a:t>
            </a:r>
            <a:r>
              <a:rPr lang="en-CA" sz="1400" b="1" dirty="0" err="1">
                <a:latin typeface="Times New Roman" panose="02020603050405020304" pitchFamily="18" charset="0"/>
                <a:cs typeface="Times New Roman" panose="02020603050405020304" pitchFamily="18" charset="0"/>
              </a:rPr>
              <a:t>tháng</a:t>
            </a:r>
            <a:r>
              <a:rPr lang="en-CA" sz="1400" b="1" dirty="0">
                <a:latin typeface="Times New Roman" panose="02020603050405020304" pitchFamily="18" charset="0"/>
                <a:cs typeface="Times New Roman" panose="02020603050405020304" pitchFamily="18" charset="0"/>
              </a:rPr>
              <a:t> </a:t>
            </a:r>
            <a:endParaRPr lang="en-CA" sz="1400" dirty="0">
              <a:latin typeface="Times New Roman" panose="02020603050405020304" pitchFamily="18" charset="0"/>
              <a:cs typeface="Times New Roman" panose="02020603050405020304" pitchFamily="18" charset="0"/>
            </a:endParaRPr>
          </a:p>
        </p:txBody>
      </p:sp>
      <p:sp>
        <p:nvSpPr>
          <p:cNvPr id="58" name="Rectangle 72"/>
          <p:cNvSpPr>
            <a:spLocks noChangeArrowheads="1"/>
          </p:cNvSpPr>
          <p:nvPr/>
        </p:nvSpPr>
        <p:spPr bwMode="auto">
          <a:xfrm>
            <a:off x="2894110" y="2741615"/>
            <a:ext cx="473461" cy="215444"/>
          </a:xfrm>
          <a:prstGeom prst="rect">
            <a:avLst/>
          </a:prstGeom>
          <a:noFill/>
          <a:ln w="9525">
            <a:solidFill>
              <a:schemeClr val="tx1"/>
            </a:solidFill>
            <a:miter lim="800000"/>
            <a:headEnd/>
            <a:tailEnd/>
          </a:ln>
        </p:spPr>
        <p:txBody>
          <a:bodyPr wrap="square" lIns="0" tIns="0" rIns="0" bIns="0">
            <a:spAutoFit/>
          </a:bodyPr>
          <a:lstStyle/>
          <a:p>
            <a:pPr algn="ctr"/>
            <a:r>
              <a:rPr lang="en-CA" sz="1400" dirty="0">
                <a:latin typeface="Times New Roman" panose="02020603050405020304" pitchFamily="18" charset="0"/>
                <a:cs typeface="Times New Roman" panose="02020603050405020304" pitchFamily="18" charset="0"/>
              </a:rPr>
              <a:t>(8.8 )</a:t>
            </a:r>
          </a:p>
        </p:txBody>
      </p:sp>
    </p:spTree>
    <p:extLst>
      <p:ext uri="{BB962C8B-B14F-4D97-AF65-F5344CB8AC3E}">
        <p14:creationId xmlns:p14="http://schemas.microsoft.com/office/powerpoint/2010/main" val="3176016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3426" name="Rectangle 2"/>
          <p:cNvSpPr>
            <a:spLocks noGrp="1" noChangeArrowheads="1"/>
          </p:cNvSpPr>
          <p:nvPr>
            <p:ph type="title"/>
          </p:nvPr>
        </p:nvSpPr>
        <p:spPr/>
        <p:txBody>
          <a:bodyPr>
            <a:normAutofit/>
          </a:bodyPr>
          <a:lstStyle/>
          <a:p>
            <a:pPr algn="ctr" eaLnBrk="1" hangingPunct="1"/>
            <a:r>
              <a:rPr lang="en-US" altLang="en-US" sz="2200" b="1">
                <a:latin typeface="Times New Roman" panose="02020603050405020304" pitchFamily="18" charset="0"/>
                <a:cs typeface="Times New Roman" panose="02020603050405020304" pitchFamily="18" charset="0"/>
              </a:rPr>
              <a:t>MỨC ĐỘ GÂY NGHIỆN CỦA CÁC CHẤT </a:t>
            </a:r>
            <a:br>
              <a:rPr lang="en-US" altLang="en-US" sz="2200" b="1">
                <a:latin typeface="Times New Roman" panose="02020603050405020304" pitchFamily="18" charset="0"/>
                <a:cs typeface="Times New Roman" panose="02020603050405020304" pitchFamily="18" charset="0"/>
              </a:rPr>
            </a:br>
            <a:r>
              <a:rPr lang="en-US" altLang="en-US" sz="2200" b="1">
                <a:latin typeface="Times New Roman" panose="02020603050405020304" pitchFamily="18" charset="0"/>
                <a:cs typeface="Times New Roman" panose="02020603050405020304" pitchFamily="18" charset="0"/>
              </a:rPr>
              <a:t>GÂY NGHIỆN KHÁC NHAU</a:t>
            </a:r>
          </a:p>
        </p:txBody>
      </p:sp>
      <p:graphicFrame>
        <p:nvGraphicFramePr>
          <p:cNvPr id="283754" name="Group 106"/>
          <p:cNvGraphicFramePr>
            <a:graphicFrameLocks noGrp="1"/>
          </p:cNvGraphicFramePr>
          <p:nvPr>
            <p:ph sz="half" idx="1"/>
            <p:extLst>
              <p:ext uri="{D42A27DB-BD31-4B8C-83A1-F6EECF244321}">
                <p14:modId xmlns:p14="http://schemas.microsoft.com/office/powerpoint/2010/main" val="558374607"/>
              </p:ext>
            </p:extLst>
          </p:nvPr>
        </p:nvGraphicFramePr>
        <p:xfrm>
          <a:off x="342900" y="1839686"/>
          <a:ext cx="8458200" cy="4162424"/>
        </p:xfrm>
        <a:graphic>
          <a:graphicData uri="http://schemas.openxmlformats.org/drawingml/2006/table">
            <a:tbl>
              <a:tblPr/>
              <a:tblGrid>
                <a:gridCol w="1820863">
                  <a:extLst>
                    <a:ext uri="{9D8B030D-6E8A-4147-A177-3AD203B41FA5}">
                      <a16:colId xmlns:a16="http://schemas.microsoft.com/office/drawing/2014/main" val="20000"/>
                    </a:ext>
                  </a:extLst>
                </a:gridCol>
                <a:gridCol w="1377950">
                  <a:extLst>
                    <a:ext uri="{9D8B030D-6E8A-4147-A177-3AD203B41FA5}">
                      <a16:colId xmlns:a16="http://schemas.microsoft.com/office/drawing/2014/main" val="20001"/>
                    </a:ext>
                  </a:extLst>
                </a:gridCol>
                <a:gridCol w="1374775">
                  <a:extLst>
                    <a:ext uri="{9D8B030D-6E8A-4147-A177-3AD203B41FA5}">
                      <a16:colId xmlns:a16="http://schemas.microsoft.com/office/drawing/2014/main" val="20002"/>
                    </a:ext>
                  </a:extLst>
                </a:gridCol>
                <a:gridCol w="1374775">
                  <a:extLst>
                    <a:ext uri="{9D8B030D-6E8A-4147-A177-3AD203B41FA5}">
                      <a16:colId xmlns:a16="http://schemas.microsoft.com/office/drawing/2014/main" val="20003"/>
                    </a:ext>
                  </a:extLst>
                </a:gridCol>
                <a:gridCol w="1203325">
                  <a:extLst>
                    <a:ext uri="{9D8B030D-6E8A-4147-A177-3AD203B41FA5}">
                      <a16:colId xmlns:a16="http://schemas.microsoft.com/office/drawing/2014/main" val="20004"/>
                    </a:ext>
                  </a:extLst>
                </a:gridCol>
                <a:gridCol w="1306512">
                  <a:extLst>
                    <a:ext uri="{9D8B030D-6E8A-4147-A177-3AD203B41FA5}">
                      <a16:colId xmlns:a16="http://schemas.microsoft.com/office/drawing/2014/main" val="20005"/>
                    </a:ext>
                  </a:extLst>
                </a:gridCol>
              </a:tblGrid>
              <a:tr h="822944">
                <a:tc>
                  <a:txBody>
                    <a:bodyPr/>
                    <a:lstStyle/>
                    <a:p>
                      <a:pPr marL="0" marR="0" lvl="0" indent="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fr-FR" sz="2400" b="1" i="0" u="none" strike="noStrike" cap="none" normalizeH="0" baseline="0" dirty="0" err="1">
                          <a:ln>
                            <a:noFill/>
                          </a:ln>
                          <a:solidFill>
                            <a:schemeClr val="tx1"/>
                          </a:solidFill>
                          <a:effectLst/>
                          <a:latin typeface="Times New Roman" pitchFamily="18" charset="0"/>
                          <a:ea typeface="Batang" pitchFamily="18" charset="-127"/>
                          <a:cs typeface="Times New Roman" pitchFamily="18" charset="0"/>
                        </a:rPr>
                        <a:t>Mức</a:t>
                      </a:r>
                      <a:r>
                        <a:rPr kumimoji="0" lang="fr-FR" sz="2400" b="1" i="0" u="none" strike="noStrike" cap="none" normalizeH="0" baseline="0" dirty="0">
                          <a:ln>
                            <a:noFill/>
                          </a:ln>
                          <a:solidFill>
                            <a:schemeClr val="tx1"/>
                          </a:solidFill>
                          <a:effectLst/>
                          <a:latin typeface="Times New Roman" pitchFamily="18" charset="0"/>
                          <a:ea typeface="Batang" pitchFamily="18" charset="-127"/>
                          <a:cs typeface="Times New Roman" pitchFamily="18" charset="0"/>
                        </a:rPr>
                        <a:t> </a:t>
                      </a:r>
                      <a:r>
                        <a:rPr kumimoji="0" lang="fr-FR" sz="2400" b="1" i="0" u="none" strike="noStrike" cap="none" normalizeH="0" baseline="0" dirty="0" err="1">
                          <a:ln>
                            <a:noFill/>
                          </a:ln>
                          <a:solidFill>
                            <a:schemeClr val="tx1"/>
                          </a:solidFill>
                          <a:effectLst/>
                          <a:latin typeface="Times New Roman" pitchFamily="18" charset="0"/>
                          <a:ea typeface="Batang" pitchFamily="18" charset="-127"/>
                          <a:cs typeface="Times New Roman" pitchFamily="18" charset="0"/>
                        </a:rPr>
                        <a:t>độ</a:t>
                      </a:r>
                      <a:r>
                        <a:rPr kumimoji="0" lang="fr-FR" sz="2400" b="1" i="0" u="none" strike="noStrike" cap="none" normalizeH="0" baseline="0" dirty="0">
                          <a:ln>
                            <a:noFill/>
                          </a:ln>
                          <a:solidFill>
                            <a:schemeClr val="tx1"/>
                          </a:solidFill>
                          <a:effectLst/>
                          <a:latin typeface="Times New Roman" pitchFamily="18" charset="0"/>
                          <a:ea typeface="Batang" pitchFamily="18" charset="-127"/>
                          <a:cs typeface="Times New Roman" pitchFamily="18" charset="0"/>
                        </a:rPr>
                        <a:t> </a:t>
                      </a:r>
                      <a:r>
                        <a:rPr kumimoji="0" lang="fr-FR" sz="2400" b="1" i="0" u="none" strike="noStrike" cap="none" normalizeH="0" baseline="0" dirty="0" err="1">
                          <a:ln>
                            <a:noFill/>
                          </a:ln>
                          <a:solidFill>
                            <a:schemeClr val="tx1"/>
                          </a:solidFill>
                          <a:effectLst/>
                          <a:latin typeface="Times New Roman" pitchFamily="18" charset="0"/>
                          <a:ea typeface="Batang" pitchFamily="18" charset="-127"/>
                          <a:cs typeface="Times New Roman" pitchFamily="18" charset="0"/>
                        </a:rPr>
                        <a:t>nghiện</a:t>
                      </a:r>
                      <a:endParaRPr kumimoji="0" lang="fr-FR" sz="2400" b="1" i="0" u="none" strike="noStrike" cap="none" normalizeH="0" baseline="0" dirty="0">
                        <a:ln>
                          <a:noFill/>
                        </a:ln>
                        <a:solidFill>
                          <a:schemeClr val="tx1"/>
                        </a:solidFill>
                        <a:effectLst/>
                        <a:latin typeface="Times New Roman" pitchFamily="18" charset="0"/>
                        <a:ea typeface="Batang" pitchFamily="18" charset="-127"/>
                        <a:cs typeface="Times New Roman" pitchFamily="18" charset="0"/>
                      </a:endParaRPr>
                    </a:p>
                  </a:txBody>
                  <a:tcPr marT="45712" marB="457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fr-FR" sz="2400" b="1" i="0" u="none" strike="noStrike" cap="none" normalizeH="0" baseline="0">
                          <a:ln>
                            <a:noFill/>
                          </a:ln>
                          <a:solidFill>
                            <a:schemeClr val="tx1"/>
                          </a:solidFill>
                          <a:effectLst/>
                          <a:latin typeface="Times New Roman" pitchFamily="18" charset="0"/>
                          <a:ea typeface="Batang" pitchFamily="18" charset="-127"/>
                          <a:cs typeface="Times New Roman" pitchFamily="18" charset="0"/>
                        </a:rPr>
                        <a:t>Heroin</a:t>
                      </a:r>
                    </a:p>
                  </a:txBody>
                  <a:tcPr marT="45712" marB="457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fr-FR" sz="2400" b="1" i="0" u="none" strike="noStrike" cap="none" normalizeH="0" baseline="0">
                          <a:ln>
                            <a:noFill/>
                          </a:ln>
                          <a:solidFill>
                            <a:schemeClr val="tx1"/>
                          </a:solidFill>
                          <a:effectLst/>
                          <a:latin typeface="Times New Roman" pitchFamily="18" charset="0"/>
                          <a:ea typeface="Batang" pitchFamily="18" charset="-127"/>
                          <a:cs typeface="Times New Roman" pitchFamily="18" charset="0"/>
                        </a:rPr>
                        <a:t>Cocain</a:t>
                      </a:r>
                    </a:p>
                  </a:txBody>
                  <a:tcPr marT="45712" marB="457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fr-FR" sz="2400" b="1" i="0" u="none" strike="noStrike" cap="none" normalizeH="0" baseline="0">
                          <a:ln>
                            <a:noFill/>
                          </a:ln>
                          <a:solidFill>
                            <a:schemeClr val="tx1"/>
                          </a:solidFill>
                          <a:effectLst/>
                          <a:latin typeface="Times New Roman" pitchFamily="18" charset="0"/>
                          <a:ea typeface="Batang" pitchFamily="18" charset="-127"/>
                          <a:cs typeface="Times New Roman" pitchFamily="18" charset="0"/>
                        </a:rPr>
                        <a:t>Rượu</a:t>
                      </a:r>
                    </a:p>
                  </a:txBody>
                  <a:tcPr marT="45712" marB="457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fr-FR" sz="2400" b="1" i="0" u="none" strike="noStrike" cap="none" normalizeH="0" baseline="0">
                          <a:ln>
                            <a:noFill/>
                          </a:ln>
                          <a:solidFill>
                            <a:schemeClr val="tx1"/>
                          </a:solidFill>
                          <a:effectLst/>
                          <a:latin typeface="Times New Roman" pitchFamily="18" charset="0"/>
                          <a:ea typeface="Batang" pitchFamily="18" charset="-127"/>
                          <a:cs typeface="Times New Roman" pitchFamily="18" charset="0"/>
                        </a:rPr>
                        <a:t>Cần sa</a:t>
                      </a:r>
                    </a:p>
                  </a:txBody>
                  <a:tcPr marT="45712" marB="457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fr-FR" sz="2400" b="1" i="0" u="none" strike="noStrike" cap="none" normalizeH="0" baseline="0">
                          <a:ln>
                            <a:noFill/>
                          </a:ln>
                          <a:solidFill>
                            <a:schemeClr val="tx1"/>
                          </a:solidFill>
                          <a:effectLst/>
                          <a:latin typeface="Times New Roman" pitchFamily="18" charset="0"/>
                          <a:ea typeface="Batang" pitchFamily="18" charset="-127"/>
                          <a:cs typeface="Times New Roman" pitchFamily="18" charset="0"/>
                        </a:rPr>
                        <a:t>Thuốc lá</a:t>
                      </a:r>
                    </a:p>
                  </a:txBody>
                  <a:tcPr marT="45712" marB="457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807888">
                <a:tc>
                  <a:txBody>
                    <a:bodyPr/>
                    <a:lstStyle/>
                    <a:p>
                      <a:pPr marL="0" marR="0" lvl="0" indent="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fr-FR" sz="2400" b="1" i="0" u="none" strike="noStrike" cap="none" normalizeH="0" baseline="0">
                          <a:ln>
                            <a:noFill/>
                          </a:ln>
                          <a:solidFill>
                            <a:schemeClr val="tx1"/>
                          </a:solidFill>
                          <a:effectLst/>
                          <a:latin typeface="Times New Roman" pitchFamily="18" charset="0"/>
                          <a:ea typeface="Batang" pitchFamily="18" charset="-127"/>
                          <a:cs typeface="Times New Roman" pitchFamily="18" charset="0"/>
                        </a:rPr>
                        <a:t>Không</a:t>
                      </a:r>
                    </a:p>
                  </a:txBody>
                  <a:tcPr marT="45712" marB="457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fr-FR" sz="2400" b="0" i="0" u="none" strike="noStrike" cap="none" normalizeH="0" baseline="0">
                          <a:ln>
                            <a:noFill/>
                          </a:ln>
                          <a:solidFill>
                            <a:schemeClr val="tx1"/>
                          </a:solidFill>
                          <a:effectLst/>
                          <a:latin typeface="Times New Roman" pitchFamily="18" charset="0"/>
                          <a:ea typeface="Batang" pitchFamily="18" charset="-127"/>
                          <a:cs typeface="Times New Roman" pitchFamily="18" charset="0"/>
                        </a:rPr>
                        <a:t>18%</a:t>
                      </a:r>
                    </a:p>
                  </a:txBody>
                  <a:tcPr marT="45712" marB="457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fr-FR" sz="2400" b="0" i="0" u="none" strike="noStrike" cap="none" normalizeH="0" baseline="0">
                          <a:ln>
                            <a:noFill/>
                          </a:ln>
                          <a:solidFill>
                            <a:schemeClr val="tx1"/>
                          </a:solidFill>
                          <a:effectLst/>
                          <a:latin typeface="Times New Roman" pitchFamily="18" charset="0"/>
                          <a:ea typeface="Batang" pitchFamily="18" charset="-127"/>
                          <a:cs typeface="Times New Roman" pitchFamily="18" charset="0"/>
                        </a:rPr>
                        <a:t>14%</a:t>
                      </a:r>
                    </a:p>
                  </a:txBody>
                  <a:tcPr marT="45712" marB="457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fr-FR" sz="2400" b="0" i="0" u="none" strike="noStrike" cap="none" normalizeH="0" baseline="0">
                          <a:ln>
                            <a:noFill/>
                          </a:ln>
                          <a:solidFill>
                            <a:schemeClr val="tx1"/>
                          </a:solidFill>
                          <a:effectLst/>
                          <a:latin typeface="Times New Roman" pitchFamily="18" charset="0"/>
                          <a:ea typeface="Batang" pitchFamily="18" charset="-127"/>
                          <a:cs typeface="Times New Roman" pitchFamily="18" charset="0"/>
                        </a:rPr>
                        <a:t>47%</a:t>
                      </a:r>
                    </a:p>
                  </a:txBody>
                  <a:tcPr marT="45712" marB="457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fr-FR" sz="2400" b="0" i="0" u="none" strike="noStrike" cap="none" normalizeH="0" baseline="0">
                          <a:ln>
                            <a:noFill/>
                          </a:ln>
                          <a:solidFill>
                            <a:schemeClr val="tx1"/>
                          </a:solidFill>
                          <a:effectLst/>
                          <a:latin typeface="Times New Roman" pitchFamily="18" charset="0"/>
                          <a:ea typeface="Batang" pitchFamily="18" charset="-127"/>
                          <a:cs typeface="Times New Roman" pitchFamily="18" charset="0"/>
                        </a:rPr>
                        <a:t>49%</a:t>
                      </a:r>
                    </a:p>
                  </a:txBody>
                  <a:tcPr marT="45712" marB="457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fr-FR" sz="2400" b="0" i="0" u="none" strike="noStrike" cap="none" normalizeH="0" baseline="0">
                          <a:ln>
                            <a:noFill/>
                          </a:ln>
                          <a:solidFill>
                            <a:schemeClr val="tx1"/>
                          </a:solidFill>
                          <a:effectLst/>
                          <a:latin typeface="Times New Roman" pitchFamily="18" charset="0"/>
                          <a:ea typeface="Batang" pitchFamily="18" charset="-127"/>
                          <a:cs typeface="Times New Roman" pitchFamily="18" charset="0"/>
                        </a:rPr>
                        <a:t>13%</a:t>
                      </a:r>
                    </a:p>
                  </a:txBody>
                  <a:tcPr marT="45712" marB="457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842806">
                <a:tc>
                  <a:txBody>
                    <a:bodyPr/>
                    <a:lstStyle/>
                    <a:p>
                      <a:pPr marL="0" marR="0" lvl="0" indent="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fr-FR" sz="2400" b="1" i="0" u="none" strike="noStrike" cap="none" normalizeH="0" baseline="0">
                          <a:ln>
                            <a:noFill/>
                          </a:ln>
                          <a:solidFill>
                            <a:schemeClr val="tx1"/>
                          </a:solidFill>
                          <a:effectLst/>
                          <a:latin typeface="Times New Roman" pitchFamily="18" charset="0"/>
                          <a:ea typeface="Batang" pitchFamily="18" charset="-127"/>
                          <a:cs typeface="Times New Roman" pitchFamily="18" charset="0"/>
                        </a:rPr>
                        <a:t>Nhẹ</a:t>
                      </a:r>
                    </a:p>
                  </a:txBody>
                  <a:tcPr marT="45712" marB="457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fr-FR" sz="2400" b="0" i="0" u="none" strike="noStrike" cap="none" normalizeH="0" baseline="0">
                          <a:ln>
                            <a:noFill/>
                          </a:ln>
                          <a:solidFill>
                            <a:schemeClr val="tx1"/>
                          </a:solidFill>
                          <a:effectLst/>
                          <a:latin typeface="Times New Roman" pitchFamily="18" charset="0"/>
                          <a:ea typeface="Batang" pitchFamily="18" charset="-127"/>
                          <a:cs typeface="Times New Roman" pitchFamily="18" charset="0"/>
                        </a:rPr>
                        <a:t>9%</a:t>
                      </a:r>
                    </a:p>
                  </a:txBody>
                  <a:tcPr marT="45712" marB="457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fr-FR" sz="2400" b="0" i="0" u="none" strike="noStrike" cap="none" normalizeH="0" baseline="0">
                          <a:ln>
                            <a:noFill/>
                          </a:ln>
                          <a:solidFill>
                            <a:schemeClr val="tx1"/>
                          </a:solidFill>
                          <a:effectLst/>
                          <a:latin typeface="Times New Roman" pitchFamily="18" charset="0"/>
                          <a:ea typeface="Batang" pitchFamily="18" charset="-127"/>
                          <a:cs typeface="Times New Roman" pitchFamily="18" charset="0"/>
                        </a:rPr>
                        <a:t>10%</a:t>
                      </a:r>
                    </a:p>
                  </a:txBody>
                  <a:tcPr marT="45712" marB="457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fr-FR" sz="2400" b="0" i="0" u="none" strike="noStrike" cap="none" normalizeH="0" baseline="0">
                          <a:ln>
                            <a:noFill/>
                          </a:ln>
                          <a:solidFill>
                            <a:schemeClr val="tx1"/>
                          </a:solidFill>
                          <a:effectLst/>
                          <a:latin typeface="Times New Roman" pitchFamily="18" charset="0"/>
                          <a:ea typeface="Batang" pitchFamily="18" charset="-127"/>
                          <a:cs typeface="Times New Roman" pitchFamily="18" charset="0"/>
                        </a:rPr>
                        <a:t>14%</a:t>
                      </a:r>
                    </a:p>
                  </a:txBody>
                  <a:tcPr marT="45712" marB="457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fr-FR" sz="2400" b="0" i="0" u="none" strike="noStrike" cap="none" normalizeH="0" baseline="0">
                          <a:ln>
                            <a:noFill/>
                          </a:ln>
                          <a:solidFill>
                            <a:schemeClr val="tx1"/>
                          </a:solidFill>
                          <a:effectLst/>
                          <a:latin typeface="Times New Roman" pitchFamily="18" charset="0"/>
                          <a:ea typeface="Batang" pitchFamily="18" charset="-127"/>
                          <a:cs typeface="Times New Roman" pitchFamily="18" charset="0"/>
                        </a:rPr>
                        <a:t>18%</a:t>
                      </a:r>
                    </a:p>
                  </a:txBody>
                  <a:tcPr marT="45712" marB="457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fr-FR" sz="2400" b="0" i="0" u="none" strike="noStrike" cap="none" normalizeH="0" baseline="0">
                          <a:ln>
                            <a:noFill/>
                          </a:ln>
                          <a:solidFill>
                            <a:schemeClr val="tx1"/>
                          </a:solidFill>
                          <a:effectLst/>
                          <a:latin typeface="Times New Roman" pitchFamily="18" charset="0"/>
                          <a:ea typeface="Batang" pitchFamily="18" charset="-127"/>
                          <a:cs typeface="Times New Roman" pitchFamily="18" charset="0"/>
                        </a:rPr>
                        <a:t>27%</a:t>
                      </a:r>
                    </a:p>
                  </a:txBody>
                  <a:tcPr marT="45712" marB="457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844393">
                <a:tc>
                  <a:txBody>
                    <a:bodyPr/>
                    <a:lstStyle/>
                    <a:p>
                      <a:pPr marL="0" marR="0" lvl="0" indent="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fr-FR" sz="2400" b="1" i="0" u="none" strike="noStrike" cap="none" normalizeH="0" baseline="0">
                          <a:ln>
                            <a:noFill/>
                          </a:ln>
                          <a:solidFill>
                            <a:schemeClr val="tx1"/>
                          </a:solidFill>
                          <a:effectLst/>
                          <a:latin typeface="Times New Roman" pitchFamily="18" charset="0"/>
                          <a:ea typeface="Batang" pitchFamily="18" charset="-127"/>
                          <a:cs typeface="Times New Roman" pitchFamily="18" charset="0"/>
                        </a:rPr>
                        <a:t>Vừa</a:t>
                      </a:r>
                    </a:p>
                  </a:txBody>
                  <a:tcPr marT="45712" marB="457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fr-FR" sz="2400" b="0" i="0" u="none" strike="noStrike" cap="none" normalizeH="0" baseline="0">
                          <a:ln>
                            <a:noFill/>
                          </a:ln>
                          <a:solidFill>
                            <a:schemeClr val="tx1"/>
                          </a:solidFill>
                          <a:effectLst/>
                          <a:latin typeface="Times New Roman" pitchFamily="18" charset="0"/>
                          <a:ea typeface="Batang" pitchFamily="18" charset="-127"/>
                          <a:cs typeface="Times New Roman" pitchFamily="18" charset="0"/>
                        </a:rPr>
                        <a:t>9%</a:t>
                      </a:r>
                    </a:p>
                  </a:txBody>
                  <a:tcPr marT="45712" marB="457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fr-FR" sz="2400" b="0" i="0" u="none" strike="noStrike" cap="none" normalizeH="0" baseline="0">
                          <a:ln>
                            <a:noFill/>
                          </a:ln>
                          <a:solidFill>
                            <a:schemeClr val="tx1"/>
                          </a:solidFill>
                          <a:effectLst/>
                          <a:latin typeface="Times New Roman" pitchFamily="18" charset="0"/>
                          <a:ea typeface="Batang" pitchFamily="18" charset="-127"/>
                          <a:cs typeface="Times New Roman" pitchFamily="18" charset="0"/>
                        </a:rPr>
                        <a:t>19%</a:t>
                      </a:r>
                    </a:p>
                  </a:txBody>
                  <a:tcPr marT="45712" marB="457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fr-FR" sz="2400" b="0" i="0" u="none" strike="noStrike" cap="none" normalizeH="0" baseline="0">
                          <a:ln>
                            <a:noFill/>
                          </a:ln>
                          <a:solidFill>
                            <a:schemeClr val="tx1"/>
                          </a:solidFill>
                          <a:effectLst/>
                          <a:latin typeface="Times New Roman" pitchFamily="18" charset="0"/>
                          <a:ea typeface="Batang" pitchFamily="18" charset="-127"/>
                          <a:cs typeface="Times New Roman" pitchFamily="18" charset="0"/>
                        </a:rPr>
                        <a:t>12%</a:t>
                      </a:r>
                    </a:p>
                  </a:txBody>
                  <a:tcPr marT="45712" marB="457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fr-FR" sz="2400" b="0" i="0" u="none" strike="noStrike" cap="none" normalizeH="0" baseline="0">
                          <a:ln>
                            <a:noFill/>
                          </a:ln>
                          <a:solidFill>
                            <a:schemeClr val="tx1"/>
                          </a:solidFill>
                          <a:effectLst/>
                          <a:latin typeface="Times New Roman" pitchFamily="18" charset="0"/>
                          <a:ea typeface="Batang" pitchFamily="18" charset="-127"/>
                          <a:cs typeface="Times New Roman" pitchFamily="18" charset="0"/>
                        </a:rPr>
                        <a:t>13%</a:t>
                      </a:r>
                    </a:p>
                  </a:txBody>
                  <a:tcPr marT="45712" marB="457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fr-FR" sz="2400" b="0" i="0" u="none" strike="noStrike" cap="none" normalizeH="0" baseline="0">
                          <a:ln>
                            <a:noFill/>
                          </a:ln>
                          <a:solidFill>
                            <a:schemeClr val="tx1"/>
                          </a:solidFill>
                          <a:effectLst/>
                          <a:latin typeface="Times New Roman" pitchFamily="18" charset="0"/>
                          <a:ea typeface="Batang" pitchFamily="18" charset="-127"/>
                          <a:cs typeface="Times New Roman" pitchFamily="18" charset="0"/>
                        </a:rPr>
                        <a:t>40%</a:t>
                      </a:r>
                    </a:p>
                  </a:txBody>
                  <a:tcPr marT="45712" marB="457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844393">
                <a:tc>
                  <a:txBody>
                    <a:bodyPr/>
                    <a:lstStyle/>
                    <a:p>
                      <a:pPr marL="0" marR="0" lvl="0" indent="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fr-FR" sz="2400" b="1" i="0" u="none" strike="noStrike" cap="none" normalizeH="0" baseline="0" dirty="0" err="1">
                          <a:ln>
                            <a:noFill/>
                          </a:ln>
                          <a:solidFill>
                            <a:schemeClr val="tx1"/>
                          </a:solidFill>
                          <a:effectLst/>
                          <a:latin typeface="Times New Roman" pitchFamily="18" charset="0"/>
                          <a:ea typeface="Batang" pitchFamily="18" charset="-127"/>
                          <a:cs typeface="Times New Roman" pitchFamily="18" charset="0"/>
                        </a:rPr>
                        <a:t>Nặng</a:t>
                      </a:r>
                      <a:endParaRPr kumimoji="0" lang="fr-FR" sz="2400" b="1" i="0" u="none" strike="noStrike" cap="none" normalizeH="0" baseline="0" dirty="0">
                        <a:ln>
                          <a:noFill/>
                        </a:ln>
                        <a:solidFill>
                          <a:schemeClr val="tx1"/>
                        </a:solidFill>
                        <a:effectLst/>
                        <a:latin typeface="Times New Roman" pitchFamily="18" charset="0"/>
                        <a:ea typeface="Batang" pitchFamily="18" charset="-127"/>
                        <a:cs typeface="Times New Roman" pitchFamily="18" charset="0"/>
                      </a:endParaRPr>
                    </a:p>
                  </a:txBody>
                  <a:tcPr marT="45712" marB="457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fr-FR" sz="24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rPr>
                        <a:t>64%</a:t>
                      </a:r>
                    </a:p>
                  </a:txBody>
                  <a:tcPr marT="45712" marB="457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fr-FR" sz="2400" b="0" i="0" u="none" strike="noStrike" cap="none" normalizeH="0" baseline="0">
                          <a:ln>
                            <a:noFill/>
                          </a:ln>
                          <a:solidFill>
                            <a:schemeClr val="tx1"/>
                          </a:solidFill>
                          <a:effectLst/>
                          <a:latin typeface="Times New Roman" pitchFamily="18" charset="0"/>
                          <a:ea typeface="Batang" pitchFamily="18" charset="-127"/>
                          <a:cs typeface="Times New Roman" pitchFamily="18" charset="0"/>
                        </a:rPr>
                        <a:t>57%</a:t>
                      </a:r>
                    </a:p>
                  </a:txBody>
                  <a:tcPr marT="45712" marB="457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fr-FR" sz="24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rPr>
                        <a:t>27%</a:t>
                      </a:r>
                    </a:p>
                  </a:txBody>
                  <a:tcPr marT="45712" marB="457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fr-FR" sz="2400" b="0" i="0" u="none" strike="noStrike" cap="none" normalizeH="0" baseline="0">
                          <a:ln>
                            <a:noFill/>
                          </a:ln>
                          <a:solidFill>
                            <a:schemeClr val="tx1"/>
                          </a:solidFill>
                          <a:effectLst/>
                          <a:latin typeface="Times New Roman" pitchFamily="18" charset="0"/>
                          <a:ea typeface="Batang" pitchFamily="18" charset="-127"/>
                          <a:cs typeface="Times New Roman" pitchFamily="18" charset="0"/>
                        </a:rPr>
                        <a:t>20%</a:t>
                      </a:r>
                    </a:p>
                  </a:txBody>
                  <a:tcPr marT="45712" marB="457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fr-FR" sz="24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rPr>
                        <a:t>20%</a:t>
                      </a:r>
                    </a:p>
                  </a:txBody>
                  <a:tcPr marT="45712" marB="457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59612" y="402618"/>
            <a:ext cx="4554454" cy="948390"/>
          </a:xfrm>
        </p:spPr>
        <p:txBody>
          <a:bodyPr>
            <a:normAutofit/>
          </a:bodyPr>
          <a:lstStyle/>
          <a:p>
            <a:r>
              <a:rPr lang="en-US" sz="2200" b="1" dirty="0">
                <a:latin typeface="Times New Roman" panose="02020603050405020304" pitchFamily="18" charset="0"/>
                <a:cs typeface="Times New Roman" panose="02020603050405020304" pitchFamily="18" charset="0"/>
              </a:rPr>
              <a:t>KHẢ NĂNG GÂY NGHIỆN CHẤT</a:t>
            </a:r>
          </a:p>
        </p:txBody>
      </p:sp>
      <p:sp>
        <p:nvSpPr>
          <p:cNvPr id="4" name="Rectangle 4"/>
          <p:cNvSpPr>
            <a:spLocks noChangeArrowheads="1"/>
          </p:cNvSpPr>
          <p:nvPr/>
        </p:nvSpPr>
        <p:spPr bwMode="auto">
          <a:xfrm>
            <a:off x="1132760" y="5846436"/>
            <a:ext cx="6986478" cy="430887"/>
          </a:xfrm>
          <a:prstGeom prst="rect">
            <a:avLst/>
          </a:prstGeom>
          <a:noFill/>
          <a:ln w="9525">
            <a:noFill/>
            <a:miter lim="800000"/>
            <a:headEnd/>
            <a:tailEnd/>
          </a:ln>
          <a:effectLst/>
        </p:spPr>
        <p:txBody>
          <a:bodyPr wrap="square">
            <a:spAutoFit/>
          </a:bodyPr>
          <a:lstStyle/>
          <a:p>
            <a:pPr algn="ctr"/>
            <a:r>
              <a:rPr lang="fr-FR" sz="2200" dirty="0" err="1">
                <a:latin typeface="Times New Roman" panose="02020603050405020304" pitchFamily="18" charset="0"/>
                <a:cs typeface="Times New Roman" pitchFamily="18" charset="0"/>
              </a:rPr>
              <a:t>Nghiện</a:t>
            </a:r>
            <a:r>
              <a:rPr lang="fr-FR" sz="2200" dirty="0">
                <a:latin typeface="Times New Roman" pitchFamily="18" charset="0"/>
                <a:cs typeface="Times New Roman" pitchFamily="18" charset="0"/>
              </a:rPr>
              <a:t> </a:t>
            </a:r>
            <a:r>
              <a:rPr lang="fr-FR" sz="2200" dirty="0" err="1">
                <a:latin typeface="Times New Roman" pitchFamily="18" charset="0"/>
                <a:cs typeface="Times New Roman" pitchFamily="18" charset="0"/>
              </a:rPr>
              <a:t>vừa</a:t>
            </a:r>
            <a:r>
              <a:rPr lang="fr-FR" sz="2200" dirty="0">
                <a:latin typeface="Times New Roman" pitchFamily="18" charset="0"/>
                <a:cs typeface="Times New Roman" pitchFamily="18" charset="0"/>
              </a:rPr>
              <a:t> </a:t>
            </a:r>
            <a:r>
              <a:rPr lang="fr-FR" sz="2200" dirty="0" err="1">
                <a:latin typeface="Times New Roman" pitchFamily="18" charset="0"/>
                <a:cs typeface="Times New Roman" pitchFamily="18" charset="0"/>
              </a:rPr>
              <a:t>hoặc</a:t>
            </a:r>
            <a:r>
              <a:rPr lang="fr-FR" sz="2200" dirty="0">
                <a:latin typeface="Times New Roman" pitchFamily="18" charset="0"/>
                <a:cs typeface="Times New Roman" pitchFamily="18" charset="0"/>
              </a:rPr>
              <a:t> </a:t>
            </a:r>
            <a:r>
              <a:rPr lang="fr-FR" sz="2200" dirty="0" err="1">
                <a:latin typeface="Times New Roman" pitchFamily="18" charset="0"/>
                <a:cs typeface="Times New Roman" pitchFamily="18" charset="0"/>
              </a:rPr>
              <a:t>nặng</a:t>
            </a:r>
            <a:r>
              <a:rPr lang="fr-FR" sz="2200" dirty="0">
                <a:latin typeface="Times New Roman" pitchFamily="18" charset="0"/>
                <a:cs typeface="Times New Roman" pitchFamily="18" charset="0"/>
              </a:rPr>
              <a:t>, </a:t>
            </a:r>
            <a:r>
              <a:rPr lang="fr-FR" sz="2200" dirty="0" err="1">
                <a:latin typeface="Times New Roman" pitchFamily="18" charset="0"/>
                <a:cs typeface="Times New Roman" pitchFamily="18" charset="0"/>
              </a:rPr>
              <a:t>theo</a:t>
            </a:r>
            <a:r>
              <a:rPr lang="fr-FR" sz="2200" dirty="0">
                <a:latin typeface="Times New Roman" pitchFamily="18" charset="0"/>
                <a:cs typeface="Times New Roman" pitchFamily="18" charset="0"/>
              </a:rPr>
              <a:t> </a:t>
            </a:r>
            <a:r>
              <a:rPr lang="fr-FR" sz="2200" dirty="0" err="1">
                <a:latin typeface="Times New Roman" pitchFamily="18" charset="0"/>
                <a:cs typeface="Times New Roman" pitchFamily="18" charset="0"/>
              </a:rPr>
              <a:t>tiêu</a:t>
            </a:r>
            <a:r>
              <a:rPr lang="fr-FR" sz="2200" dirty="0">
                <a:latin typeface="Times New Roman" pitchFamily="18" charset="0"/>
                <a:cs typeface="Times New Roman" pitchFamily="18" charset="0"/>
              </a:rPr>
              <a:t> </a:t>
            </a:r>
            <a:r>
              <a:rPr lang="fr-FR" sz="2200" dirty="0" err="1">
                <a:latin typeface="Times New Roman" pitchFamily="18" charset="0"/>
                <a:cs typeface="Times New Roman" pitchFamily="18" charset="0"/>
              </a:rPr>
              <a:t>chuẩn</a:t>
            </a:r>
            <a:r>
              <a:rPr lang="fr-FR" sz="2200" dirty="0">
                <a:latin typeface="Times New Roman" pitchFamily="18" charset="0"/>
                <a:cs typeface="Times New Roman" pitchFamily="18" charset="0"/>
              </a:rPr>
              <a:t> DSM IV</a:t>
            </a:r>
          </a:p>
        </p:txBody>
      </p:sp>
      <p:sp>
        <p:nvSpPr>
          <p:cNvPr id="5" name="Rectangle 5"/>
          <p:cNvSpPr>
            <a:spLocks noChangeArrowheads="1"/>
          </p:cNvSpPr>
          <p:nvPr/>
        </p:nvSpPr>
        <p:spPr bwMode="auto">
          <a:xfrm>
            <a:off x="532358" y="1389717"/>
            <a:ext cx="8208962" cy="430887"/>
          </a:xfrm>
          <a:prstGeom prst="rect">
            <a:avLst/>
          </a:prstGeom>
          <a:noFill/>
          <a:ln w="9525">
            <a:noFill/>
            <a:miter lim="800000"/>
            <a:headEnd/>
            <a:tailEnd/>
          </a:ln>
          <a:effectLst/>
        </p:spPr>
        <p:txBody>
          <a:bodyPr>
            <a:spAutoFit/>
          </a:bodyPr>
          <a:lstStyle/>
          <a:p>
            <a:pPr algn="ctr">
              <a:spcBef>
                <a:spcPct val="50000"/>
              </a:spcBef>
            </a:pPr>
            <a:r>
              <a:rPr lang="fr-FR" sz="2200" dirty="0">
                <a:latin typeface="Times New Roman" panose="02020603050405020304" pitchFamily="18" charset="0"/>
                <a:cs typeface="Times New Roman" panose="02020603050405020304" pitchFamily="18" charset="0"/>
              </a:rPr>
              <a:t>Khi </a:t>
            </a:r>
            <a:r>
              <a:rPr lang="fr-FR" sz="2200" dirty="0" err="1">
                <a:latin typeface="Times New Roman" panose="02020603050405020304" pitchFamily="18" charset="0"/>
                <a:cs typeface="Times New Roman" panose="02020603050405020304" pitchFamily="18" charset="0"/>
              </a:rPr>
              <a:t>sử</a:t>
            </a:r>
            <a:r>
              <a:rPr lang="fr-FR" sz="2200" dirty="0">
                <a:latin typeface="Times New Roman" panose="02020603050405020304" pitchFamily="18" charset="0"/>
                <a:cs typeface="Times New Roman" panose="02020603050405020304" pitchFamily="18" charset="0"/>
              </a:rPr>
              <a:t> </a:t>
            </a:r>
            <a:r>
              <a:rPr lang="fr-FR" sz="2200" dirty="0" err="1">
                <a:latin typeface="Times New Roman" panose="02020603050405020304" pitchFamily="18" charset="0"/>
                <a:cs typeface="Times New Roman" panose="02020603050405020304" pitchFamily="18" charset="0"/>
              </a:rPr>
              <a:t>dụng</a:t>
            </a:r>
            <a:r>
              <a:rPr lang="fr-FR" sz="2200" dirty="0">
                <a:latin typeface="Times New Roman" panose="02020603050405020304" pitchFamily="18" charset="0"/>
                <a:cs typeface="Times New Roman" panose="02020603050405020304" pitchFamily="18" charset="0"/>
              </a:rPr>
              <a:t> </a:t>
            </a:r>
            <a:r>
              <a:rPr lang="fr-FR" sz="2200" dirty="0" err="1">
                <a:latin typeface="Times New Roman" panose="02020603050405020304" pitchFamily="18" charset="0"/>
                <a:cs typeface="Times New Roman" panose="02020603050405020304" pitchFamily="18" charset="0"/>
              </a:rPr>
              <a:t>chất</a:t>
            </a:r>
            <a:r>
              <a:rPr lang="fr-FR" sz="2200" dirty="0">
                <a:latin typeface="Times New Roman" panose="02020603050405020304" pitchFamily="18" charset="0"/>
                <a:cs typeface="Times New Roman" panose="02020603050405020304" pitchFamily="18" charset="0"/>
              </a:rPr>
              <a:t> </a:t>
            </a:r>
            <a:r>
              <a:rPr lang="fr-FR" sz="2200" dirty="0" err="1">
                <a:latin typeface="Times New Roman" panose="02020603050405020304" pitchFamily="18" charset="0"/>
                <a:cs typeface="Times New Roman" panose="02020603050405020304" pitchFamily="18" charset="0"/>
              </a:rPr>
              <a:t>gây</a:t>
            </a:r>
            <a:r>
              <a:rPr lang="fr-FR" sz="2200" dirty="0">
                <a:latin typeface="Times New Roman" panose="02020603050405020304" pitchFamily="18" charset="0"/>
                <a:cs typeface="Times New Roman" panose="02020603050405020304" pitchFamily="18" charset="0"/>
              </a:rPr>
              <a:t> </a:t>
            </a:r>
            <a:r>
              <a:rPr lang="fr-FR" sz="2200" dirty="0" err="1">
                <a:latin typeface="Times New Roman" panose="02020603050405020304" pitchFamily="18" charset="0"/>
                <a:cs typeface="Times New Roman" panose="02020603050405020304" pitchFamily="18" charset="0"/>
              </a:rPr>
              <a:t>nghiện</a:t>
            </a:r>
            <a:r>
              <a:rPr lang="fr-FR" sz="2200" dirty="0">
                <a:latin typeface="Times New Roman" panose="02020603050405020304" pitchFamily="18" charset="0"/>
                <a:cs typeface="Times New Roman" panose="02020603050405020304" pitchFamily="18" charset="0"/>
              </a:rPr>
              <a:t> </a:t>
            </a:r>
            <a:r>
              <a:rPr lang="fr-FR" sz="2200" dirty="0" err="1">
                <a:latin typeface="Times New Roman" panose="02020603050405020304" pitchFamily="18" charset="0"/>
                <a:cs typeface="Times New Roman" panose="02020603050405020304" pitchFamily="18" charset="0"/>
              </a:rPr>
              <a:t>mức</a:t>
            </a:r>
            <a:r>
              <a:rPr lang="fr-FR" sz="2200" dirty="0">
                <a:latin typeface="Times New Roman" panose="02020603050405020304" pitchFamily="18" charset="0"/>
                <a:cs typeface="Times New Roman" panose="02020603050405020304" pitchFamily="18" charset="0"/>
              </a:rPr>
              <a:t> </a:t>
            </a:r>
            <a:r>
              <a:rPr lang="fr-FR" sz="2200" dirty="0" err="1">
                <a:latin typeface="Times New Roman" panose="02020603050405020304" pitchFamily="18" charset="0"/>
                <a:cs typeface="Times New Roman" panose="02020603050405020304" pitchFamily="18" charset="0"/>
              </a:rPr>
              <a:t>độ</a:t>
            </a:r>
            <a:r>
              <a:rPr lang="fr-FR" sz="2200" dirty="0">
                <a:latin typeface="Times New Roman" panose="02020603050405020304" pitchFamily="18" charset="0"/>
                <a:cs typeface="Times New Roman" panose="02020603050405020304" pitchFamily="18" charset="0"/>
              </a:rPr>
              <a:t> </a:t>
            </a:r>
            <a:r>
              <a:rPr lang="fr-FR" sz="2200" dirty="0" err="1">
                <a:latin typeface="Times New Roman" panose="02020603050405020304" pitchFamily="18" charset="0"/>
                <a:cs typeface="Times New Roman" panose="02020603050405020304" pitchFamily="18" charset="0"/>
              </a:rPr>
              <a:t>ít</a:t>
            </a:r>
            <a:endParaRPr lang="fr-FR" sz="2200" dirty="0">
              <a:latin typeface="Times New Roman" panose="02020603050405020304" pitchFamily="18" charset="0"/>
              <a:cs typeface="Times New Roman" panose="02020603050405020304" pitchFamily="18" charset="0"/>
            </a:endParaRPr>
          </a:p>
        </p:txBody>
      </p:sp>
      <p:graphicFrame>
        <p:nvGraphicFramePr>
          <p:cNvPr id="6" name="Object 2"/>
          <p:cNvGraphicFramePr>
            <a:graphicFrameLocks noChangeAspect="1"/>
          </p:cNvGraphicFramePr>
          <p:nvPr>
            <p:extLst>
              <p:ext uri="{D42A27DB-BD31-4B8C-83A1-F6EECF244321}">
                <p14:modId xmlns:p14="http://schemas.microsoft.com/office/powerpoint/2010/main" val="2588071275"/>
              </p:ext>
            </p:extLst>
          </p:nvPr>
        </p:nvGraphicFramePr>
        <p:xfrm>
          <a:off x="395288" y="1989138"/>
          <a:ext cx="7921625" cy="3848100"/>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8"/>
          <p:cNvSpPr>
            <a:spLocks noChangeArrowheads="1"/>
          </p:cNvSpPr>
          <p:nvPr/>
        </p:nvSpPr>
        <p:spPr bwMode="auto">
          <a:xfrm>
            <a:off x="0" y="6494681"/>
            <a:ext cx="9144000" cy="187325"/>
          </a:xfrm>
          <a:prstGeom prst="rect">
            <a:avLst/>
          </a:prstGeom>
          <a:noFill/>
          <a:ln w="9525">
            <a:noFill/>
            <a:miter lim="800000"/>
            <a:headEnd/>
            <a:tailEnd/>
          </a:ln>
          <a:effectLst/>
        </p:spPr>
        <p:txBody>
          <a:bodyPr/>
          <a:lstStyle/>
          <a:p>
            <a:pPr algn="r" eaLnBrk="0" hangingPunct="0">
              <a:lnSpc>
                <a:spcPct val="80000"/>
              </a:lnSpc>
              <a:buClr>
                <a:srgbClr val="14779E"/>
              </a:buClr>
              <a:buFont typeface="Wingdings 3" pitchFamily="18" charset="2"/>
              <a:buNone/>
            </a:pPr>
            <a:r>
              <a:rPr lang="fr-FR" sz="1200" dirty="0">
                <a:latin typeface="Times New Roman" panose="02020603050405020304" pitchFamily="18" charset="0"/>
                <a:ea typeface="Times New Roman" pitchFamily="18" charset="0"/>
                <a:cs typeface="Times New Roman" panose="02020603050405020304" pitchFamily="18" charset="0"/>
              </a:rPr>
              <a:t>Woody </a:t>
            </a:r>
            <a:r>
              <a:rPr lang="fr-FR" sz="1200" i="1" dirty="0">
                <a:latin typeface="Times New Roman" panose="02020603050405020304" pitchFamily="18" charset="0"/>
                <a:ea typeface="Times New Roman" pitchFamily="18" charset="0"/>
                <a:cs typeface="Times New Roman" panose="02020603050405020304" pitchFamily="18" charset="0"/>
              </a:rPr>
              <a:t>et al.</a:t>
            </a:r>
            <a:r>
              <a:rPr lang="fr-FR" sz="1200" dirty="0">
                <a:latin typeface="Times New Roman" panose="02020603050405020304" pitchFamily="18" charset="0"/>
                <a:ea typeface="Times New Roman" pitchFamily="18" charset="0"/>
                <a:cs typeface="Times New Roman" panose="02020603050405020304" pitchFamily="18" charset="0"/>
              </a:rPr>
              <a:t> </a:t>
            </a:r>
            <a:r>
              <a:rPr lang="en-US" sz="1200" dirty="0">
                <a:latin typeface="Times New Roman" panose="02020603050405020304" pitchFamily="18" charset="0"/>
                <a:ea typeface="Times New Roman" pitchFamily="18" charset="0"/>
                <a:cs typeface="Times New Roman" panose="02020603050405020304" pitchFamily="18" charset="0"/>
              </a:rPr>
              <a:t>Severity of dependence: data from the DSM-IV field trials,</a:t>
            </a:r>
            <a:r>
              <a:rPr lang="fr-FR" sz="1200" dirty="0">
                <a:latin typeface="Times New Roman" panose="02020603050405020304" pitchFamily="18" charset="0"/>
                <a:ea typeface="Times New Roman" pitchFamily="18" charset="0"/>
                <a:cs typeface="Times New Roman" panose="02020603050405020304" pitchFamily="18" charset="0"/>
              </a:rPr>
              <a:t> </a:t>
            </a:r>
            <a:r>
              <a:rPr lang="en-US" sz="1200" i="1" dirty="0">
                <a:latin typeface="Times New Roman" panose="02020603050405020304" pitchFamily="18" charset="0"/>
                <a:ea typeface="Times New Roman" pitchFamily="18" charset="0"/>
                <a:cs typeface="Times New Roman" panose="02020603050405020304" pitchFamily="18" charset="0"/>
              </a:rPr>
              <a:t>Addiction</a:t>
            </a:r>
            <a:r>
              <a:rPr lang="en-US" sz="1200" dirty="0">
                <a:latin typeface="Times New Roman" panose="02020603050405020304" pitchFamily="18" charset="0"/>
                <a:ea typeface="Times New Roman" pitchFamily="18" charset="0"/>
                <a:cs typeface="Times New Roman" panose="02020603050405020304" pitchFamily="18" charset="0"/>
              </a:rPr>
              <a:t> 1993 ; 88 : 1573-9</a:t>
            </a:r>
          </a:p>
        </p:txBody>
      </p:sp>
    </p:spTree>
    <p:extLst>
      <p:ext uri="{BB962C8B-B14F-4D97-AF65-F5344CB8AC3E}">
        <p14:creationId xmlns:p14="http://schemas.microsoft.com/office/powerpoint/2010/main" val="40283940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474683" y="225972"/>
            <a:ext cx="4326396" cy="847179"/>
          </a:xfrm>
        </p:spPr>
        <p:txBody>
          <a:bodyPr>
            <a:normAutofit/>
          </a:bodyPr>
          <a:lstStyle/>
          <a:p>
            <a:r>
              <a:rPr lang="en-US" sz="2200" b="1" dirty="0">
                <a:latin typeface="Times New Roman" panose="02020603050405020304" pitchFamily="18" charset="0"/>
                <a:cs typeface="Times New Roman" panose="02020603050405020304" pitchFamily="18" charset="0"/>
              </a:rPr>
              <a:t>DIỄN BIẾN CAI NGHIỆN CHẤT</a:t>
            </a:r>
          </a:p>
        </p:txBody>
      </p:sp>
      <p:sp>
        <p:nvSpPr>
          <p:cNvPr id="4" name="Rectangle 2"/>
          <p:cNvSpPr>
            <a:spLocks noChangeArrowheads="1"/>
          </p:cNvSpPr>
          <p:nvPr/>
        </p:nvSpPr>
        <p:spPr bwMode="auto">
          <a:xfrm>
            <a:off x="990600" y="1616075"/>
            <a:ext cx="7543800" cy="4495800"/>
          </a:xfrm>
          <a:prstGeom prst="rect">
            <a:avLst/>
          </a:prstGeom>
          <a:noFill/>
          <a:ln w="9525">
            <a:noFill/>
            <a:miter lim="800000"/>
            <a:headEnd/>
            <a:tailEnd/>
          </a:ln>
        </p:spPr>
        <p:txBody>
          <a:bodyPr/>
          <a:lstStyle/>
          <a:p>
            <a:endParaRPr lang="en-US" sz="2200">
              <a:latin typeface="Times New Roman" panose="02020603050405020304" pitchFamily="18" charset="0"/>
              <a:cs typeface="Times New Roman" panose="02020603050405020304" pitchFamily="18" charset="0"/>
            </a:endParaRPr>
          </a:p>
        </p:txBody>
      </p:sp>
      <p:sp>
        <p:nvSpPr>
          <p:cNvPr id="5" name="Freeform 3"/>
          <p:cNvSpPr>
            <a:spLocks/>
          </p:cNvSpPr>
          <p:nvPr/>
        </p:nvSpPr>
        <p:spPr bwMode="auto">
          <a:xfrm>
            <a:off x="1076325" y="1847850"/>
            <a:ext cx="7077075" cy="3502025"/>
          </a:xfrm>
          <a:custGeom>
            <a:avLst/>
            <a:gdLst>
              <a:gd name="T0" fmla="*/ 0 w 255"/>
              <a:gd name="T1" fmla="*/ 0 h 196"/>
              <a:gd name="T2" fmla="*/ 2147483647 w 255"/>
              <a:gd name="T3" fmla="*/ 2147483647 h 196"/>
              <a:gd name="T4" fmla="*/ 2147483647 w 255"/>
              <a:gd name="T5" fmla="*/ 2147483647 h 196"/>
              <a:gd name="T6" fmla="*/ 2147483647 w 255"/>
              <a:gd name="T7" fmla="*/ 2147483647 h 196"/>
              <a:gd name="T8" fmla="*/ 2147483647 w 255"/>
              <a:gd name="T9" fmla="*/ 2147483647 h 196"/>
              <a:gd name="T10" fmla="*/ 0 60000 65536"/>
              <a:gd name="T11" fmla="*/ 0 60000 65536"/>
              <a:gd name="T12" fmla="*/ 0 60000 65536"/>
              <a:gd name="T13" fmla="*/ 0 60000 65536"/>
              <a:gd name="T14" fmla="*/ 0 60000 65536"/>
              <a:gd name="T15" fmla="*/ 0 w 255"/>
              <a:gd name="T16" fmla="*/ 0 h 196"/>
              <a:gd name="T17" fmla="*/ 255 w 255"/>
              <a:gd name="T18" fmla="*/ 196 h 196"/>
            </a:gdLst>
            <a:ahLst/>
            <a:cxnLst>
              <a:cxn ang="T10">
                <a:pos x="T0" y="T1"/>
              </a:cxn>
              <a:cxn ang="T11">
                <a:pos x="T2" y="T3"/>
              </a:cxn>
              <a:cxn ang="T12">
                <a:pos x="T4" y="T5"/>
              </a:cxn>
              <a:cxn ang="T13">
                <a:pos x="T6" y="T7"/>
              </a:cxn>
              <a:cxn ang="T14">
                <a:pos x="T8" y="T9"/>
              </a:cxn>
            </a:cxnLst>
            <a:rect l="T15" t="T16" r="T17" b="T18"/>
            <a:pathLst>
              <a:path w="255" h="196">
                <a:moveTo>
                  <a:pt x="0" y="0"/>
                </a:moveTo>
                <a:lnTo>
                  <a:pt x="64" y="157"/>
                </a:lnTo>
                <a:lnTo>
                  <a:pt x="128" y="175"/>
                </a:lnTo>
                <a:lnTo>
                  <a:pt x="191" y="183"/>
                </a:lnTo>
                <a:lnTo>
                  <a:pt x="255" y="196"/>
                </a:lnTo>
              </a:path>
            </a:pathLst>
          </a:custGeom>
          <a:noFill/>
          <a:ln w="28575">
            <a:solidFill>
              <a:srgbClr val="FF99FF"/>
            </a:solidFill>
            <a:prstDash val="sysDot"/>
            <a:round/>
            <a:headEnd/>
            <a:tailEnd/>
          </a:ln>
        </p:spPr>
        <p:txBody>
          <a:bodyPr/>
          <a:lstStyle/>
          <a:p>
            <a:endParaRPr lang="en-US" sz="2200">
              <a:latin typeface="Times New Roman" panose="02020603050405020304" pitchFamily="18" charset="0"/>
              <a:cs typeface="Times New Roman" panose="02020603050405020304" pitchFamily="18" charset="0"/>
            </a:endParaRPr>
          </a:p>
        </p:txBody>
      </p:sp>
      <p:sp>
        <p:nvSpPr>
          <p:cNvPr id="6" name="Freeform 4"/>
          <p:cNvSpPr>
            <a:spLocks/>
          </p:cNvSpPr>
          <p:nvPr/>
        </p:nvSpPr>
        <p:spPr bwMode="auto">
          <a:xfrm>
            <a:off x="1076325" y="1811338"/>
            <a:ext cx="7077075" cy="3233737"/>
          </a:xfrm>
          <a:custGeom>
            <a:avLst/>
            <a:gdLst>
              <a:gd name="T0" fmla="*/ 0 w 255"/>
              <a:gd name="T1" fmla="*/ 0 h 190"/>
              <a:gd name="T2" fmla="*/ 2147483647 w 255"/>
              <a:gd name="T3" fmla="*/ 2147483647 h 190"/>
              <a:gd name="T4" fmla="*/ 2147483647 w 255"/>
              <a:gd name="T5" fmla="*/ 2147483647 h 190"/>
              <a:gd name="T6" fmla="*/ 2147483647 w 255"/>
              <a:gd name="T7" fmla="*/ 2147483647 h 190"/>
              <a:gd name="T8" fmla="*/ 2147483647 w 255"/>
              <a:gd name="T9" fmla="*/ 2147483647 h 190"/>
              <a:gd name="T10" fmla="*/ 0 60000 65536"/>
              <a:gd name="T11" fmla="*/ 0 60000 65536"/>
              <a:gd name="T12" fmla="*/ 0 60000 65536"/>
              <a:gd name="T13" fmla="*/ 0 60000 65536"/>
              <a:gd name="T14" fmla="*/ 0 60000 65536"/>
              <a:gd name="T15" fmla="*/ 0 w 255"/>
              <a:gd name="T16" fmla="*/ 0 h 190"/>
              <a:gd name="T17" fmla="*/ 255 w 255"/>
              <a:gd name="T18" fmla="*/ 190 h 190"/>
            </a:gdLst>
            <a:ahLst/>
            <a:cxnLst>
              <a:cxn ang="T10">
                <a:pos x="T0" y="T1"/>
              </a:cxn>
              <a:cxn ang="T11">
                <a:pos x="T2" y="T3"/>
              </a:cxn>
              <a:cxn ang="T12">
                <a:pos x="T4" y="T5"/>
              </a:cxn>
              <a:cxn ang="T13">
                <a:pos x="T6" y="T7"/>
              </a:cxn>
              <a:cxn ang="T14">
                <a:pos x="T8" y="T9"/>
              </a:cxn>
            </a:cxnLst>
            <a:rect l="T15" t="T16" r="T17" b="T18"/>
            <a:pathLst>
              <a:path w="255" h="190">
                <a:moveTo>
                  <a:pt x="0" y="0"/>
                </a:moveTo>
                <a:lnTo>
                  <a:pt x="64" y="140"/>
                </a:lnTo>
                <a:lnTo>
                  <a:pt x="128" y="170"/>
                </a:lnTo>
                <a:lnTo>
                  <a:pt x="191" y="185"/>
                </a:lnTo>
                <a:lnTo>
                  <a:pt x="255" y="190"/>
                </a:lnTo>
              </a:path>
            </a:pathLst>
          </a:custGeom>
          <a:noFill/>
          <a:ln w="28575">
            <a:solidFill>
              <a:srgbClr val="00FFFF"/>
            </a:solidFill>
            <a:round/>
            <a:headEnd/>
            <a:tailEnd/>
          </a:ln>
        </p:spPr>
        <p:txBody>
          <a:bodyPr/>
          <a:lstStyle/>
          <a:p>
            <a:endParaRPr lang="en-US" sz="2200">
              <a:latin typeface="Times New Roman" panose="02020603050405020304" pitchFamily="18" charset="0"/>
              <a:cs typeface="Times New Roman" panose="02020603050405020304" pitchFamily="18" charset="0"/>
            </a:endParaRPr>
          </a:p>
        </p:txBody>
      </p:sp>
      <p:sp>
        <p:nvSpPr>
          <p:cNvPr id="7" name="Freeform 5"/>
          <p:cNvSpPr>
            <a:spLocks/>
          </p:cNvSpPr>
          <p:nvPr/>
        </p:nvSpPr>
        <p:spPr bwMode="auto">
          <a:xfrm>
            <a:off x="1128713" y="1616075"/>
            <a:ext cx="6948487" cy="2555875"/>
          </a:xfrm>
          <a:custGeom>
            <a:avLst/>
            <a:gdLst>
              <a:gd name="T0" fmla="*/ 0 w 255"/>
              <a:gd name="T1" fmla="*/ 0 h 152"/>
              <a:gd name="T2" fmla="*/ 2147483647 w 255"/>
              <a:gd name="T3" fmla="*/ 2147483647 h 152"/>
              <a:gd name="T4" fmla="*/ 2147483647 w 255"/>
              <a:gd name="T5" fmla="*/ 2147483647 h 152"/>
              <a:gd name="T6" fmla="*/ 2147483647 w 255"/>
              <a:gd name="T7" fmla="*/ 2147483647 h 152"/>
              <a:gd name="T8" fmla="*/ 2147483647 w 255"/>
              <a:gd name="T9" fmla="*/ 2147483647 h 152"/>
              <a:gd name="T10" fmla="*/ 0 60000 65536"/>
              <a:gd name="T11" fmla="*/ 0 60000 65536"/>
              <a:gd name="T12" fmla="*/ 0 60000 65536"/>
              <a:gd name="T13" fmla="*/ 0 60000 65536"/>
              <a:gd name="T14" fmla="*/ 0 60000 65536"/>
              <a:gd name="T15" fmla="*/ 0 w 255"/>
              <a:gd name="T16" fmla="*/ 0 h 152"/>
              <a:gd name="T17" fmla="*/ 255 w 255"/>
              <a:gd name="T18" fmla="*/ 152 h 152"/>
            </a:gdLst>
            <a:ahLst/>
            <a:cxnLst>
              <a:cxn ang="T10">
                <a:pos x="T0" y="T1"/>
              </a:cxn>
              <a:cxn ang="T11">
                <a:pos x="T2" y="T3"/>
              </a:cxn>
              <a:cxn ang="T12">
                <a:pos x="T4" y="T5"/>
              </a:cxn>
              <a:cxn ang="T13">
                <a:pos x="T6" y="T7"/>
              </a:cxn>
              <a:cxn ang="T14">
                <a:pos x="T8" y="T9"/>
              </a:cxn>
            </a:cxnLst>
            <a:rect l="T15" t="T16" r="T17" b="T18"/>
            <a:pathLst>
              <a:path w="255" h="152">
                <a:moveTo>
                  <a:pt x="0" y="0"/>
                </a:moveTo>
                <a:lnTo>
                  <a:pt x="64" y="102"/>
                </a:lnTo>
                <a:lnTo>
                  <a:pt x="128" y="127"/>
                </a:lnTo>
                <a:lnTo>
                  <a:pt x="191" y="140"/>
                </a:lnTo>
                <a:lnTo>
                  <a:pt x="255" y="152"/>
                </a:lnTo>
              </a:path>
            </a:pathLst>
          </a:custGeom>
          <a:noFill/>
          <a:ln w="28575">
            <a:solidFill>
              <a:srgbClr val="A50021"/>
            </a:solidFill>
            <a:round/>
            <a:headEnd/>
            <a:tailEnd/>
          </a:ln>
        </p:spPr>
        <p:txBody>
          <a:bodyPr/>
          <a:lstStyle/>
          <a:p>
            <a:endParaRPr lang="en-US" sz="2200">
              <a:latin typeface="Times New Roman" panose="02020603050405020304" pitchFamily="18" charset="0"/>
              <a:cs typeface="Times New Roman" panose="02020603050405020304" pitchFamily="18" charset="0"/>
            </a:endParaRPr>
          </a:p>
        </p:txBody>
      </p:sp>
      <p:sp>
        <p:nvSpPr>
          <p:cNvPr id="8" name="Line 6"/>
          <p:cNvSpPr>
            <a:spLocks noChangeShapeType="1"/>
          </p:cNvSpPr>
          <p:nvPr/>
        </p:nvSpPr>
        <p:spPr bwMode="auto">
          <a:xfrm>
            <a:off x="1143000" y="1682750"/>
            <a:ext cx="1752600" cy="1990725"/>
          </a:xfrm>
          <a:prstGeom prst="line">
            <a:avLst/>
          </a:prstGeom>
          <a:noFill/>
          <a:ln w="28575">
            <a:solidFill>
              <a:srgbClr val="CC6600"/>
            </a:solidFill>
            <a:round/>
            <a:headEnd/>
            <a:tailEnd/>
          </a:ln>
        </p:spPr>
        <p:txBody>
          <a:bodyPr wrap="none" anchor="ctr"/>
          <a:lstStyle/>
          <a:p>
            <a:endParaRPr lang="en-US" sz="2200">
              <a:latin typeface="Times New Roman" panose="02020603050405020304" pitchFamily="18" charset="0"/>
              <a:cs typeface="Times New Roman" panose="02020603050405020304" pitchFamily="18" charset="0"/>
            </a:endParaRPr>
          </a:p>
        </p:txBody>
      </p:sp>
      <p:sp>
        <p:nvSpPr>
          <p:cNvPr id="9" name="Line 7"/>
          <p:cNvSpPr>
            <a:spLocks noChangeShapeType="1"/>
          </p:cNvSpPr>
          <p:nvPr/>
        </p:nvSpPr>
        <p:spPr bwMode="auto">
          <a:xfrm>
            <a:off x="4495800" y="4206875"/>
            <a:ext cx="1905000" cy="304800"/>
          </a:xfrm>
          <a:prstGeom prst="line">
            <a:avLst/>
          </a:prstGeom>
          <a:noFill/>
          <a:ln w="28575">
            <a:solidFill>
              <a:srgbClr val="CC6600"/>
            </a:solidFill>
            <a:round/>
            <a:headEnd/>
            <a:tailEnd/>
          </a:ln>
        </p:spPr>
        <p:txBody>
          <a:bodyPr wrap="none" anchor="ctr"/>
          <a:lstStyle/>
          <a:p>
            <a:endParaRPr lang="en-US" sz="2200">
              <a:latin typeface="Times New Roman" panose="02020603050405020304" pitchFamily="18" charset="0"/>
              <a:cs typeface="Times New Roman" panose="02020603050405020304" pitchFamily="18" charset="0"/>
            </a:endParaRPr>
          </a:p>
        </p:txBody>
      </p:sp>
      <p:sp>
        <p:nvSpPr>
          <p:cNvPr id="10" name="Line 8"/>
          <p:cNvSpPr>
            <a:spLocks noChangeShapeType="1"/>
          </p:cNvSpPr>
          <p:nvPr/>
        </p:nvSpPr>
        <p:spPr bwMode="auto">
          <a:xfrm>
            <a:off x="2895600" y="3673475"/>
            <a:ext cx="1600200" cy="533400"/>
          </a:xfrm>
          <a:prstGeom prst="line">
            <a:avLst/>
          </a:prstGeom>
          <a:noFill/>
          <a:ln w="28575">
            <a:solidFill>
              <a:srgbClr val="CC6600"/>
            </a:solidFill>
            <a:round/>
            <a:headEnd/>
            <a:tailEnd/>
          </a:ln>
        </p:spPr>
        <p:txBody>
          <a:bodyPr wrap="none" anchor="ctr"/>
          <a:lstStyle/>
          <a:p>
            <a:endParaRPr lang="en-US" sz="2200">
              <a:latin typeface="Times New Roman" panose="02020603050405020304" pitchFamily="18" charset="0"/>
              <a:cs typeface="Times New Roman" panose="02020603050405020304" pitchFamily="18" charset="0"/>
            </a:endParaRPr>
          </a:p>
        </p:txBody>
      </p:sp>
      <p:sp>
        <p:nvSpPr>
          <p:cNvPr id="11" name="Rectangle 9"/>
          <p:cNvSpPr>
            <a:spLocks noChangeArrowheads="1"/>
          </p:cNvSpPr>
          <p:nvPr/>
        </p:nvSpPr>
        <p:spPr bwMode="auto">
          <a:xfrm>
            <a:off x="452549" y="5959475"/>
            <a:ext cx="141064" cy="338554"/>
          </a:xfrm>
          <a:prstGeom prst="rect">
            <a:avLst/>
          </a:prstGeom>
          <a:noFill/>
          <a:ln w="9525">
            <a:noFill/>
            <a:miter lim="800000"/>
            <a:headEnd/>
            <a:tailEnd/>
          </a:ln>
        </p:spPr>
        <p:txBody>
          <a:bodyPr wrap="none" lIns="0" tIns="0" rIns="0" bIns="0">
            <a:spAutoFit/>
          </a:bodyPr>
          <a:lstStyle/>
          <a:p>
            <a:pPr algn="ctr" eaLnBrk="0" hangingPunct="0"/>
            <a:r>
              <a:rPr lang="en-US" sz="2200" b="1">
                <a:latin typeface="Times New Roman" panose="02020603050405020304" pitchFamily="18" charset="0"/>
                <a:cs typeface="Times New Roman" panose="02020603050405020304" pitchFamily="18" charset="0"/>
              </a:rPr>
              <a:t>0</a:t>
            </a:r>
          </a:p>
        </p:txBody>
      </p:sp>
      <p:sp>
        <p:nvSpPr>
          <p:cNvPr id="12" name="Rectangle 10"/>
          <p:cNvSpPr>
            <a:spLocks noChangeArrowheads="1"/>
          </p:cNvSpPr>
          <p:nvPr/>
        </p:nvSpPr>
        <p:spPr bwMode="auto">
          <a:xfrm>
            <a:off x="436703" y="5165209"/>
            <a:ext cx="282129" cy="338554"/>
          </a:xfrm>
          <a:prstGeom prst="rect">
            <a:avLst/>
          </a:prstGeom>
          <a:noFill/>
          <a:ln w="9525">
            <a:noFill/>
            <a:miter lim="800000"/>
            <a:headEnd/>
            <a:tailEnd/>
          </a:ln>
        </p:spPr>
        <p:txBody>
          <a:bodyPr wrap="none" lIns="0" tIns="0" rIns="0" bIns="0">
            <a:spAutoFit/>
          </a:bodyPr>
          <a:lstStyle/>
          <a:p>
            <a:pPr algn="ctr" eaLnBrk="0" hangingPunct="0"/>
            <a:r>
              <a:rPr lang="en-US" sz="2200" b="1">
                <a:latin typeface="Times New Roman" panose="02020603050405020304" pitchFamily="18" charset="0"/>
                <a:cs typeface="Times New Roman" panose="02020603050405020304" pitchFamily="18" charset="0"/>
              </a:rPr>
              <a:t>20</a:t>
            </a:r>
          </a:p>
        </p:txBody>
      </p:sp>
      <p:sp>
        <p:nvSpPr>
          <p:cNvPr id="13" name="Rectangle 11"/>
          <p:cNvSpPr>
            <a:spLocks noChangeArrowheads="1"/>
          </p:cNvSpPr>
          <p:nvPr/>
        </p:nvSpPr>
        <p:spPr bwMode="auto">
          <a:xfrm>
            <a:off x="456021" y="4218543"/>
            <a:ext cx="282129" cy="338554"/>
          </a:xfrm>
          <a:prstGeom prst="rect">
            <a:avLst/>
          </a:prstGeom>
          <a:noFill/>
          <a:ln w="9525">
            <a:noFill/>
            <a:miter lim="800000"/>
            <a:headEnd/>
            <a:tailEnd/>
          </a:ln>
        </p:spPr>
        <p:txBody>
          <a:bodyPr wrap="none" lIns="0" tIns="0" rIns="0" bIns="0">
            <a:spAutoFit/>
          </a:bodyPr>
          <a:lstStyle/>
          <a:p>
            <a:pPr algn="ctr" eaLnBrk="0" hangingPunct="0"/>
            <a:r>
              <a:rPr lang="en-US" sz="2200" b="1">
                <a:latin typeface="Times New Roman" panose="02020603050405020304" pitchFamily="18" charset="0"/>
                <a:cs typeface="Times New Roman" panose="02020603050405020304" pitchFamily="18" charset="0"/>
              </a:rPr>
              <a:t>40</a:t>
            </a:r>
          </a:p>
        </p:txBody>
      </p:sp>
      <p:sp>
        <p:nvSpPr>
          <p:cNvPr id="14" name="Rectangle 12"/>
          <p:cNvSpPr>
            <a:spLocks noChangeArrowheads="1"/>
          </p:cNvSpPr>
          <p:nvPr/>
        </p:nvSpPr>
        <p:spPr bwMode="auto">
          <a:xfrm>
            <a:off x="468663" y="3336409"/>
            <a:ext cx="282129" cy="338554"/>
          </a:xfrm>
          <a:prstGeom prst="rect">
            <a:avLst/>
          </a:prstGeom>
          <a:noFill/>
          <a:ln w="9525">
            <a:noFill/>
            <a:miter lim="800000"/>
            <a:headEnd/>
            <a:tailEnd/>
          </a:ln>
        </p:spPr>
        <p:txBody>
          <a:bodyPr wrap="none" lIns="0" tIns="0" rIns="0" bIns="0">
            <a:spAutoFit/>
          </a:bodyPr>
          <a:lstStyle/>
          <a:p>
            <a:pPr algn="ctr" eaLnBrk="0" hangingPunct="0"/>
            <a:r>
              <a:rPr lang="en-US" sz="2200" b="1">
                <a:latin typeface="Times New Roman" panose="02020603050405020304" pitchFamily="18" charset="0"/>
                <a:cs typeface="Times New Roman" panose="02020603050405020304" pitchFamily="18" charset="0"/>
              </a:rPr>
              <a:t>60</a:t>
            </a:r>
          </a:p>
        </p:txBody>
      </p:sp>
      <p:sp>
        <p:nvSpPr>
          <p:cNvPr id="15" name="Rectangle 13"/>
          <p:cNvSpPr>
            <a:spLocks noChangeArrowheads="1"/>
          </p:cNvSpPr>
          <p:nvPr/>
        </p:nvSpPr>
        <p:spPr bwMode="auto">
          <a:xfrm>
            <a:off x="478060" y="2422009"/>
            <a:ext cx="282129" cy="338554"/>
          </a:xfrm>
          <a:prstGeom prst="rect">
            <a:avLst/>
          </a:prstGeom>
          <a:noFill/>
          <a:ln w="9525">
            <a:noFill/>
            <a:miter lim="800000"/>
            <a:headEnd/>
            <a:tailEnd/>
          </a:ln>
        </p:spPr>
        <p:txBody>
          <a:bodyPr wrap="none" lIns="0" tIns="0" rIns="0" bIns="0">
            <a:spAutoFit/>
          </a:bodyPr>
          <a:lstStyle/>
          <a:p>
            <a:pPr algn="ctr" eaLnBrk="0" hangingPunct="0"/>
            <a:r>
              <a:rPr lang="en-US" sz="2200" b="1">
                <a:latin typeface="Times New Roman" panose="02020603050405020304" pitchFamily="18" charset="0"/>
                <a:cs typeface="Times New Roman" panose="02020603050405020304" pitchFamily="18" charset="0"/>
              </a:rPr>
              <a:t>80</a:t>
            </a:r>
          </a:p>
        </p:txBody>
      </p:sp>
      <p:sp>
        <p:nvSpPr>
          <p:cNvPr id="16" name="Rectangle 14"/>
          <p:cNvSpPr>
            <a:spLocks noChangeArrowheads="1"/>
          </p:cNvSpPr>
          <p:nvPr/>
        </p:nvSpPr>
        <p:spPr bwMode="auto">
          <a:xfrm>
            <a:off x="930387" y="6340475"/>
            <a:ext cx="141064" cy="338554"/>
          </a:xfrm>
          <a:prstGeom prst="rect">
            <a:avLst/>
          </a:prstGeom>
          <a:noFill/>
          <a:ln w="9525">
            <a:noFill/>
            <a:miter lim="800000"/>
            <a:headEnd/>
            <a:tailEnd/>
          </a:ln>
        </p:spPr>
        <p:txBody>
          <a:bodyPr wrap="none" lIns="0" tIns="0" rIns="0" bIns="0">
            <a:spAutoFit/>
          </a:bodyPr>
          <a:lstStyle/>
          <a:p>
            <a:pPr algn="ctr" eaLnBrk="0" hangingPunct="0"/>
            <a:r>
              <a:rPr lang="en-US" sz="2200" b="1">
                <a:latin typeface="Times New Roman" panose="02020603050405020304" pitchFamily="18" charset="0"/>
                <a:cs typeface="Times New Roman" panose="02020603050405020304" pitchFamily="18" charset="0"/>
              </a:rPr>
              <a:t>0</a:t>
            </a:r>
          </a:p>
        </p:txBody>
      </p:sp>
      <p:sp>
        <p:nvSpPr>
          <p:cNvPr id="17" name="Rectangle 15"/>
          <p:cNvSpPr>
            <a:spLocks noChangeArrowheads="1"/>
          </p:cNvSpPr>
          <p:nvPr/>
        </p:nvSpPr>
        <p:spPr bwMode="auto">
          <a:xfrm>
            <a:off x="2738549" y="6324600"/>
            <a:ext cx="141064" cy="338554"/>
          </a:xfrm>
          <a:prstGeom prst="rect">
            <a:avLst/>
          </a:prstGeom>
          <a:noFill/>
          <a:ln w="9525">
            <a:noFill/>
            <a:miter lim="800000"/>
            <a:headEnd/>
            <a:tailEnd/>
          </a:ln>
        </p:spPr>
        <p:txBody>
          <a:bodyPr wrap="none" lIns="0" tIns="0" rIns="0" bIns="0">
            <a:spAutoFit/>
          </a:bodyPr>
          <a:lstStyle/>
          <a:p>
            <a:pPr algn="ctr" eaLnBrk="0" hangingPunct="0"/>
            <a:r>
              <a:rPr lang="en-US" sz="2200" b="1">
                <a:latin typeface="Times New Roman" panose="02020603050405020304" pitchFamily="18" charset="0"/>
                <a:cs typeface="Times New Roman" panose="02020603050405020304" pitchFamily="18" charset="0"/>
              </a:rPr>
              <a:t>3</a:t>
            </a:r>
          </a:p>
        </p:txBody>
      </p:sp>
      <p:sp>
        <p:nvSpPr>
          <p:cNvPr id="18" name="Rectangle 16"/>
          <p:cNvSpPr>
            <a:spLocks noChangeArrowheads="1"/>
          </p:cNvSpPr>
          <p:nvPr/>
        </p:nvSpPr>
        <p:spPr bwMode="auto">
          <a:xfrm>
            <a:off x="4567349" y="6340475"/>
            <a:ext cx="141064" cy="338554"/>
          </a:xfrm>
          <a:prstGeom prst="rect">
            <a:avLst/>
          </a:prstGeom>
          <a:noFill/>
          <a:ln w="9525">
            <a:noFill/>
            <a:miter lim="800000"/>
            <a:headEnd/>
            <a:tailEnd/>
          </a:ln>
        </p:spPr>
        <p:txBody>
          <a:bodyPr wrap="none" lIns="0" tIns="0" rIns="0" bIns="0">
            <a:spAutoFit/>
          </a:bodyPr>
          <a:lstStyle/>
          <a:p>
            <a:pPr algn="ctr" eaLnBrk="0" hangingPunct="0"/>
            <a:r>
              <a:rPr lang="en-US" sz="2200" b="1">
                <a:latin typeface="Times New Roman" panose="02020603050405020304" pitchFamily="18" charset="0"/>
                <a:cs typeface="Times New Roman" panose="02020603050405020304" pitchFamily="18" charset="0"/>
              </a:rPr>
              <a:t>6</a:t>
            </a:r>
          </a:p>
        </p:txBody>
      </p:sp>
      <p:sp>
        <p:nvSpPr>
          <p:cNvPr id="19" name="Rectangle 17"/>
          <p:cNvSpPr>
            <a:spLocks noChangeArrowheads="1"/>
          </p:cNvSpPr>
          <p:nvPr/>
        </p:nvSpPr>
        <p:spPr bwMode="auto">
          <a:xfrm>
            <a:off x="6243749" y="6324600"/>
            <a:ext cx="141064" cy="338554"/>
          </a:xfrm>
          <a:prstGeom prst="rect">
            <a:avLst/>
          </a:prstGeom>
          <a:noFill/>
          <a:ln w="9525">
            <a:noFill/>
            <a:miter lim="800000"/>
            <a:headEnd/>
            <a:tailEnd/>
          </a:ln>
        </p:spPr>
        <p:txBody>
          <a:bodyPr wrap="none" lIns="0" tIns="0" rIns="0" bIns="0">
            <a:spAutoFit/>
          </a:bodyPr>
          <a:lstStyle/>
          <a:p>
            <a:pPr algn="ctr" eaLnBrk="0" hangingPunct="0"/>
            <a:r>
              <a:rPr lang="en-US" sz="2200" b="1">
                <a:latin typeface="Times New Roman" panose="02020603050405020304" pitchFamily="18" charset="0"/>
                <a:cs typeface="Times New Roman" panose="02020603050405020304" pitchFamily="18" charset="0"/>
              </a:rPr>
              <a:t>9</a:t>
            </a:r>
          </a:p>
        </p:txBody>
      </p:sp>
      <p:sp>
        <p:nvSpPr>
          <p:cNvPr id="20" name="Rectangle 18"/>
          <p:cNvSpPr>
            <a:spLocks noChangeArrowheads="1"/>
          </p:cNvSpPr>
          <p:nvPr/>
        </p:nvSpPr>
        <p:spPr bwMode="auto">
          <a:xfrm>
            <a:off x="7554395" y="6324600"/>
            <a:ext cx="1043555" cy="338554"/>
          </a:xfrm>
          <a:prstGeom prst="rect">
            <a:avLst/>
          </a:prstGeom>
          <a:noFill/>
          <a:ln w="9525">
            <a:noFill/>
            <a:miter lim="800000"/>
            <a:headEnd/>
            <a:tailEnd/>
          </a:ln>
        </p:spPr>
        <p:txBody>
          <a:bodyPr wrap="none" lIns="0" tIns="0" rIns="0" bIns="0">
            <a:spAutoFit/>
          </a:bodyPr>
          <a:lstStyle/>
          <a:p>
            <a:pPr algn="ctr" eaLnBrk="0" hangingPunct="0"/>
            <a:r>
              <a:rPr lang="en-US" sz="2200" b="1" dirty="0">
                <a:latin typeface="Times New Roman" panose="02020603050405020304" pitchFamily="18" charset="0"/>
                <a:cs typeface="Times New Roman" panose="02020603050405020304" pitchFamily="18" charset="0"/>
              </a:rPr>
              <a:t>12 </a:t>
            </a:r>
            <a:r>
              <a:rPr lang="en-US" sz="2200" b="1" dirty="0" err="1">
                <a:latin typeface="Times New Roman" panose="02020603050405020304" pitchFamily="18" charset="0"/>
                <a:cs typeface="Times New Roman" panose="02020603050405020304" pitchFamily="18" charset="0"/>
              </a:rPr>
              <a:t>tháng</a:t>
            </a:r>
            <a:endParaRPr lang="en-US" sz="2200" b="1" dirty="0">
              <a:latin typeface="Times New Roman" panose="02020603050405020304" pitchFamily="18" charset="0"/>
              <a:cs typeface="Times New Roman" panose="02020603050405020304" pitchFamily="18" charset="0"/>
            </a:endParaRPr>
          </a:p>
        </p:txBody>
      </p:sp>
      <p:sp>
        <p:nvSpPr>
          <p:cNvPr id="21" name="Line 19"/>
          <p:cNvSpPr>
            <a:spLocks noChangeShapeType="1"/>
          </p:cNvSpPr>
          <p:nvPr/>
        </p:nvSpPr>
        <p:spPr bwMode="auto">
          <a:xfrm>
            <a:off x="914400" y="1563688"/>
            <a:ext cx="1588" cy="4624387"/>
          </a:xfrm>
          <a:prstGeom prst="line">
            <a:avLst/>
          </a:prstGeom>
          <a:noFill/>
          <a:ln w="38100">
            <a:solidFill>
              <a:schemeClr val="accent3"/>
            </a:solidFill>
            <a:round/>
            <a:headEnd type="triangle" w="med" len="med"/>
            <a:tailEnd/>
          </a:ln>
        </p:spPr>
        <p:txBody>
          <a:bodyPr wrap="none" anchor="ctr"/>
          <a:lstStyle/>
          <a:p>
            <a:endParaRPr lang="en-US" sz="2200">
              <a:latin typeface="Times New Roman" panose="02020603050405020304" pitchFamily="18" charset="0"/>
              <a:cs typeface="Times New Roman" panose="02020603050405020304" pitchFamily="18" charset="0"/>
            </a:endParaRPr>
          </a:p>
        </p:txBody>
      </p:sp>
      <p:sp>
        <p:nvSpPr>
          <p:cNvPr id="22" name="Line 20"/>
          <p:cNvSpPr>
            <a:spLocks noChangeShapeType="1"/>
          </p:cNvSpPr>
          <p:nvPr/>
        </p:nvSpPr>
        <p:spPr bwMode="auto">
          <a:xfrm>
            <a:off x="990600" y="5349875"/>
            <a:ext cx="7467600" cy="0"/>
          </a:xfrm>
          <a:prstGeom prst="line">
            <a:avLst/>
          </a:prstGeom>
          <a:noFill/>
          <a:ln w="3175">
            <a:solidFill>
              <a:schemeClr val="tx1"/>
            </a:solidFill>
            <a:prstDash val="sysDot"/>
            <a:round/>
            <a:headEnd/>
            <a:tailEnd/>
          </a:ln>
        </p:spPr>
        <p:txBody>
          <a:bodyPr/>
          <a:lstStyle/>
          <a:p>
            <a:endParaRPr lang="en-US" sz="2200">
              <a:latin typeface="Times New Roman" panose="02020603050405020304" pitchFamily="18" charset="0"/>
              <a:cs typeface="Times New Roman" panose="02020603050405020304" pitchFamily="18" charset="0"/>
            </a:endParaRPr>
          </a:p>
        </p:txBody>
      </p:sp>
      <p:sp>
        <p:nvSpPr>
          <p:cNvPr id="23" name="Line 21"/>
          <p:cNvSpPr>
            <a:spLocks noChangeShapeType="1"/>
          </p:cNvSpPr>
          <p:nvPr/>
        </p:nvSpPr>
        <p:spPr bwMode="auto">
          <a:xfrm>
            <a:off x="990600" y="1766888"/>
            <a:ext cx="7467600" cy="1587"/>
          </a:xfrm>
          <a:prstGeom prst="line">
            <a:avLst/>
          </a:prstGeom>
          <a:noFill/>
          <a:ln w="3175">
            <a:solidFill>
              <a:schemeClr val="tx1"/>
            </a:solidFill>
            <a:prstDash val="sysDot"/>
            <a:round/>
            <a:headEnd/>
            <a:tailEnd/>
          </a:ln>
        </p:spPr>
        <p:txBody>
          <a:bodyPr/>
          <a:lstStyle/>
          <a:p>
            <a:endParaRPr lang="en-US" sz="2200">
              <a:latin typeface="Times New Roman" panose="02020603050405020304" pitchFamily="18" charset="0"/>
              <a:cs typeface="Times New Roman" panose="02020603050405020304" pitchFamily="18" charset="0"/>
            </a:endParaRPr>
          </a:p>
        </p:txBody>
      </p:sp>
      <p:sp>
        <p:nvSpPr>
          <p:cNvPr id="24" name="Line 22"/>
          <p:cNvSpPr>
            <a:spLocks noChangeShapeType="1"/>
          </p:cNvSpPr>
          <p:nvPr/>
        </p:nvSpPr>
        <p:spPr bwMode="auto">
          <a:xfrm>
            <a:off x="990600" y="2606675"/>
            <a:ext cx="7467600" cy="0"/>
          </a:xfrm>
          <a:prstGeom prst="line">
            <a:avLst/>
          </a:prstGeom>
          <a:noFill/>
          <a:ln w="3175">
            <a:solidFill>
              <a:schemeClr val="tx1"/>
            </a:solidFill>
            <a:prstDash val="sysDot"/>
            <a:round/>
            <a:headEnd/>
            <a:tailEnd/>
          </a:ln>
        </p:spPr>
        <p:txBody>
          <a:bodyPr/>
          <a:lstStyle/>
          <a:p>
            <a:endParaRPr lang="en-US" sz="2200">
              <a:latin typeface="Times New Roman" panose="02020603050405020304" pitchFamily="18" charset="0"/>
              <a:cs typeface="Times New Roman" panose="02020603050405020304" pitchFamily="18" charset="0"/>
            </a:endParaRPr>
          </a:p>
        </p:txBody>
      </p:sp>
      <p:sp>
        <p:nvSpPr>
          <p:cNvPr id="25" name="Line 23"/>
          <p:cNvSpPr>
            <a:spLocks noChangeShapeType="1"/>
          </p:cNvSpPr>
          <p:nvPr/>
        </p:nvSpPr>
        <p:spPr bwMode="auto">
          <a:xfrm>
            <a:off x="990600" y="3521075"/>
            <a:ext cx="7467600" cy="0"/>
          </a:xfrm>
          <a:prstGeom prst="line">
            <a:avLst/>
          </a:prstGeom>
          <a:noFill/>
          <a:ln w="3175">
            <a:solidFill>
              <a:schemeClr val="tx1"/>
            </a:solidFill>
            <a:prstDash val="sysDot"/>
            <a:round/>
            <a:headEnd/>
            <a:tailEnd/>
          </a:ln>
        </p:spPr>
        <p:txBody>
          <a:bodyPr/>
          <a:lstStyle/>
          <a:p>
            <a:endParaRPr lang="en-US" sz="2200">
              <a:latin typeface="Times New Roman" panose="02020603050405020304" pitchFamily="18" charset="0"/>
              <a:cs typeface="Times New Roman" panose="02020603050405020304" pitchFamily="18" charset="0"/>
            </a:endParaRPr>
          </a:p>
        </p:txBody>
      </p:sp>
      <p:sp>
        <p:nvSpPr>
          <p:cNvPr id="26" name="Line 24"/>
          <p:cNvSpPr>
            <a:spLocks noChangeShapeType="1"/>
          </p:cNvSpPr>
          <p:nvPr/>
        </p:nvSpPr>
        <p:spPr bwMode="auto">
          <a:xfrm>
            <a:off x="914400" y="6172200"/>
            <a:ext cx="7689850" cy="1588"/>
          </a:xfrm>
          <a:prstGeom prst="line">
            <a:avLst/>
          </a:prstGeom>
          <a:noFill/>
          <a:ln w="38100">
            <a:solidFill>
              <a:schemeClr val="accent3"/>
            </a:solidFill>
            <a:round/>
            <a:headEnd/>
            <a:tailEnd type="triangle" w="med" len="med"/>
          </a:ln>
        </p:spPr>
        <p:txBody>
          <a:bodyPr/>
          <a:lstStyle/>
          <a:p>
            <a:endParaRPr lang="en-US" sz="2200">
              <a:latin typeface="Times New Roman" panose="02020603050405020304" pitchFamily="18" charset="0"/>
              <a:cs typeface="Times New Roman" panose="02020603050405020304" pitchFamily="18" charset="0"/>
            </a:endParaRPr>
          </a:p>
        </p:txBody>
      </p:sp>
      <p:sp>
        <p:nvSpPr>
          <p:cNvPr id="27" name="Rectangle 25"/>
          <p:cNvSpPr>
            <a:spLocks noChangeArrowheads="1"/>
          </p:cNvSpPr>
          <p:nvPr/>
        </p:nvSpPr>
        <p:spPr bwMode="auto">
          <a:xfrm>
            <a:off x="376870" y="1579344"/>
            <a:ext cx="423193" cy="338554"/>
          </a:xfrm>
          <a:prstGeom prst="rect">
            <a:avLst/>
          </a:prstGeom>
          <a:noFill/>
          <a:ln w="9525">
            <a:noFill/>
            <a:miter lim="800000"/>
            <a:headEnd/>
            <a:tailEnd/>
          </a:ln>
        </p:spPr>
        <p:txBody>
          <a:bodyPr wrap="none" lIns="0" tIns="0" rIns="0" bIns="0">
            <a:spAutoFit/>
          </a:bodyPr>
          <a:lstStyle/>
          <a:p>
            <a:pPr algn="ctr" eaLnBrk="0" hangingPunct="0"/>
            <a:r>
              <a:rPr lang="en-US" sz="2200" b="1">
                <a:latin typeface="Times New Roman" panose="02020603050405020304" pitchFamily="18" charset="0"/>
                <a:cs typeface="Times New Roman" panose="02020603050405020304" pitchFamily="18" charset="0"/>
              </a:rPr>
              <a:t>100</a:t>
            </a:r>
          </a:p>
        </p:txBody>
      </p:sp>
      <p:sp>
        <p:nvSpPr>
          <p:cNvPr id="28" name="Line 26"/>
          <p:cNvSpPr>
            <a:spLocks noChangeShapeType="1"/>
          </p:cNvSpPr>
          <p:nvPr/>
        </p:nvSpPr>
        <p:spPr bwMode="auto">
          <a:xfrm>
            <a:off x="6400800" y="4511675"/>
            <a:ext cx="1676400" cy="152400"/>
          </a:xfrm>
          <a:prstGeom prst="line">
            <a:avLst/>
          </a:prstGeom>
          <a:noFill/>
          <a:ln w="28575">
            <a:solidFill>
              <a:srgbClr val="CC6600"/>
            </a:solidFill>
            <a:round/>
            <a:headEnd/>
            <a:tailEnd/>
          </a:ln>
        </p:spPr>
        <p:txBody>
          <a:bodyPr wrap="none" anchor="ctr"/>
          <a:lstStyle/>
          <a:p>
            <a:endParaRPr lang="en-US" sz="2200">
              <a:latin typeface="Times New Roman" panose="02020603050405020304" pitchFamily="18" charset="0"/>
              <a:cs typeface="Times New Roman" panose="02020603050405020304" pitchFamily="18" charset="0"/>
            </a:endParaRPr>
          </a:p>
        </p:txBody>
      </p:sp>
      <p:sp>
        <p:nvSpPr>
          <p:cNvPr id="29" name="Text Box 27"/>
          <p:cNvSpPr txBox="1">
            <a:spLocks noChangeArrowheads="1"/>
          </p:cNvSpPr>
          <p:nvPr/>
        </p:nvSpPr>
        <p:spPr bwMode="auto">
          <a:xfrm>
            <a:off x="6965746" y="3605042"/>
            <a:ext cx="1165225" cy="430887"/>
          </a:xfrm>
          <a:prstGeom prst="rect">
            <a:avLst/>
          </a:prstGeom>
          <a:noFill/>
          <a:ln w="9525">
            <a:noFill/>
            <a:miter lim="800000"/>
            <a:headEnd/>
            <a:tailEnd/>
          </a:ln>
        </p:spPr>
        <p:txBody>
          <a:bodyPr>
            <a:spAutoFit/>
          </a:bodyPr>
          <a:lstStyle/>
          <a:p>
            <a:pPr>
              <a:spcBef>
                <a:spcPct val="50000"/>
              </a:spcBef>
            </a:pPr>
            <a:r>
              <a:rPr lang="en-US" sz="2200" b="1" dirty="0">
                <a:latin typeface="Times New Roman" panose="02020603050405020304" pitchFamily="18" charset="0"/>
                <a:cs typeface="Times New Roman" pitchFamily="18" charset="0"/>
              </a:rPr>
              <a:t>RƯỢU</a:t>
            </a:r>
          </a:p>
        </p:txBody>
      </p:sp>
      <p:sp>
        <p:nvSpPr>
          <p:cNvPr id="30" name="Text Box 28"/>
          <p:cNvSpPr txBox="1">
            <a:spLocks noChangeArrowheads="1"/>
          </p:cNvSpPr>
          <p:nvPr/>
        </p:nvSpPr>
        <p:spPr bwMode="auto">
          <a:xfrm>
            <a:off x="6865946" y="4177755"/>
            <a:ext cx="1295400" cy="430887"/>
          </a:xfrm>
          <a:prstGeom prst="rect">
            <a:avLst/>
          </a:prstGeom>
          <a:noFill/>
          <a:ln w="9525">
            <a:noFill/>
            <a:miter lim="800000"/>
            <a:headEnd/>
            <a:tailEnd/>
          </a:ln>
        </p:spPr>
        <p:txBody>
          <a:bodyPr>
            <a:spAutoFit/>
          </a:bodyPr>
          <a:lstStyle/>
          <a:p>
            <a:pPr algn="ctr">
              <a:spcBef>
                <a:spcPct val="50000"/>
              </a:spcBef>
            </a:pPr>
            <a:r>
              <a:rPr lang="en-US" sz="2200" b="1" dirty="0">
                <a:latin typeface="Times New Roman" panose="02020603050405020304" pitchFamily="18" charset="0"/>
                <a:cs typeface="Times New Roman" pitchFamily="18" charset="0"/>
              </a:rPr>
              <a:t>CẦN SA</a:t>
            </a:r>
          </a:p>
        </p:txBody>
      </p:sp>
      <p:sp>
        <p:nvSpPr>
          <p:cNvPr id="31" name="Text Box 29"/>
          <p:cNvSpPr txBox="1">
            <a:spLocks noChangeArrowheads="1"/>
          </p:cNvSpPr>
          <p:nvPr/>
        </p:nvSpPr>
        <p:spPr bwMode="auto">
          <a:xfrm>
            <a:off x="6602986" y="4645576"/>
            <a:ext cx="1855214" cy="430887"/>
          </a:xfrm>
          <a:prstGeom prst="rect">
            <a:avLst/>
          </a:prstGeom>
          <a:noFill/>
          <a:ln w="9525">
            <a:noFill/>
            <a:miter lim="800000"/>
            <a:headEnd/>
            <a:tailEnd/>
          </a:ln>
        </p:spPr>
        <p:txBody>
          <a:bodyPr wrap="square">
            <a:spAutoFit/>
          </a:bodyPr>
          <a:lstStyle/>
          <a:p>
            <a:pPr>
              <a:spcBef>
                <a:spcPct val="50000"/>
              </a:spcBef>
            </a:pPr>
            <a:r>
              <a:rPr lang="en-US" sz="2200" b="1" dirty="0">
                <a:latin typeface="Times New Roman" panose="02020603050405020304" pitchFamily="18" charset="0"/>
                <a:cs typeface="Times New Roman" pitchFamily="18" charset="0"/>
              </a:rPr>
              <a:t>THUỐC LÁ</a:t>
            </a:r>
          </a:p>
        </p:txBody>
      </p:sp>
      <p:sp>
        <p:nvSpPr>
          <p:cNvPr id="32" name="Text Box 30"/>
          <p:cNvSpPr txBox="1">
            <a:spLocks noChangeArrowheads="1"/>
          </p:cNvSpPr>
          <p:nvPr/>
        </p:nvSpPr>
        <p:spPr bwMode="auto">
          <a:xfrm>
            <a:off x="6647879" y="5378573"/>
            <a:ext cx="1886521" cy="430887"/>
          </a:xfrm>
          <a:prstGeom prst="rect">
            <a:avLst/>
          </a:prstGeom>
          <a:noFill/>
          <a:ln w="9525">
            <a:noFill/>
            <a:miter lim="800000"/>
            <a:headEnd/>
            <a:tailEnd/>
          </a:ln>
        </p:spPr>
        <p:txBody>
          <a:bodyPr wrap="square">
            <a:spAutoFit/>
          </a:bodyPr>
          <a:lstStyle/>
          <a:p>
            <a:pPr>
              <a:spcBef>
                <a:spcPct val="50000"/>
              </a:spcBef>
            </a:pPr>
            <a:r>
              <a:rPr lang="en-US" sz="2200" b="1" dirty="0">
                <a:latin typeface="Times New Roman" panose="02020603050405020304" pitchFamily="18" charset="0"/>
                <a:cs typeface="Times New Roman" pitchFamily="18" charset="0"/>
              </a:rPr>
              <a:t>MORPHINE</a:t>
            </a:r>
          </a:p>
        </p:txBody>
      </p:sp>
      <p:sp>
        <p:nvSpPr>
          <p:cNvPr id="33" name="Line 32"/>
          <p:cNvSpPr>
            <a:spLocks noChangeShapeType="1"/>
          </p:cNvSpPr>
          <p:nvPr/>
        </p:nvSpPr>
        <p:spPr bwMode="auto">
          <a:xfrm>
            <a:off x="990600" y="4435475"/>
            <a:ext cx="7467600" cy="0"/>
          </a:xfrm>
          <a:prstGeom prst="line">
            <a:avLst/>
          </a:prstGeom>
          <a:noFill/>
          <a:ln w="3175">
            <a:solidFill>
              <a:schemeClr val="tx1"/>
            </a:solidFill>
            <a:prstDash val="sysDot"/>
            <a:round/>
            <a:headEnd/>
            <a:tailEnd/>
          </a:ln>
        </p:spPr>
        <p:txBody>
          <a:bodyPr/>
          <a:lstStyle/>
          <a:p>
            <a:endParaRPr lang="en-US" sz="22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44497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Title 1">
            <a:extLst>
              <a:ext uri="{FF2B5EF4-FFF2-40B4-BE49-F238E27FC236}">
                <a16:creationId xmlns:a16="http://schemas.microsoft.com/office/drawing/2014/main" id="{17CB8EB6-A9AA-DF4E-B7B9-7869B87A8C7B}"/>
              </a:ext>
            </a:extLst>
          </p:cNvPr>
          <p:cNvSpPr>
            <a:spLocks noGrp="1" noChangeArrowheads="1"/>
          </p:cNvSpPr>
          <p:nvPr>
            <p:ph type="title"/>
          </p:nvPr>
        </p:nvSpPr>
        <p:spPr>
          <a:xfrm>
            <a:off x="413658" y="478518"/>
            <a:ext cx="8526463" cy="684099"/>
          </a:xfrm>
        </p:spPr>
        <p:txBody>
          <a:bodyPr/>
          <a:lstStyle/>
          <a:p>
            <a:r>
              <a:rPr lang="en-US" altLang="en-US" sz="2200" b="1">
                <a:latin typeface="Times New Roman" panose="02020603050405020304" pitchFamily="18" charset="0"/>
                <a:cs typeface="Times New Roman" panose="02020603050405020304" pitchFamily="18" charset="0"/>
              </a:rPr>
              <a:t>NGƯỜI NÀO HÚT THUỐC LÁ CŨNG NGHIỆN?</a:t>
            </a:r>
            <a:endParaRPr lang="vi-VN" altLang="en-US" sz="2200" b="1">
              <a:latin typeface="Times New Roman" panose="02020603050405020304" pitchFamily="18" charset="0"/>
              <a:cs typeface="Times New Roman" panose="02020603050405020304" pitchFamily="18" charset="0"/>
            </a:endParaRPr>
          </a:p>
        </p:txBody>
      </p:sp>
      <p:sp>
        <p:nvSpPr>
          <p:cNvPr id="117762" name="Content Placeholder 2">
            <a:extLst>
              <a:ext uri="{FF2B5EF4-FFF2-40B4-BE49-F238E27FC236}">
                <a16:creationId xmlns:a16="http://schemas.microsoft.com/office/drawing/2014/main" id="{2D5C0369-593F-724A-B395-E318202CECD1}"/>
              </a:ext>
            </a:extLst>
          </p:cNvPr>
          <p:cNvSpPr>
            <a:spLocks noGrp="1" noChangeArrowheads="1"/>
          </p:cNvSpPr>
          <p:nvPr>
            <p:ph idx="1"/>
          </p:nvPr>
        </p:nvSpPr>
        <p:spPr>
          <a:xfrm>
            <a:off x="191408" y="1727881"/>
            <a:ext cx="8748713" cy="3236005"/>
          </a:xfrm>
        </p:spPr>
        <p:txBody>
          <a:bodyPr>
            <a:normAutofit/>
          </a:bodyPr>
          <a:lstStyle/>
          <a:p>
            <a:pPr algn="just">
              <a:spcBef>
                <a:spcPts val="600"/>
              </a:spcBef>
            </a:pPr>
            <a:r>
              <a:rPr lang="fr-FR" altLang="en-US" sz="2200">
                <a:latin typeface="Times New Roman" panose="02020603050405020304" pitchFamily="18" charset="0"/>
                <a:cs typeface="Times New Roman" panose="02020603050405020304" pitchFamily="18" charset="0"/>
              </a:rPr>
              <a:t>Sự khác biệt do gen quy định. </a:t>
            </a:r>
          </a:p>
          <a:p>
            <a:pPr algn="just">
              <a:spcBef>
                <a:spcPts val="600"/>
              </a:spcBef>
            </a:pPr>
            <a:r>
              <a:rPr lang="fr-FR" altLang="en-US" sz="2200">
                <a:latin typeface="Times New Roman" panose="02020603050405020304" pitchFamily="18" charset="0"/>
                <a:cs typeface="Times New Roman" panose="02020603050405020304" pitchFamily="18" charset="0"/>
              </a:rPr>
              <a:t>Các TB TK và thụ thể nicotine ko đồng nhất → Phản ứng khác nhau khi tiếp xúc với nicotine. </a:t>
            </a:r>
          </a:p>
          <a:p>
            <a:pPr algn="just">
              <a:spcBef>
                <a:spcPts val="600"/>
              </a:spcBef>
            </a:pPr>
            <a:r>
              <a:rPr lang="fr-FR" altLang="en-US" sz="2200">
                <a:latin typeface="Times New Roman" panose="02020603050405020304" pitchFamily="18" charset="0"/>
                <a:cs typeface="Times New Roman" panose="02020603050405020304" pitchFamily="18" charset="0"/>
              </a:rPr>
              <a:t>Một số người: thụ thể trơ với nicotine →không gây ra hiệu ứng tâm TK → không nghiện. </a:t>
            </a:r>
          </a:p>
          <a:p>
            <a:pPr algn="just">
              <a:spcBef>
                <a:spcPts val="600"/>
              </a:spcBef>
            </a:pPr>
            <a:r>
              <a:rPr lang="fr-FR" altLang="en-US" sz="2200">
                <a:latin typeface="Times New Roman" panose="02020603050405020304" pitchFamily="18" charset="0"/>
                <a:cs typeface="Times New Roman" panose="02020603050405020304" pitchFamily="18" charset="0"/>
              </a:rPr>
              <a:t>Một số: phản ứng mạnh ngay lần đầu tiếp xúc với nicotine →nhiều hiệu ứng tâm thần kinh → khởi phát con đường gây nghiện thuốc lá. </a:t>
            </a:r>
            <a:endParaRPr lang="vi-VN" altLang="en-US" sz="2200">
              <a:latin typeface="Times New Roman" panose="02020603050405020304" pitchFamily="18" charset="0"/>
              <a:cs typeface="Times New Roman" panose="02020603050405020304" pitchFamily="18" charset="0"/>
            </a:endParaRPr>
          </a:p>
          <a:p>
            <a:pPr algn="just">
              <a:spcBef>
                <a:spcPts val="600"/>
              </a:spcBef>
            </a:pPr>
            <a:r>
              <a:rPr lang="en-US" altLang="en-US" sz="2200">
                <a:latin typeface="Times New Roman" panose="02020603050405020304" pitchFamily="18" charset="0"/>
                <a:cs typeface="Times New Roman" panose="02020603050405020304" pitchFamily="18" charset="0"/>
              </a:rPr>
              <a:t>Không thể tiên đoán được ai</a:t>
            </a:r>
            <a:r>
              <a:rPr lang="fr-FR" altLang="en-US" sz="2200">
                <a:latin typeface="Times New Roman" panose="02020603050405020304" pitchFamily="18" charset="0"/>
                <a:cs typeface="Times New Roman" panose="02020603050405020304" pitchFamily="18" charset="0"/>
              </a:rPr>
              <a:t> →</a:t>
            </a:r>
            <a:r>
              <a:rPr lang="en-US" altLang="en-US" sz="2200">
                <a:latin typeface="Times New Roman" panose="02020603050405020304" pitchFamily="18" charset="0"/>
                <a:cs typeface="Times New Roman" panose="02020603050405020304" pitchFamily="18" charset="0"/>
              </a:rPr>
              <a:t>không đáp ứng với nicotine</a:t>
            </a:r>
            <a:r>
              <a:rPr lang="fr-FR" altLang="en-US" sz="2200">
                <a:latin typeface="Times New Roman" panose="02020603050405020304" pitchFamily="18" charset="0"/>
                <a:cs typeface="Times New Roman" panose="02020603050405020304" pitchFamily="18" charset="0"/>
              </a:rPr>
              <a:t> →</a:t>
            </a:r>
            <a:r>
              <a:rPr lang="en-US" altLang="en-US" sz="2200">
                <a:latin typeface="Times New Roman" panose="02020603050405020304" pitchFamily="18" charset="0"/>
                <a:cs typeface="Times New Roman" panose="02020603050405020304" pitchFamily="18" charset="0"/>
              </a:rPr>
              <a:t>đừng bao giờ thử ! </a:t>
            </a:r>
            <a:endParaRPr lang="vi-VN" altLang="en-US" sz="2200">
              <a:latin typeface="Times New Roman" panose="02020603050405020304" pitchFamily="18" charset="0"/>
              <a:cs typeface="Times New Roman" panose="02020603050405020304" pitchFamily="18" charset="0"/>
            </a:endParaRPr>
          </a:p>
          <a:p>
            <a:pPr algn="just">
              <a:lnSpc>
                <a:spcPct val="150000"/>
              </a:lnSpc>
              <a:spcBef>
                <a:spcPct val="0"/>
              </a:spcBef>
            </a:pPr>
            <a:endParaRPr lang="vi-VN" altLang="en-US" sz="22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443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9420" y="2166257"/>
            <a:ext cx="6687671" cy="2160134"/>
          </a:xfrm>
        </p:spPr>
        <p:txBody>
          <a:bodyPr/>
          <a:lstStyle/>
          <a:p>
            <a:pPr marL="347663" indent="-347663">
              <a:lnSpc>
                <a:spcPct val="150000"/>
              </a:lnSpc>
              <a:spcBef>
                <a:spcPts val="0"/>
              </a:spcBef>
              <a:buFont typeface="+mj-lt"/>
              <a:buAutoNum type="romanUcPeriod"/>
            </a:pPr>
            <a:r>
              <a:rPr lang="en-US" sz="2200" b="1" dirty="0" err="1">
                <a:latin typeface="Times New Roman" panose="02020603050405020304" pitchFamily="18" charset="0"/>
                <a:ea typeface="Tahoma" panose="020B0604030504040204" pitchFamily="34" charset="0"/>
                <a:cs typeface="Times New Roman" panose="02020603050405020304" pitchFamily="18" charset="0"/>
              </a:rPr>
              <a:t>Cơ</a:t>
            </a:r>
            <a:r>
              <a:rPr lang="en-US" sz="2200" b="1" dirty="0">
                <a:latin typeface="Times New Roman" panose="02020603050405020304" pitchFamily="18" charset="0"/>
                <a:ea typeface="Tahoma" panose="020B0604030504040204" pitchFamily="34" charset="0"/>
                <a:cs typeface="Times New Roman" panose="02020603050405020304" pitchFamily="18" charset="0"/>
              </a:rPr>
              <a:t> </a:t>
            </a:r>
            <a:r>
              <a:rPr lang="en-US" sz="2200" b="1" dirty="0" err="1">
                <a:latin typeface="Times New Roman" panose="02020603050405020304" pitchFamily="18" charset="0"/>
                <a:ea typeface="Tahoma" panose="020B0604030504040204" pitchFamily="34" charset="0"/>
                <a:cs typeface="Times New Roman" panose="02020603050405020304" pitchFamily="18" charset="0"/>
              </a:rPr>
              <a:t>sở</a:t>
            </a:r>
            <a:r>
              <a:rPr lang="en-US" sz="2200" b="1" dirty="0">
                <a:latin typeface="Times New Roman" panose="02020603050405020304" pitchFamily="18" charset="0"/>
                <a:ea typeface="Tahoma" panose="020B0604030504040204" pitchFamily="34" charset="0"/>
                <a:cs typeface="Times New Roman" panose="02020603050405020304" pitchFamily="18" charset="0"/>
              </a:rPr>
              <a:t> </a:t>
            </a:r>
            <a:r>
              <a:rPr lang="en-US" sz="2200" b="1" dirty="0" err="1">
                <a:latin typeface="Times New Roman" panose="02020603050405020304" pitchFamily="18" charset="0"/>
                <a:ea typeface="Tahoma" panose="020B0604030504040204" pitchFamily="34" charset="0"/>
                <a:cs typeface="Times New Roman" panose="02020603050405020304" pitchFamily="18" charset="0"/>
              </a:rPr>
              <a:t>thần</a:t>
            </a:r>
            <a:r>
              <a:rPr lang="en-US" sz="2200" b="1" dirty="0">
                <a:latin typeface="Times New Roman" panose="02020603050405020304" pitchFamily="18" charset="0"/>
                <a:ea typeface="Tahoma" panose="020B0604030504040204" pitchFamily="34" charset="0"/>
                <a:cs typeface="Times New Roman" panose="02020603050405020304" pitchFamily="18" charset="0"/>
              </a:rPr>
              <a:t> </a:t>
            </a:r>
            <a:r>
              <a:rPr lang="en-US" sz="2200" b="1" dirty="0" err="1">
                <a:latin typeface="Times New Roman" panose="02020603050405020304" pitchFamily="18" charset="0"/>
                <a:ea typeface="Tahoma" panose="020B0604030504040204" pitchFamily="34" charset="0"/>
                <a:cs typeface="Times New Roman" panose="02020603050405020304" pitchFamily="18" charset="0"/>
              </a:rPr>
              <a:t>kinh</a:t>
            </a:r>
            <a:r>
              <a:rPr lang="en-US" sz="2200" b="1" dirty="0">
                <a:latin typeface="Times New Roman" panose="02020603050405020304" pitchFamily="18" charset="0"/>
                <a:ea typeface="Tahoma" panose="020B0604030504040204" pitchFamily="34" charset="0"/>
                <a:cs typeface="Times New Roman" panose="02020603050405020304" pitchFamily="18" charset="0"/>
              </a:rPr>
              <a:t> – </a:t>
            </a:r>
            <a:r>
              <a:rPr lang="en-US" sz="2200" b="1" dirty="0" err="1">
                <a:latin typeface="Times New Roman" panose="02020603050405020304" pitchFamily="18" charset="0"/>
                <a:ea typeface="Tahoma" panose="020B0604030504040204" pitchFamily="34" charset="0"/>
                <a:cs typeface="Times New Roman" panose="02020603050405020304" pitchFamily="18" charset="0"/>
              </a:rPr>
              <a:t>sinh</a:t>
            </a:r>
            <a:r>
              <a:rPr lang="en-US" sz="2200" b="1" dirty="0">
                <a:latin typeface="Times New Roman" panose="02020603050405020304" pitchFamily="18" charset="0"/>
                <a:ea typeface="Tahoma" panose="020B0604030504040204" pitchFamily="34" charset="0"/>
                <a:cs typeface="Times New Roman" panose="02020603050405020304" pitchFamily="18" charset="0"/>
              </a:rPr>
              <a:t> </a:t>
            </a:r>
            <a:r>
              <a:rPr lang="en-US" sz="2200" b="1" dirty="0" err="1">
                <a:latin typeface="Times New Roman" panose="02020603050405020304" pitchFamily="18" charset="0"/>
                <a:ea typeface="Tahoma" panose="020B0604030504040204" pitchFamily="34" charset="0"/>
                <a:cs typeface="Times New Roman" panose="02020603050405020304" pitchFamily="18" charset="0"/>
              </a:rPr>
              <a:t>học</a:t>
            </a:r>
            <a:r>
              <a:rPr lang="en-US" sz="2200" b="1" dirty="0">
                <a:latin typeface="Times New Roman" panose="02020603050405020304" pitchFamily="18" charset="0"/>
                <a:ea typeface="Tahoma" panose="020B0604030504040204" pitchFamily="34" charset="0"/>
                <a:cs typeface="Times New Roman" panose="02020603050405020304" pitchFamily="18" charset="0"/>
              </a:rPr>
              <a:t> </a:t>
            </a:r>
            <a:r>
              <a:rPr lang="en-US" sz="2200" b="1" dirty="0" err="1">
                <a:latin typeface="Times New Roman" panose="02020603050405020304" pitchFamily="18" charset="0"/>
                <a:ea typeface="Tahoma" panose="020B0604030504040204" pitchFamily="34" charset="0"/>
                <a:cs typeface="Times New Roman" panose="02020603050405020304" pitchFamily="18" charset="0"/>
              </a:rPr>
              <a:t>của</a:t>
            </a:r>
            <a:r>
              <a:rPr lang="en-US" sz="2200" b="1" dirty="0">
                <a:latin typeface="Times New Roman" panose="02020603050405020304" pitchFamily="18" charset="0"/>
                <a:ea typeface="Tahoma" panose="020B0604030504040204" pitchFamily="34" charset="0"/>
                <a:cs typeface="Times New Roman" panose="02020603050405020304" pitchFamily="18" charset="0"/>
              </a:rPr>
              <a:t> </a:t>
            </a:r>
            <a:r>
              <a:rPr lang="en-US" sz="2200" b="1" dirty="0" err="1">
                <a:latin typeface="Times New Roman" panose="02020603050405020304" pitchFamily="18" charset="0"/>
                <a:ea typeface="Tahoma" panose="020B0604030504040204" pitchFamily="34" charset="0"/>
                <a:cs typeface="Times New Roman" panose="02020603050405020304" pitchFamily="18" charset="0"/>
              </a:rPr>
              <a:t>nghiện</a:t>
            </a:r>
            <a:r>
              <a:rPr lang="en-US" sz="2200" b="1" dirty="0">
                <a:latin typeface="Times New Roman" panose="02020603050405020304" pitchFamily="18" charset="0"/>
                <a:ea typeface="Tahoma" panose="020B0604030504040204" pitchFamily="34" charset="0"/>
                <a:cs typeface="Times New Roman" panose="02020603050405020304" pitchFamily="18" charset="0"/>
              </a:rPr>
              <a:t> </a:t>
            </a:r>
            <a:r>
              <a:rPr lang="en-US" sz="2200" b="1" dirty="0" err="1">
                <a:latin typeface="Times New Roman" panose="02020603050405020304" pitchFamily="18" charset="0"/>
                <a:ea typeface="Tahoma" panose="020B0604030504040204" pitchFamily="34" charset="0"/>
                <a:cs typeface="Times New Roman" panose="02020603050405020304" pitchFamily="18" charset="0"/>
              </a:rPr>
              <a:t>thuốc</a:t>
            </a:r>
            <a:r>
              <a:rPr lang="en-US" sz="2200" b="1" dirty="0">
                <a:latin typeface="Times New Roman" panose="02020603050405020304" pitchFamily="18" charset="0"/>
                <a:ea typeface="Tahoma" panose="020B0604030504040204" pitchFamily="34" charset="0"/>
                <a:cs typeface="Times New Roman" panose="02020603050405020304" pitchFamily="18" charset="0"/>
              </a:rPr>
              <a:t> </a:t>
            </a:r>
            <a:r>
              <a:rPr lang="en-US" sz="2200" b="1" dirty="0" err="1">
                <a:latin typeface="Times New Roman" panose="02020603050405020304" pitchFamily="18" charset="0"/>
                <a:ea typeface="Tahoma" panose="020B0604030504040204" pitchFamily="34" charset="0"/>
                <a:cs typeface="Times New Roman" panose="02020603050405020304" pitchFamily="18" charset="0"/>
              </a:rPr>
              <a:t>lá</a:t>
            </a:r>
            <a:endParaRPr lang="en-US" sz="2200" b="1" dirty="0">
              <a:latin typeface="Times New Roman" panose="02020603050405020304" pitchFamily="18" charset="0"/>
              <a:ea typeface="Tahoma" panose="020B0604030504040204" pitchFamily="34" charset="0"/>
              <a:cs typeface="Times New Roman" panose="02020603050405020304" pitchFamily="18" charset="0"/>
            </a:endParaRPr>
          </a:p>
          <a:p>
            <a:pPr marL="0" indent="0">
              <a:lnSpc>
                <a:spcPct val="150000"/>
              </a:lnSpc>
              <a:spcBef>
                <a:spcPts val="0"/>
              </a:spcBef>
              <a:buNone/>
            </a:pPr>
            <a:r>
              <a:rPr lang="en-US" sz="2200" b="1" dirty="0">
                <a:latin typeface="Times New Roman" panose="02020603050405020304" pitchFamily="18" charset="0"/>
                <a:ea typeface="Tahoma" panose="020B0604030504040204" pitchFamily="34" charset="0"/>
                <a:cs typeface="Times New Roman" panose="02020603050405020304" pitchFamily="18" charset="0"/>
              </a:rPr>
              <a:t>II. </a:t>
            </a:r>
            <a:r>
              <a:rPr lang="en-US" sz="2200" b="1" dirty="0" err="1">
                <a:latin typeface="Times New Roman" panose="02020603050405020304" pitchFamily="18" charset="0"/>
                <a:ea typeface="Tahoma" panose="020B0604030504040204" pitchFamily="34" charset="0"/>
                <a:cs typeface="Times New Roman" panose="02020603050405020304" pitchFamily="18" charset="0"/>
              </a:rPr>
              <a:t>Cơ</a:t>
            </a:r>
            <a:r>
              <a:rPr lang="en-US" sz="2200" b="1" dirty="0">
                <a:latin typeface="Times New Roman" panose="02020603050405020304" pitchFamily="18" charset="0"/>
                <a:ea typeface="Tahoma" panose="020B0604030504040204" pitchFamily="34" charset="0"/>
                <a:cs typeface="Times New Roman" panose="02020603050405020304" pitchFamily="18" charset="0"/>
              </a:rPr>
              <a:t> </a:t>
            </a:r>
            <a:r>
              <a:rPr lang="en-US" sz="2200" b="1" dirty="0" err="1">
                <a:latin typeface="Times New Roman" panose="02020603050405020304" pitchFamily="18" charset="0"/>
                <a:ea typeface="Tahoma" panose="020B0604030504040204" pitchFamily="34" charset="0"/>
                <a:cs typeface="Times New Roman" panose="02020603050405020304" pitchFamily="18" charset="0"/>
              </a:rPr>
              <a:t>sở</a:t>
            </a:r>
            <a:r>
              <a:rPr lang="en-US" sz="2200" b="1" dirty="0">
                <a:latin typeface="Times New Roman" panose="02020603050405020304" pitchFamily="18" charset="0"/>
                <a:ea typeface="Tahoma" panose="020B0604030504040204" pitchFamily="34" charset="0"/>
                <a:cs typeface="Times New Roman" panose="02020603050405020304" pitchFamily="18" charset="0"/>
              </a:rPr>
              <a:t> </a:t>
            </a:r>
            <a:r>
              <a:rPr lang="en-US" sz="2200" b="1" dirty="0" err="1">
                <a:latin typeface="Times New Roman" panose="02020603050405020304" pitchFamily="18" charset="0"/>
                <a:ea typeface="Tahoma" panose="020B0604030504040204" pitchFamily="34" charset="0"/>
                <a:cs typeface="Times New Roman" panose="02020603050405020304" pitchFamily="18" charset="0"/>
              </a:rPr>
              <a:t>thần</a:t>
            </a:r>
            <a:r>
              <a:rPr lang="en-US" sz="2200" b="1" dirty="0">
                <a:latin typeface="Times New Roman" panose="02020603050405020304" pitchFamily="18" charset="0"/>
                <a:ea typeface="Tahoma" panose="020B0604030504040204" pitchFamily="34" charset="0"/>
                <a:cs typeface="Times New Roman" panose="02020603050405020304" pitchFamily="18" charset="0"/>
              </a:rPr>
              <a:t> </a:t>
            </a:r>
            <a:r>
              <a:rPr lang="en-US" sz="2200" b="1" dirty="0" err="1">
                <a:latin typeface="Times New Roman" panose="02020603050405020304" pitchFamily="18" charset="0"/>
                <a:ea typeface="Tahoma" panose="020B0604030504040204" pitchFamily="34" charset="0"/>
                <a:cs typeface="Times New Roman" panose="02020603050405020304" pitchFamily="18" charset="0"/>
              </a:rPr>
              <a:t>kinh</a:t>
            </a:r>
            <a:r>
              <a:rPr lang="en-US" sz="2200" b="1" dirty="0">
                <a:latin typeface="Times New Roman" panose="02020603050405020304" pitchFamily="18" charset="0"/>
                <a:ea typeface="Tahoma" panose="020B0604030504040204" pitchFamily="34" charset="0"/>
                <a:cs typeface="Times New Roman" panose="02020603050405020304" pitchFamily="18" charset="0"/>
              </a:rPr>
              <a:t> – </a:t>
            </a:r>
            <a:r>
              <a:rPr lang="en-US" sz="2200" b="1" dirty="0" err="1">
                <a:latin typeface="Times New Roman" panose="02020603050405020304" pitchFamily="18" charset="0"/>
                <a:ea typeface="Tahoma" panose="020B0604030504040204" pitchFamily="34" charset="0"/>
                <a:cs typeface="Times New Roman" panose="02020603050405020304" pitchFamily="18" charset="0"/>
              </a:rPr>
              <a:t>tâm</a:t>
            </a:r>
            <a:r>
              <a:rPr lang="en-US" sz="2200" b="1" dirty="0">
                <a:latin typeface="Times New Roman" panose="02020603050405020304" pitchFamily="18" charset="0"/>
                <a:ea typeface="Tahoma" panose="020B0604030504040204" pitchFamily="34" charset="0"/>
                <a:cs typeface="Times New Roman" panose="02020603050405020304" pitchFamily="18" charset="0"/>
              </a:rPr>
              <a:t> </a:t>
            </a:r>
            <a:r>
              <a:rPr lang="en-US" sz="2200" b="1" dirty="0" err="1">
                <a:latin typeface="Times New Roman" panose="02020603050405020304" pitchFamily="18" charset="0"/>
                <a:ea typeface="Tahoma" panose="020B0604030504040204" pitchFamily="34" charset="0"/>
                <a:cs typeface="Times New Roman" panose="02020603050405020304" pitchFamily="18" charset="0"/>
              </a:rPr>
              <a:t>lý</a:t>
            </a:r>
            <a:r>
              <a:rPr lang="en-US" sz="2200" b="1" dirty="0">
                <a:latin typeface="Times New Roman" panose="02020603050405020304" pitchFamily="18" charset="0"/>
                <a:ea typeface="Tahoma" panose="020B0604030504040204" pitchFamily="34" charset="0"/>
                <a:cs typeface="Times New Roman" panose="02020603050405020304" pitchFamily="18" charset="0"/>
              </a:rPr>
              <a:t> </a:t>
            </a:r>
            <a:r>
              <a:rPr lang="en-US" sz="2200" b="1" dirty="0" err="1">
                <a:latin typeface="Times New Roman" panose="02020603050405020304" pitchFamily="18" charset="0"/>
                <a:ea typeface="Tahoma" panose="020B0604030504040204" pitchFamily="34" charset="0"/>
                <a:cs typeface="Times New Roman" panose="02020603050405020304" pitchFamily="18" charset="0"/>
              </a:rPr>
              <a:t>của</a:t>
            </a:r>
            <a:r>
              <a:rPr lang="en-US" sz="2200" b="1" dirty="0">
                <a:latin typeface="Times New Roman" panose="02020603050405020304" pitchFamily="18" charset="0"/>
                <a:ea typeface="Tahoma" panose="020B0604030504040204" pitchFamily="34" charset="0"/>
                <a:cs typeface="Times New Roman" panose="02020603050405020304" pitchFamily="18" charset="0"/>
              </a:rPr>
              <a:t> </a:t>
            </a:r>
            <a:r>
              <a:rPr lang="en-US" sz="2200" b="1" dirty="0" err="1">
                <a:latin typeface="Times New Roman" panose="02020603050405020304" pitchFamily="18" charset="0"/>
                <a:ea typeface="Tahoma" panose="020B0604030504040204" pitchFamily="34" charset="0"/>
                <a:cs typeface="Times New Roman" panose="02020603050405020304" pitchFamily="18" charset="0"/>
              </a:rPr>
              <a:t>cai</a:t>
            </a:r>
            <a:r>
              <a:rPr lang="en-US" sz="2200" b="1" dirty="0">
                <a:latin typeface="Times New Roman" panose="02020603050405020304" pitchFamily="18" charset="0"/>
                <a:ea typeface="Tahoma" panose="020B0604030504040204" pitchFamily="34" charset="0"/>
                <a:cs typeface="Times New Roman" panose="02020603050405020304" pitchFamily="18" charset="0"/>
              </a:rPr>
              <a:t> </a:t>
            </a:r>
            <a:r>
              <a:rPr lang="en-US" sz="2200" b="1" dirty="0" err="1">
                <a:latin typeface="Times New Roman" panose="02020603050405020304" pitchFamily="18" charset="0"/>
                <a:ea typeface="Tahoma" panose="020B0604030504040204" pitchFamily="34" charset="0"/>
                <a:cs typeface="Times New Roman" panose="02020603050405020304" pitchFamily="18" charset="0"/>
              </a:rPr>
              <a:t>nghiện</a:t>
            </a:r>
            <a:r>
              <a:rPr lang="en-US" sz="2200" b="1" dirty="0">
                <a:latin typeface="Times New Roman" panose="02020603050405020304" pitchFamily="18" charset="0"/>
                <a:ea typeface="Tahoma" panose="020B0604030504040204" pitchFamily="34" charset="0"/>
                <a:cs typeface="Times New Roman" panose="02020603050405020304" pitchFamily="18" charset="0"/>
              </a:rPr>
              <a:t> </a:t>
            </a:r>
            <a:r>
              <a:rPr lang="en-US" sz="2200" b="1" dirty="0" err="1">
                <a:latin typeface="Times New Roman" panose="02020603050405020304" pitchFamily="18" charset="0"/>
                <a:ea typeface="Tahoma" panose="020B0604030504040204" pitchFamily="34" charset="0"/>
                <a:cs typeface="Times New Roman" panose="02020603050405020304" pitchFamily="18" charset="0"/>
              </a:rPr>
              <a:t>thuốc</a:t>
            </a:r>
            <a:r>
              <a:rPr lang="en-US" sz="2200" b="1" dirty="0">
                <a:latin typeface="Times New Roman" panose="02020603050405020304" pitchFamily="18" charset="0"/>
                <a:ea typeface="Tahoma" panose="020B0604030504040204" pitchFamily="34" charset="0"/>
                <a:cs typeface="Times New Roman" panose="02020603050405020304" pitchFamily="18" charset="0"/>
              </a:rPr>
              <a:t> </a:t>
            </a:r>
            <a:r>
              <a:rPr lang="en-US" sz="2200" b="1" dirty="0" err="1">
                <a:latin typeface="Times New Roman" panose="02020603050405020304" pitchFamily="18" charset="0"/>
                <a:ea typeface="Tahoma" panose="020B0604030504040204" pitchFamily="34" charset="0"/>
                <a:cs typeface="Times New Roman" panose="02020603050405020304" pitchFamily="18" charset="0"/>
              </a:rPr>
              <a:t>lá</a:t>
            </a:r>
            <a:endParaRPr lang="en-US" sz="2200" b="1" dirty="0">
              <a:latin typeface="Times New Roman" panose="02020603050405020304" pitchFamily="18" charset="0"/>
              <a:ea typeface="Tahoma" panose="020B0604030504040204" pitchFamily="34" charset="0"/>
              <a:cs typeface="Times New Roman" panose="02020603050405020304" pitchFamily="18" charset="0"/>
            </a:endParaRPr>
          </a:p>
          <a:p>
            <a:pPr marL="571500" indent="-571500">
              <a:lnSpc>
                <a:spcPct val="150000"/>
              </a:lnSpc>
              <a:spcBef>
                <a:spcPts val="0"/>
              </a:spcBef>
              <a:buNone/>
            </a:pPr>
            <a:endParaRPr lang="en-US" dirty="0"/>
          </a:p>
        </p:txBody>
      </p:sp>
      <p:sp>
        <p:nvSpPr>
          <p:cNvPr id="2" name="TextBox 1"/>
          <p:cNvSpPr txBox="1"/>
          <p:nvPr/>
        </p:nvSpPr>
        <p:spPr>
          <a:xfrm>
            <a:off x="3884877" y="1427309"/>
            <a:ext cx="1699534" cy="430887"/>
          </a:xfrm>
          <a:prstGeom prst="rect">
            <a:avLst/>
          </a:prstGeom>
          <a:noFill/>
        </p:spPr>
        <p:txBody>
          <a:bodyPr wrap="square" rtlCol="0">
            <a:spAutoFit/>
          </a:bodyPr>
          <a:lstStyle/>
          <a:p>
            <a:r>
              <a:rPr lang="en-US" sz="2200" b="1" dirty="0">
                <a:latin typeface="Times New Roman" panose="02020603050405020304" pitchFamily="18" charset="0"/>
                <a:cs typeface="Times New Roman" panose="02020603050405020304" pitchFamily="18" charset="0"/>
              </a:rPr>
              <a:t>NỘI DUNG</a:t>
            </a:r>
          </a:p>
        </p:txBody>
      </p:sp>
    </p:spTree>
    <p:extLst>
      <p:ext uri="{BB962C8B-B14F-4D97-AF65-F5344CB8AC3E}">
        <p14:creationId xmlns:p14="http://schemas.microsoft.com/office/powerpoint/2010/main" val="1061470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Title 1">
            <a:extLst>
              <a:ext uri="{FF2B5EF4-FFF2-40B4-BE49-F238E27FC236}">
                <a16:creationId xmlns:a16="http://schemas.microsoft.com/office/drawing/2014/main" id="{60E0A772-D35B-804E-B060-98A275B1DF3E}"/>
              </a:ext>
            </a:extLst>
          </p:cNvPr>
          <p:cNvSpPr>
            <a:spLocks noGrp="1" noChangeArrowheads="1"/>
          </p:cNvSpPr>
          <p:nvPr>
            <p:ph type="title"/>
          </p:nvPr>
        </p:nvSpPr>
        <p:spPr>
          <a:xfrm>
            <a:off x="1254692" y="411163"/>
            <a:ext cx="6529841" cy="960437"/>
          </a:xfrm>
        </p:spPr>
        <p:txBody>
          <a:bodyPr/>
          <a:lstStyle/>
          <a:p>
            <a:r>
              <a:rPr lang="en-US" altLang="en-US" sz="2200" b="1">
                <a:latin typeface="Times New Roman" panose="02020603050405020304" pitchFamily="18" charset="0"/>
                <a:cs typeface="Times New Roman" panose="02020603050405020304" pitchFamily="18" charset="0"/>
              </a:rPr>
              <a:t>HÚT BAO NHIÊU ĐIẾU/NGÀY THÌ SẼ NGHIỆN?</a:t>
            </a:r>
            <a:endParaRPr lang="vi-VN" altLang="en-US" sz="2200" b="1">
              <a:latin typeface="Times New Roman" panose="02020603050405020304" pitchFamily="18" charset="0"/>
              <a:cs typeface="Times New Roman" panose="02020603050405020304" pitchFamily="18" charset="0"/>
            </a:endParaRPr>
          </a:p>
        </p:txBody>
      </p:sp>
      <p:sp>
        <p:nvSpPr>
          <p:cNvPr id="118786" name="Content Placeholder 2">
            <a:extLst>
              <a:ext uri="{FF2B5EF4-FFF2-40B4-BE49-F238E27FC236}">
                <a16:creationId xmlns:a16="http://schemas.microsoft.com/office/drawing/2014/main" id="{75DB313C-D942-2E4B-8EFE-6ED0DCDD2831}"/>
              </a:ext>
            </a:extLst>
          </p:cNvPr>
          <p:cNvSpPr>
            <a:spLocks noGrp="1" noChangeArrowheads="1"/>
          </p:cNvSpPr>
          <p:nvPr>
            <p:ph idx="1"/>
          </p:nvPr>
        </p:nvSpPr>
        <p:spPr>
          <a:xfrm>
            <a:off x="383834" y="1371600"/>
            <a:ext cx="8271555" cy="4525963"/>
          </a:xfrm>
        </p:spPr>
        <p:txBody>
          <a:bodyPr>
            <a:normAutofit/>
          </a:bodyPr>
          <a:lstStyle/>
          <a:p>
            <a:pPr algn="just">
              <a:lnSpc>
                <a:spcPct val="150000"/>
              </a:lnSpc>
              <a:spcBef>
                <a:spcPct val="0"/>
              </a:spcBef>
            </a:pPr>
            <a:r>
              <a:rPr lang="en-US" altLang="en-US" sz="2200">
                <a:latin typeface="Times New Roman" panose="02020603050405020304" pitchFamily="18" charset="0"/>
                <a:cs typeface="Times New Roman" panose="02020603050405020304" pitchFamily="18" charset="0"/>
              </a:rPr>
              <a:t>Tobacco Control 2002: </a:t>
            </a:r>
          </a:p>
          <a:p>
            <a:pPr algn="just">
              <a:lnSpc>
                <a:spcPct val="150000"/>
              </a:lnSpc>
              <a:spcBef>
                <a:spcPct val="0"/>
              </a:spcBef>
              <a:buFontTx/>
              <a:buChar char="‐"/>
            </a:pPr>
            <a:r>
              <a:rPr lang="en-US" altLang="en-US" sz="2200">
                <a:latin typeface="Times New Roman" panose="02020603050405020304" pitchFamily="18" charset="0"/>
                <a:cs typeface="Times New Roman" panose="02020603050405020304" pitchFamily="18" charset="0"/>
              </a:rPr>
              <a:t>± nghiện thuốc lá: 2 điếu/1 tuần. </a:t>
            </a:r>
          </a:p>
          <a:p>
            <a:pPr algn="just">
              <a:lnSpc>
                <a:spcPct val="150000"/>
              </a:lnSpc>
              <a:spcBef>
                <a:spcPct val="0"/>
              </a:spcBef>
              <a:buFontTx/>
              <a:buChar char="‐"/>
            </a:pPr>
            <a:r>
              <a:rPr lang="en-US" altLang="en-US" sz="2200">
                <a:latin typeface="Times New Roman" panose="02020603050405020304" pitchFamily="18" charset="0"/>
                <a:cs typeface="Times New Roman" panose="02020603050405020304" pitchFamily="18" charset="0"/>
              </a:rPr>
              <a:t>Hút càng sớm thì nguy nghiện càng cao. </a:t>
            </a:r>
          </a:p>
          <a:p>
            <a:pPr algn="just">
              <a:lnSpc>
                <a:spcPct val="150000"/>
              </a:lnSpc>
              <a:spcBef>
                <a:spcPct val="0"/>
              </a:spcBef>
              <a:buFontTx/>
              <a:buChar char="‐"/>
            </a:pPr>
            <a:r>
              <a:rPr lang="en-US" altLang="en-US" sz="2200">
                <a:latin typeface="Times New Roman" panose="02020603050405020304" pitchFamily="18" charset="0"/>
                <a:cs typeface="Times New Roman" panose="02020603050405020304" pitchFamily="18" charset="0"/>
              </a:rPr>
              <a:t>Nữ dễ nghiện hơn nam. </a:t>
            </a:r>
            <a:endParaRPr lang="vi-VN" altLang="en-US" sz="2200">
              <a:latin typeface="Times New Roman" panose="02020603050405020304" pitchFamily="18" charset="0"/>
              <a:cs typeface="Times New Roman" panose="02020603050405020304" pitchFamily="18" charset="0"/>
            </a:endParaRPr>
          </a:p>
          <a:p>
            <a:pPr algn="just">
              <a:lnSpc>
                <a:spcPct val="150000"/>
              </a:lnSpc>
              <a:spcBef>
                <a:spcPct val="0"/>
              </a:spcBef>
            </a:pPr>
            <a:r>
              <a:rPr lang="en-US" altLang="en-US" sz="2200">
                <a:latin typeface="Times New Roman" panose="02020603050405020304" pitchFamily="18" charset="0"/>
                <a:cs typeface="Times New Roman" panose="02020603050405020304" pitchFamily="18" charset="0"/>
              </a:rPr>
              <a:t>Tùy theo đặc điểm thể chất do gen qui định</a:t>
            </a:r>
          </a:p>
          <a:p>
            <a:pPr algn="just">
              <a:lnSpc>
                <a:spcPct val="150000"/>
              </a:lnSpc>
              <a:spcBef>
                <a:spcPct val="0"/>
              </a:spcBef>
            </a:pPr>
            <a:r>
              <a:rPr lang="en-US" altLang="en-US" sz="2200">
                <a:latin typeface="Times New Roman" panose="02020603050405020304" pitchFamily="18" charset="0"/>
                <a:cs typeface="Times New Roman" panose="02020603050405020304" pitchFamily="18" charset="0"/>
              </a:rPr>
              <a:t>Khi thụ thể nicotine nhạy cảm, quá trình nghiện khởi động lập tức từ điếu thuốc đầu tiên,  chứ không nhất thiết phải đợi đến khi hút nhiều điếu mới gây nghiện.   </a:t>
            </a:r>
            <a:endParaRPr lang="vi-VN" altLang="en-US" sz="2200">
              <a:latin typeface="Times New Roman" panose="02020603050405020304" pitchFamily="18" charset="0"/>
              <a:cs typeface="Times New Roman" panose="02020603050405020304" pitchFamily="18" charset="0"/>
            </a:endParaRPr>
          </a:p>
          <a:p>
            <a:pPr algn="just">
              <a:lnSpc>
                <a:spcPct val="150000"/>
              </a:lnSpc>
              <a:spcBef>
                <a:spcPct val="0"/>
              </a:spcBef>
            </a:pPr>
            <a:endParaRPr lang="vi-VN" altLang="en-US" sz="22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26322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Title 1">
            <a:extLst>
              <a:ext uri="{FF2B5EF4-FFF2-40B4-BE49-F238E27FC236}">
                <a16:creationId xmlns:a16="http://schemas.microsoft.com/office/drawing/2014/main" id="{3DDF9F58-7446-6446-B561-8F436352AB46}"/>
              </a:ext>
            </a:extLst>
          </p:cNvPr>
          <p:cNvSpPr>
            <a:spLocks noGrp="1" noChangeArrowheads="1"/>
          </p:cNvSpPr>
          <p:nvPr>
            <p:ph type="title"/>
          </p:nvPr>
        </p:nvSpPr>
        <p:spPr>
          <a:xfrm>
            <a:off x="457200" y="236538"/>
            <a:ext cx="8229600" cy="1143000"/>
          </a:xfrm>
        </p:spPr>
        <p:txBody>
          <a:bodyPr/>
          <a:lstStyle/>
          <a:p>
            <a:r>
              <a:rPr lang="en-US" altLang="en-US" sz="2200" b="1">
                <a:latin typeface="Times New Roman" panose="02020603050405020304" pitchFamily="18" charset="0"/>
                <a:cs typeface="Times New Roman" panose="02020603050405020304" pitchFamily="18" charset="0"/>
              </a:rPr>
              <a:t>HÚT TẨU– HÚT THUỐC LÀO– HÚT THUỐC LÁ CUỘN </a:t>
            </a:r>
            <a:br>
              <a:rPr lang="en-US" altLang="en-US" sz="2200" b="1">
                <a:latin typeface="Times New Roman" panose="02020603050405020304" pitchFamily="18" charset="0"/>
                <a:cs typeface="Times New Roman" panose="02020603050405020304" pitchFamily="18" charset="0"/>
              </a:rPr>
            </a:br>
            <a:r>
              <a:rPr lang="en-US" altLang="en-US" sz="2200" b="1">
                <a:latin typeface="Times New Roman" panose="02020603050405020304" pitchFamily="18" charset="0"/>
                <a:cs typeface="Times New Roman" panose="02020603050405020304" pitchFamily="18" charset="0"/>
              </a:rPr>
              <a:t>AN TOÀN HƠN ?</a:t>
            </a:r>
            <a:endParaRPr lang="vi-VN" altLang="en-US" sz="2200" b="1">
              <a:latin typeface="Times New Roman" panose="02020603050405020304" pitchFamily="18" charset="0"/>
              <a:cs typeface="Times New Roman" panose="02020603050405020304" pitchFamily="18" charset="0"/>
            </a:endParaRPr>
          </a:p>
        </p:txBody>
      </p:sp>
      <p:sp>
        <p:nvSpPr>
          <p:cNvPr id="119810" name="Content Placeholder 2">
            <a:extLst>
              <a:ext uri="{FF2B5EF4-FFF2-40B4-BE49-F238E27FC236}">
                <a16:creationId xmlns:a16="http://schemas.microsoft.com/office/drawing/2014/main" id="{6C7AFFD4-859E-6549-A9AA-BC20B95A61F8}"/>
              </a:ext>
            </a:extLst>
          </p:cNvPr>
          <p:cNvSpPr>
            <a:spLocks noGrp="1" noChangeArrowheads="1"/>
          </p:cNvSpPr>
          <p:nvPr>
            <p:ph idx="1"/>
          </p:nvPr>
        </p:nvSpPr>
        <p:spPr>
          <a:xfrm>
            <a:off x="241300" y="1230085"/>
            <a:ext cx="8661400" cy="5219700"/>
          </a:xfrm>
        </p:spPr>
        <p:txBody>
          <a:bodyPr>
            <a:normAutofit/>
          </a:bodyPr>
          <a:lstStyle/>
          <a:p>
            <a:pPr algn="just">
              <a:lnSpc>
                <a:spcPct val="150000"/>
              </a:lnSpc>
            </a:pPr>
            <a:r>
              <a:rPr lang="en-US" altLang="en-US" sz="2200">
                <a:latin typeface="Times New Roman" panose="02020603050405020304" pitchFamily="18" charset="0"/>
                <a:cs typeface="Times New Roman" panose="02020603050405020304" pitchFamily="18" charset="0"/>
              </a:rPr>
              <a:t>Hút tẩu: </a:t>
            </a:r>
          </a:p>
          <a:p>
            <a:pPr lvl="1" algn="just">
              <a:lnSpc>
                <a:spcPct val="150000"/>
              </a:lnSpc>
              <a:buFont typeface="Wingdings" pitchFamily="2" charset="2"/>
              <a:buChar char="ü"/>
            </a:pPr>
            <a:r>
              <a:rPr lang="en-US" altLang="en-US" sz="2200">
                <a:latin typeface="Times New Roman" panose="02020603050405020304" pitchFamily="18" charset="0"/>
                <a:cs typeface="Times New Roman" panose="02020603050405020304" pitchFamily="18" charset="0"/>
              </a:rPr>
              <a:t> “nông” hơn nhưng “nhiều”. </a:t>
            </a:r>
          </a:p>
          <a:p>
            <a:pPr lvl="1" algn="just">
              <a:lnSpc>
                <a:spcPct val="150000"/>
              </a:lnSpc>
              <a:buFont typeface="Wingdings" pitchFamily="2" charset="2"/>
              <a:buChar char="ü"/>
            </a:pPr>
            <a:r>
              <a:rPr lang="en-US" altLang="en-US" sz="2200">
                <a:latin typeface="Times New Roman" panose="02020603050405020304" pitchFamily="18" charset="0"/>
                <a:cs typeface="Times New Roman" panose="02020603050405020304" pitchFamily="18" charset="0"/>
              </a:rPr>
              <a:t>Khói thuốc tiếp xúc nhiều, lâu niêm mạc vùng họng.</a:t>
            </a:r>
          </a:p>
          <a:p>
            <a:pPr lvl="1" algn="just">
              <a:lnSpc>
                <a:spcPct val="150000"/>
              </a:lnSpc>
              <a:buFont typeface="Wingdings" pitchFamily="2" charset="2"/>
              <a:buChar char="ü"/>
            </a:pPr>
            <a:r>
              <a:rPr lang="en-US" altLang="en-US" sz="2200">
                <a:latin typeface="Times New Roman" panose="02020603050405020304" pitchFamily="18" charset="0"/>
                <a:cs typeface="Times New Roman" panose="02020603050405020304" pitchFamily="18" charset="0"/>
              </a:rPr>
              <a:t>Gây ung thư khu vực miệng họng nhiều.</a:t>
            </a:r>
          </a:p>
          <a:p>
            <a:pPr algn="just">
              <a:lnSpc>
                <a:spcPct val="150000"/>
              </a:lnSpc>
            </a:pPr>
            <a:r>
              <a:rPr lang="en-US" altLang="en-US" sz="2200">
                <a:latin typeface="Times New Roman" panose="02020603050405020304" pitchFamily="18" charset="0"/>
                <a:cs typeface="Times New Roman" panose="02020603050405020304" pitchFamily="18" charset="0"/>
              </a:rPr>
              <a:t>Thuốc lào: Khói thuốc qua nước trước khi vào cơ thể. </a:t>
            </a:r>
          </a:p>
          <a:p>
            <a:pPr lvl="1" algn="just">
              <a:lnSpc>
                <a:spcPct val="150000"/>
              </a:lnSpc>
              <a:buFont typeface="Wingdings" pitchFamily="2" charset="2"/>
              <a:buChar char="ü"/>
            </a:pPr>
            <a:r>
              <a:rPr lang="en-US" altLang="en-US" sz="2200">
                <a:latin typeface="Times New Roman" panose="02020603050405020304" pitchFamily="18" charset="0"/>
                <a:cs typeface="Times New Roman" panose="02020603050405020304" pitchFamily="18" charset="0"/>
              </a:rPr>
              <a:t>Hàm lượng hắc ín thấp hơn</a:t>
            </a:r>
          </a:p>
          <a:p>
            <a:pPr lvl="1" algn="just">
              <a:lnSpc>
                <a:spcPct val="150000"/>
              </a:lnSpc>
              <a:spcBef>
                <a:spcPct val="0"/>
              </a:spcBef>
              <a:buFont typeface="Wingdings" pitchFamily="2" charset="2"/>
              <a:buChar char="ü"/>
            </a:pPr>
            <a:r>
              <a:rPr lang="en-US" altLang="en-US" sz="2200">
                <a:latin typeface="Times New Roman" panose="02020603050405020304" pitchFamily="18" charset="0"/>
                <a:cs typeface="Times New Roman" panose="02020603050405020304" pitchFamily="18" charset="0"/>
              </a:rPr>
              <a:t>Lượng oxyde carbon (CO) lại cao hơn →ngộ độc CO.</a:t>
            </a:r>
          </a:p>
          <a:p>
            <a:pPr algn="just">
              <a:lnSpc>
                <a:spcPct val="150000"/>
              </a:lnSpc>
              <a:spcBef>
                <a:spcPct val="0"/>
              </a:spcBef>
            </a:pPr>
            <a:r>
              <a:rPr lang="en-US" altLang="en-US" sz="2200">
                <a:latin typeface="Times New Roman" panose="02020603050405020304" pitchFamily="18" charset="0"/>
                <a:cs typeface="Times New Roman" panose="02020603050405020304" pitchFamily="18" charset="0"/>
              </a:rPr>
              <a:t>Thuốc lá cuộn: nicotine và hắc ín gấp 3 – 6 lần so  thuốc lá điếu CN →độc hơn thuốc lá điếu CN. </a:t>
            </a:r>
          </a:p>
          <a:p>
            <a:pPr algn="just"/>
            <a:endParaRPr lang="vi-VN" altLang="en-US" sz="22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26757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Title 1">
            <a:extLst>
              <a:ext uri="{FF2B5EF4-FFF2-40B4-BE49-F238E27FC236}">
                <a16:creationId xmlns:a16="http://schemas.microsoft.com/office/drawing/2014/main" id="{1C887F20-CF6F-9D4F-96D4-9D61C98AE016}"/>
              </a:ext>
            </a:extLst>
          </p:cNvPr>
          <p:cNvSpPr>
            <a:spLocks noGrp="1" noChangeArrowheads="1"/>
          </p:cNvSpPr>
          <p:nvPr>
            <p:ph type="title"/>
          </p:nvPr>
        </p:nvSpPr>
        <p:spPr>
          <a:xfrm>
            <a:off x="2522310" y="463099"/>
            <a:ext cx="3921579" cy="919388"/>
          </a:xfrm>
        </p:spPr>
        <p:txBody>
          <a:bodyPr/>
          <a:lstStyle/>
          <a:p>
            <a:r>
              <a:rPr lang="en-US" altLang="en-US" sz="2200" b="1">
                <a:latin typeface="Times New Roman" panose="02020603050405020304" pitchFamily="18" charset="0"/>
                <a:cs typeface="Times New Roman" panose="02020603050405020304" pitchFamily="18" charset="0"/>
              </a:rPr>
              <a:t>HÚT XÌ GÀ AN TOÀN HƠN?</a:t>
            </a:r>
            <a:endParaRPr lang="vi-VN" altLang="en-US" sz="2200" b="1">
              <a:latin typeface="Times New Roman" panose="02020603050405020304" pitchFamily="18" charset="0"/>
              <a:cs typeface="Times New Roman" panose="02020603050405020304" pitchFamily="18" charset="0"/>
            </a:endParaRPr>
          </a:p>
        </p:txBody>
      </p:sp>
      <p:sp>
        <p:nvSpPr>
          <p:cNvPr id="120834" name="Content Placeholder 2">
            <a:extLst>
              <a:ext uri="{FF2B5EF4-FFF2-40B4-BE49-F238E27FC236}">
                <a16:creationId xmlns:a16="http://schemas.microsoft.com/office/drawing/2014/main" id="{E75334D7-44F5-7646-94F0-3276D2A572E4}"/>
              </a:ext>
            </a:extLst>
          </p:cNvPr>
          <p:cNvSpPr>
            <a:spLocks noGrp="1" noChangeArrowheads="1"/>
          </p:cNvSpPr>
          <p:nvPr>
            <p:ph idx="1"/>
          </p:nvPr>
        </p:nvSpPr>
        <p:spPr>
          <a:xfrm>
            <a:off x="279398" y="1480458"/>
            <a:ext cx="8472715" cy="4645706"/>
          </a:xfrm>
        </p:spPr>
        <p:txBody>
          <a:bodyPr>
            <a:normAutofit/>
          </a:bodyPr>
          <a:lstStyle/>
          <a:p>
            <a:pPr algn="just">
              <a:lnSpc>
                <a:spcPct val="150000"/>
              </a:lnSpc>
            </a:pPr>
            <a:r>
              <a:rPr lang="en-US" altLang="en-US" sz="2200">
                <a:latin typeface="Times New Roman" panose="02020603050405020304" pitchFamily="18" charset="0"/>
                <a:cs typeface="Times New Roman" panose="02020603050405020304" pitchFamily="18" charset="0"/>
              </a:rPr>
              <a:t>Điếu xì gà kích thước lớn hơn.</a:t>
            </a:r>
          </a:p>
          <a:p>
            <a:pPr algn="just">
              <a:lnSpc>
                <a:spcPct val="150000"/>
              </a:lnSpc>
            </a:pPr>
            <a:r>
              <a:rPr lang="en-US" altLang="en-US" sz="2200">
                <a:latin typeface="Times New Roman" panose="02020603050405020304" pitchFamily="18" charset="0"/>
                <a:cs typeface="Times New Roman" panose="02020603050405020304" pitchFamily="18" charset="0"/>
              </a:rPr>
              <a:t>Bọc ngoài bằng lá thuốc lá. </a:t>
            </a:r>
          </a:p>
          <a:p>
            <a:pPr algn="just">
              <a:lnSpc>
                <a:spcPct val="150000"/>
              </a:lnSpc>
            </a:pPr>
            <a:r>
              <a:rPr lang="en-US" altLang="en-US" sz="2200">
                <a:latin typeface="Times New Roman" panose="02020603050405020304" pitchFamily="18" charset="0"/>
                <a:cs typeface="Times New Roman" panose="02020603050405020304" pitchFamily="18" charset="0"/>
              </a:rPr>
              <a:t>Nicotine trong 1 điếu xì gà nhiều gấp 10 lần, amoniac nhiều gấp 20 lần, kim loại Cadmium nhiều gấp 10 lần trong 1 điếu thuốc lá. </a:t>
            </a:r>
          </a:p>
          <a:p>
            <a:pPr algn="just">
              <a:lnSpc>
                <a:spcPct val="150000"/>
              </a:lnSpc>
            </a:pPr>
            <a:r>
              <a:rPr lang="en-US" altLang="en-US" sz="2200">
                <a:latin typeface="Times New Roman" panose="02020603050405020304" pitchFamily="18" charset="0"/>
                <a:cs typeface="Times New Roman" panose="02020603050405020304" pitchFamily="18" charset="0"/>
              </a:rPr>
              <a:t>Nhiều nitrate: tiền chất của một chất sinh ung thư rất mạnh là N-nitrosamines.  </a:t>
            </a:r>
            <a:endParaRPr lang="vi-VN" altLang="en-US" sz="2200">
              <a:latin typeface="Times New Roman" panose="02020603050405020304" pitchFamily="18" charset="0"/>
              <a:cs typeface="Times New Roman" panose="02020603050405020304" pitchFamily="18" charset="0"/>
            </a:endParaRPr>
          </a:p>
          <a:p>
            <a:pPr algn="just">
              <a:lnSpc>
                <a:spcPct val="120000"/>
              </a:lnSpc>
            </a:pPr>
            <a:endParaRPr lang="vi-VN" altLang="en-US" sz="22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39997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Title 1">
            <a:extLst>
              <a:ext uri="{FF2B5EF4-FFF2-40B4-BE49-F238E27FC236}">
                <a16:creationId xmlns:a16="http://schemas.microsoft.com/office/drawing/2014/main" id="{5A38C1B2-A007-0845-8A79-F7744E0B2767}"/>
              </a:ext>
            </a:extLst>
          </p:cNvPr>
          <p:cNvSpPr>
            <a:spLocks noGrp="1" noChangeArrowheads="1"/>
          </p:cNvSpPr>
          <p:nvPr>
            <p:ph type="title"/>
          </p:nvPr>
        </p:nvSpPr>
        <p:spPr>
          <a:xfrm>
            <a:off x="457200" y="249238"/>
            <a:ext cx="8229600" cy="1143000"/>
          </a:xfrm>
        </p:spPr>
        <p:txBody>
          <a:bodyPr/>
          <a:lstStyle/>
          <a:p>
            <a:r>
              <a:rPr lang="en-US" altLang="en-US" sz="2200" b="1">
                <a:latin typeface="Times New Roman" panose="02020603050405020304" pitchFamily="18" charset="0"/>
                <a:cs typeface="Times New Roman" panose="02020603050405020304" pitchFamily="18" charset="0"/>
              </a:rPr>
              <a:t>HÚT THUỐC LÁ ‘NHẸ’ DÀNH CHO NỮ GIỚI AN TOÀN HƠN?</a:t>
            </a:r>
            <a:endParaRPr lang="vi-VN" altLang="en-US" sz="2200" b="1">
              <a:latin typeface="Times New Roman" panose="02020603050405020304" pitchFamily="18" charset="0"/>
              <a:cs typeface="Times New Roman" panose="02020603050405020304" pitchFamily="18" charset="0"/>
            </a:endParaRPr>
          </a:p>
        </p:txBody>
      </p:sp>
      <p:sp>
        <p:nvSpPr>
          <p:cNvPr id="121858" name="Content Placeholder 2">
            <a:extLst>
              <a:ext uri="{FF2B5EF4-FFF2-40B4-BE49-F238E27FC236}">
                <a16:creationId xmlns:a16="http://schemas.microsoft.com/office/drawing/2014/main" id="{88C9A5D2-B187-154B-9C82-B95F1AD16068}"/>
              </a:ext>
            </a:extLst>
          </p:cNvPr>
          <p:cNvSpPr>
            <a:spLocks noGrp="1" noChangeArrowheads="1"/>
          </p:cNvSpPr>
          <p:nvPr>
            <p:ph idx="1"/>
          </p:nvPr>
        </p:nvSpPr>
        <p:spPr>
          <a:xfrm>
            <a:off x="177800" y="1600200"/>
            <a:ext cx="8763000" cy="4525963"/>
          </a:xfrm>
        </p:spPr>
        <p:txBody>
          <a:bodyPr>
            <a:normAutofit/>
          </a:bodyPr>
          <a:lstStyle/>
          <a:p>
            <a:pPr algn="just">
              <a:lnSpc>
                <a:spcPct val="150000"/>
              </a:lnSpc>
              <a:spcBef>
                <a:spcPct val="0"/>
              </a:spcBef>
            </a:pPr>
            <a:r>
              <a:rPr lang="en-US" altLang="en-US" sz="2200">
                <a:latin typeface="Times New Roman" panose="02020603050405020304" pitchFamily="18" charset="0"/>
                <a:cs typeface="Times New Roman" panose="02020603050405020304" pitchFamily="18" charset="0"/>
              </a:rPr>
              <a:t>Thuốc lá “nhẹ”: Nicotine, hắc ín thấp hơn → loại thuốc lá này an tòan hơn! </a:t>
            </a:r>
            <a:endParaRPr lang="vi-VN" altLang="en-US" sz="2200">
              <a:latin typeface="Times New Roman" panose="02020603050405020304" pitchFamily="18" charset="0"/>
              <a:cs typeface="Times New Roman" panose="02020603050405020304" pitchFamily="18" charset="0"/>
            </a:endParaRPr>
          </a:p>
          <a:p>
            <a:pPr algn="just">
              <a:lnSpc>
                <a:spcPct val="150000"/>
              </a:lnSpc>
              <a:spcBef>
                <a:spcPct val="0"/>
              </a:spcBef>
            </a:pPr>
            <a:r>
              <a:rPr lang="en-US" altLang="en-US" sz="2200">
                <a:latin typeface="Times New Roman" panose="02020603050405020304" pitchFamily="18" charset="0"/>
                <a:cs typeface="Times New Roman" panose="02020603050405020304" pitchFamily="18" charset="0"/>
              </a:rPr>
              <a:t>Quảng cáo gây nhầm lẫn: lượng chất độc đo được khác với lượng chất độc đi vào cơ thể. </a:t>
            </a:r>
          </a:p>
          <a:p>
            <a:pPr algn="just">
              <a:lnSpc>
                <a:spcPct val="150000"/>
              </a:lnSpc>
              <a:spcBef>
                <a:spcPct val="0"/>
              </a:spcBef>
            </a:pPr>
            <a:r>
              <a:rPr lang="en-US" altLang="en-US" sz="2200">
                <a:latin typeface="Times New Roman" panose="02020603050405020304" pitchFamily="18" charset="0"/>
                <a:cs typeface="Times New Roman" panose="02020603050405020304" pitchFamily="18" charset="0"/>
              </a:rPr>
              <a:t>Cách hút khác nhau → chất độc vào cơ thể khác nhau. </a:t>
            </a:r>
          </a:p>
          <a:p>
            <a:pPr algn="just">
              <a:lnSpc>
                <a:spcPct val="150000"/>
              </a:lnSpc>
              <a:spcBef>
                <a:spcPct val="0"/>
              </a:spcBef>
            </a:pPr>
            <a:r>
              <a:rPr lang="en-US" altLang="en-US" sz="2200">
                <a:latin typeface="Times New Roman" panose="02020603050405020304" pitchFamily="18" charset="0"/>
                <a:cs typeface="Times New Roman" panose="02020603050405020304" pitchFamily="18" charset="0"/>
              </a:rPr>
              <a:t>Nicotine trong thuốc lá “nhẹ” thấp hơn → hút sâu hơn, nhiều hơn.</a:t>
            </a:r>
          </a:p>
          <a:p>
            <a:pPr algn="just">
              <a:lnSpc>
                <a:spcPct val="150000"/>
              </a:lnSpc>
              <a:spcBef>
                <a:spcPct val="0"/>
              </a:spcBef>
            </a:pPr>
            <a:r>
              <a:rPr lang="en-US" altLang="en-US" sz="2200">
                <a:latin typeface="Times New Roman" panose="02020603050405020304" pitchFamily="18" charset="0"/>
                <a:cs typeface="Times New Roman" panose="02020603050405020304" pitchFamily="18" charset="0"/>
              </a:rPr>
              <a:t>Chất độc có trong thuốc lá vào cơ thể không ít hơn hút thuốc lá điếu thông thường. </a:t>
            </a:r>
            <a:endParaRPr lang="vi-VN" altLang="en-US" sz="2200">
              <a:latin typeface="Times New Roman" panose="02020603050405020304" pitchFamily="18" charset="0"/>
              <a:cs typeface="Times New Roman" panose="02020603050405020304" pitchFamily="18" charset="0"/>
            </a:endParaRPr>
          </a:p>
          <a:p>
            <a:pPr algn="just"/>
            <a:endParaRPr lang="vi-VN" altLang="en-US" sz="22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81240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196737" y="2514919"/>
            <a:ext cx="4846320" cy="1143000"/>
          </a:xfrm>
        </p:spPr>
        <p:txBody>
          <a:bodyPr>
            <a:normAutofit/>
          </a:bodyPr>
          <a:lstStyle/>
          <a:p>
            <a:r>
              <a:rPr lang="en-US" sz="2200" b="1">
                <a:latin typeface="Times New Roman" panose="02020603050405020304" pitchFamily="18" charset="0"/>
                <a:cs typeface="Times New Roman" panose="02020603050405020304" pitchFamily="18" charset="0"/>
              </a:rPr>
              <a:t>CHẨN ĐOÁN NGHIỆN THUỐC </a:t>
            </a:r>
            <a:r>
              <a:rPr lang="en-US" sz="2200" b="1" dirty="0">
                <a:latin typeface="Times New Roman" panose="02020603050405020304" pitchFamily="18" charset="0"/>
                <a:cs typeface="Times New Roman" panose="02020603050405020304" pitchFamily="18" charset="0"/>
              </a:rPr>
              <a:t>LÁ</a:t>
            </a:r>
          </a:p>
        </p:txBody>
      </p:sp>
    </p:spTree>
    <p:extLst>
      <p:ext uri="{BB962C8B-B14F-4D97-AF65-F5344CB8AC3E}">
        <p14:creationId xmlns:p14="http://schemas.microsoft.com/office/powerpoint/2010/main" val="1061470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AutoShape 7"/>
          <p:cNvSpPr>
            <a:spLocks noGrp="1" noChangeArrowheads="1"/>
          </p:cNvSpPr>
          <p:nvPr>
            <p:ph type="title"/>
          </p:nvPr>
        </p:nvSpPr>
        <p:spPr>
          <a:xfrm>
            <a:off x="1818595" y="176439"/>
            <a:ext cx="5514748" cy="649288"/>
          </a:xfrm>
        </p:spPr>
        <p:txBody>
          <a:bodyPr/>
          <a:lstStyle/>
          <a:p>
            <a:pPr eaLnBrk="1" hangingPunct="1"/>
            <a:r>
              <a:rPr lang="en-US" sz="2200" b="1" dirty="0">
                <a:latin typeface="Times New Roman" panose="02020603050405020304" pitchFamily="18" charset="0"/>
                <a:cs typeface="Times New Roman" panose="02020603050405020304" pitchFamily="18" charset="0"/>
              </a:rPr>
              <a:t>TIÊU CHUẨN </a:t>
            </a:r>
            <a:r>
              <a:rPr lang="en-US" sz="2200" b="1" dirty="0">
                <a:latin typeface="Times New Roman" panose="02020603050405020304" pitchFamily="18" charset="0"/>
                <a:cs typeface="Times New Roman" panose="02020603050405020304" pitchFamily="18" charset="0"/>
                <a:sym typeface="Symbol" pitchFamily="18" charset="2"/>
              </a:rPr>
              <a:t> </a:t>
            </a:r>
            <a:r>
              <a:rPr lang="en-US" sz="2200" b="1" dirty="0">
                <a:latin typeface="Times New Roman" panose="02020603050405020304" pitchFamily="18" charset="0"/>
                <a:cs typeface="Times New Roman" panose="02020603050405020304" pitchFamily="18" charset="0"/>
              </a:rPr>
              <a:t>(+) NGHIỆN THUỐC LÁ</a:t>
            </a:r>
          </a:p>
        </p:txBody>
      </p:sp>
      <p:sp>
        <p:nvSpPr>
          <p:cNvPr id="30723" name="Rectangle 3"/>
          <p:cNvSpPr>
            <a:spLocks noGrp="1" noChangeArrowheads="1"/>
          </p:cNvSpPr>
          <p:nvPr>
            <p:ph idx="1"/>
          </p:nvPr>
        </p:nvSpPr>
        <p:spPr>
          <a:xfrm>
            <a:off x="292100" y="1033463"/>
            <a:ext cx="8572500" cy="5311775"/>
          </a:xfrm>
          <a:ln>
            <a:solidFill>
              <a:schemeClr val="bg1"/>
            </a:solidFill>
          </a:ln>
        </p:spPr>
        <p:txBody>
          <a:bodyPr/>
          <a:lstStyle/>
          <a:p>
            <a:pPr marL="457200" indent="-457200" eaLnBrk="1" hangingPunct="1">
              <a:spcBef>
                <a:spcPts val="600"/>
              </a:spcBef>
              <a:spcAft>
                <a:spcPts val="300"/>
              </a:spcAft>
              <a:buFont typeface="Arial Black" pitchFamily="34" charset="0"/>
              <a:buAutoNum type="arabicPeriod"/>
            </a:pPr>
            <a:r>
              <a:rPr lang="en-US" sz="2200" dirty="0" err="1">
                <a:latin typeface="Times New Roman" panose="02020603050405020304" pitchFamily="18" charset="0"/>
                <a:cs typeface="Times New Roman" panose="02020603050405020304" pitchFamily="18" charset="0"/>
              </a:rPr>
              <a:t>Hội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chứng</a:t>
            </a:r>
            <a:r>
              <a:rPr lang="en-US" sz="2200" dirty="0">
                <a:latin typeface="Times New Roman" panose="02020603050405020304" pitchFamily="18" charset="0"/>
                <a:cs typeface="Times New Roman" panose="02020603050405020304" pitchFamily="18" charset="0"/>
              </a:rPr>
              <a:t> dung </a:t>
            </a:r>
            <a:r>
              <a:rPr lang="en-US" sz="2200" dirty="0" err="1">
                <a:latin typeface="Times New Roman" panose="02020603050405020304" pitchFamily="18" charset="0"/>
                <a:cs typeface="Times New Roman" panose="02020603050405020304" pitchFamily="18" charset="0"/>
              </a:rPr>
              <a:t>nạp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thuốc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lá</a:t>
            </a:r>
            <a:r>
              <a:rPr lang="en-US" sz="2200" dirty="0">
                <a:latin typeface="Times New Roman" panose="02020603050405020304" pitchFamily="18" charset="0"/>
                <a:cs typeface="Times New Roman" panose="02020603050405020304" pitchFamily="18" charset="0"/>
              </a:rPr>
              <a:t>: </a:t>
            </a:r>
          </a:p>
          <a:p>
            <a:pPr marL="857250" lvl="1" indent="-457200" eaLnBrk="1" hangingPunct="1">
              <a:spcBef>
                <a:spcPts val="600"/>
              </a:spcBef>
              <a:spcAft>
                <a:spcPts val="300"/>
              </a:spcAft>
            </a:pPr>
            <a:r>
              <a:rPr lang="en-US" sz="2200" dirty="0">
                <a:latin typeface="Times New Roman" panose="02020603050405020304" pitchFamily="18" charset="0"/>
                <a:cs typeface="Times New Roman" panose="02020603050405020304" pitchFamily="18" charset="0"/>
              </a:rPr>
              <a:t>T</a:t>
            </a:r>
            <a:r>
              <a:rPr lang="vi-VN" sz="2200" dirty="0">
                <a:latin typeface="Times New Roman" panose="02020603050405020304" pitchFamily="18" charset="0"/>
                <a:cs typeface="Times New Roman" panose="02020603050405020304" pitchFamily="18" charset="0"/>
              </a:rPr>
              <a:t>ă</a:t>
            </a:r>
            <a:r>
              <a:rPr lang="en-US" sz="2200" dirty="0">
                <a:latin typeface="Times New Roman" panose="02020603050405020304" pitchFamily="18" charset="0"/>
                <a:cs typeface="Times New Roman" panose="02020603050405020304" pitchFamily="18" charset="0"/>
              </a:rPr>
              <a:t>ng </a:t>
            </a:r>
            <a:r>
              <a:rPr lang="en-US" sz="2200" dirty="0" err="1">
                <a:latin typeface="Times New Roman" panose="02020603050405020304" pitchFamily="18" charset="0"/>
                <a:cs typeface="Times New Roman" panose="02020603050405020304" pitchFamily="18" charset="0"/>
              </a:rPr>
              <a:t>số</a:t>
            </a:r>
            <a:r>
              <a:rPr lang="en-US" sz="2200" dirty="0">
                <a:latin typeface="Times New Roman" panose="02020603050405020304" pitchFamily="18" charset="0"/>
                <a:cs typeface="Times New Roman" panose="02020603050405020304" pitchFamily="18" charset="0"/>
              </a:rPr>
              <a:t> </a:t>
            </a:r>
            <a:r>
              <a:rPr lang="vi-VN" sz="2200" dirty="0">
                <a:latin typeface="Times New Roman" panose="02020603050405020304" pitchFamily="18" charset="0"/>
                <a:cs typeface="Times New Roman" panose="02020603050405020304" pitchFamily="18" charset="0"/>
              </a:rPr>
              <a:t>đ</a:t>
            </a:r>
            <a:r>
              <a:rPr lang="en-US" sz="2200" dirty="0" err="1">
                <a:latin typeface="Times New Roman" panose="02020603050405020304" pitchFamily="18" charset="0"/>
                <a:cs typeface="Times New Roman" panose="02020603050405020304" pitchFamily="18" charset="0"/>
              </a:rPr>
              <a:t>iếu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thuốc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lá</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hút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mỗi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ngày</a:t>
            </a:r>
            <a:r>
              <a:rPr lang="en-US" sz="2200"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sym typeface="Wingdings" pitchFamily="2" charset="2"/>
              </a:rPr>
              <a:t> </a:t>
            </a:r>
            <a:r>
              <a:rPr lang="en-US" sz="2200" dirty="0" err="1">
                <a:latin typeface="Times New Roman" panose="02020603050405020304" pitchFamily="18" charset="0"/>
                <a:cs typeface="Times New Roman" panose="02020603050405020304" pitchFamily="18" charset="0"/>
              </a:rPr>
              <a:t>cảm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dễ</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chịu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a:t>
            </a:r>
            <a:r>
              <a:rPr lang="vi-VN" sz="2200" dirty="0">
                <a:latin typeface="Times New Roman" panose="02020603050405020304" pitchFamily="18" charset="0"/>
                <a:cs typeface="Times New Roman" panose="02020603050405020304" pitchFamily="18" charset="0"/>
              </a:rPr>
              <a:t>ư</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a:t>
            </a:r>
            <a:r>
              <a:rPr lang="vi-VN" sz="2200" dirty="0">
                <a:latin typeface="Times New Roman" panose="02020603050405020304" pitchFamily="18" charset="0"/>
                <a:cs typeface="Times New Roman" panose="02020603050405020304" pitchFamily="18" charset="0"/>
              </a:rPr>
              <a:t>ướ</a:t>
            </a:r>
            <a:r>
              <a:rPr lang="en-US" sz="2200" dirty="0">
                <a:latin typeface="Times New Roman" panose="02020603050405020304" pitchFamily="18" charset="0"/>
                <a:cs typeface="Times New Roman" panose="02020603050405020304" pitchFamily="18" charset="0"/>
              </a:rPr>
              <a:t>c</a:t>
            </a:r>
          </a:p>
          <a:p>
            <a:pPr marL="857250" lvl="1" indent="-457200" eaLnBrk="1" hangingPunct="1">
              <a:spcBef>
                <a:spcPts val="600"/>
              </a:spcBef>
              <a:spcAft>
                <a:spcPts val="300"/>
              </a:spcAft>
            </a:pPr>
            <a:r>
              <a:rPr lang="en-US" sz="2200" dirty="0" err="1">
                <a:latin typeface="Times New Roman" panose="02020603050405020304" pitchFamily="18" charset="0"/>
                <a:cs typeface="Times New Roman" panose="02020603050405020304" pitchFamily="18" charset="0"/>
              </a:rPr>
              <a:t>Hút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số</a:t>
            </a:r>
            <a:r>
              <a:rPr lang="en-US" sz="2200" dirty="0">
                <a:latin typeface="Times New Roman" panose="02020603050405020304" pitchFamily="18" charset="0"/>
                <a:cs typeface="Times New Roman" panose="02020603050405020304" pitchFamily="18" charset="0"/>
              </a:rPr>
              <a:t> </a:t>
            </a:r>
            <a:r>
              <a:rPr lang="vi-VN" sz="2200" dirty="0">
                <a:latin typeface="Times New Roman" panose="02020603050405020304" pitchFamily="18" charset="0"/>
                <a:cs typeface="Times New Roman" panose="02020603050405020304" pitchFamily="18" charset="0"/>
              </a:rPr>
              <a:t>đ</a:t>
            </a:r>
            <a:r>
              <a:rPr lang="en-US" sz="2200" dirty="0" err="1">
                <a:latin typeface="Times New Roman" panose="02020603050405020304" pitchFamily="18" charset="0"/>
                <a:cs typeface="Times New Roman" panose="02020603050405020304" pitchFamily="18" charset="0"/>
              </a:rPr>
              <a:t>iếu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thuốc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lá</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a:t>
            </a:r>
            <a:r>
              <a:rPr lang="vi-VN" sz="2200" dirty="0">
                <a:latin typeface="Times New Roman" panose="02020603050405020304" pitchFamily="18" charset="0"/>
                <a:cs typeface="Times New Roman" panose="02020603050405020304" pitchFamily="18" charset="0"/>
              </a:rPr>
              <a:t>ư</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cũ</a:t>
            </a:r>
            <a:r>
              <a:rPr lang="en-US" sz="2200"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sym typeface="Wingdings" pitchFamily="2" charset="2"/>
              </a:rPr>
              <a: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cảm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dễ</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chịu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giảm</a:t>
            </a:r>
            <a:r>
              <a:rPr lang="en-US" sz="2200" dirty="0">
                <a:latin typeface="Times New Roman" panose="02020603050405020304" pitchFamily="18" charset="0"/>
                <a:cs typeface="Times New Roman" panose="02020603050405020304" pitchFamily="18" charset="0"/>
              </a:rPr>
              <a:t> </a:t>
            </a:r>
            <a:r>
              <a:rPr lang="vi-VN" sz="2200" dirty="0">
                <a:latin typeface="Times New Roman" panose="02020603050405020304" pitchFamily="18" charset="0"/>
                <a:cs typeface="Times New Roman" panose="02020603050405020304" pitchFamily="18" charset="0"/>
              </a:rPr>
              <a:t>đ</a:t>
            </a:r>
            <a:r>
              <a:rPr lang="en-US" sz="2200" dirty="0" err="1">
                <a:latin typeface="Times New Roman" panose="02020603050405020304" pitchFamily="18" charset="0"/>
                <a:cs typeface="Times New Roman" panose="02020603050405020304" pitchFamily="18" charset="0"/>
              </a:rPr>
              <a:t>i</a:t>
            </a:r>
            <a:r>
              <a:rPr lang="en-US" sz="2200" dirty="0">
                <a:latin typeface="Times New Roman" panose="02020603050405020304" pitchFamily="18" charset="0"/>
                <a:cs typeface="Times New Roman" panose="02020603050405020304" pitchFamily="18" charset="0"/>
              </a:rPr>
              <a:t> so </a:t>
            </a:r>
            <a:r>
              <a:rPr lang="en-US" sz="2200" dirty="0" err="1">
                <a:latin typeface="Times New Roman" panose="02020603050405020304" pitchFamily="18" charset="0"/>
                <a:cs typeface="Times New Roman" panose="02020603050405020304" pitchFamily="18" charset="0"/>
              </a:rPr>
              <a:t>với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trước</a:t>
            </a:r>
            <a:r>
              <a:rPr lang="en-US" sz="2200" dirty="0">
                <a:latin typeface="Times New Roman" panose="02020603050405020304" pitchFamily="18" charset="0"/>
                <a:cs typeface="Times New Roman" panose="02020603050405020304" pitchFamily="18" charset="0"/>
              </a:rPr>
              <a:t> </a:t>
            </a:r>
          </a:p>
          <a:p>
            <a:pPr marL="457200" indent="-457200" eaLnBrk="1" hangingPunct="1">
              <a:spcBef>
                <a:spcPts val="600"/>
              </a:spcBef>
              <a:spcAft>
                <a:spcPts val="300"/>
              </a:spcAft>
              <a:buFont typeface="Arial Black" pitchFamily="34" charset="0"/>
              <a:buAutoNum type="arabicPeriod"/>
            </a:pPr>
            <a:r>
              <a:rPr lang="en-US" sz="2200" dirty="0" err="1">
                <a:latin typeface="Times New Roman" panose="02020603050405020304" pitchFamily="18" charset="0"/>
                <a:cs typeface="Times New Roman" panose="02020603050405020304" pitchFamily="18" charset="0"/>
              </a:rPr>
              <a:t>Hội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chứng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cai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thuốc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lá</a:t>
            </a:r>
            <a:r>
              <a:rPr lang="en-US" sz="2200" dirty="0">
                <a:latin typeface="Times New Roman" panose="02020603050405020304" pitchFamily="18" charset="0"/>
                <a:cs typeface="Times New Roman" panose="02020603050405020304" pitchFamily="18" charset="0"/>
              </a:rPr>
              <a:t>:  </a:t>
            </a:r>
          </a:p>
          <a:p>
            <a:pPr marL="857250" lvl="1" indent="-457200" eaLnBrk="1" hangingPunct="1">
              <a:spcBef>
                <a:spcPts val="600"/>
              </a:spcBef>
              <a:spcAft>
                <a:spcPts val="300"/>
              </a:spcAft>
            </a:pPr>
            <a:r>
              <a:rPr lang="en-US" sz="2200" dirty="0" err="1">
                <a:latin typeface="Times New Roman" panose="02020603050405020304" pitchFamily="18" charset="0"/>
                <a:cs typeface="Times New Roman" panose="02020603050405020304" pitchFamily="18" charset="0"/>
              </a:rPr>
              <a:t>Cai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thuốc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lá</a:t>
            </a:r>
            <a:r>
              <a:rPr lang="en-US" sz="2200"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sym typeface="Wingdings" pitchFamily="2" charset="2"/>
              </a:rPr>
              <a:t> </a:t>
            </a:r>
            <a:r>
              <a:rPr lang="en-US" sz="2200" dirty="0" err="1">
                <a:latin typeface="Times New Roman" panose="02020603050405020304" pitchFamily="18" charset="0"/>
                <a:cs typeface="Times New Roman" panose="02020603050405020304" pitchFamily="18" charset="0"/>
              </a:rPr>
              <a:t>bứt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rứt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kích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thích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khó</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chịu</a:t>
            </a:r>
            <a:r>
              <a:rPr lang="en-US" sz="2200" dirty="0">
                <a:latin typeface="Times New Roman" panose="02020603050405020304" pitchFamily="18" charset="0"/>
                <a:cs typeface="Times New Roman" panose="02020603050405020304" pitchFamily="18" charset="0"/>
              </a:rPr>
              <a:t> .v.v. </a:t>
            </a:r>
          </a:p>
          <a:p>
            <a:pPr marL="857250" lvl="1" indent="-457200" eaLnBrk="1" hangingPunct="1">
              <a:spcBef>
                <a:spcPts val="600"/>
              </a:spcBef>
              <a:spcAft>
                <a:spcPts val="300"/>
              </a:spcAft>
            </a:pPr>
            <a:r>
              <a:rPr lang="en-US" sz="2200" dirty="0" err="1">
                <a:latin typeface="Times New Roman" panose="02020603050405020304" pitchFamily="18" charset="0"/>
                <a:cs typeface="Times New Roman" panose="02020603050405020304" pitchFamily="18" charset="0"/>
              </a:rPr>
              <a:t>Hút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trở</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lại</a:t>
            </a:r>
            <a:r>
              <a:rPr lang="en-US" sz="2200"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sym typeface="Wingdings" pitchFamily="2" charset="2"/>
              </a:rPr>
              <a:t> </a:t>
            </a:r>
            <a:r>
              <a:rPr lang="en-US" sz="2200" dirty="0" err="1">
                <a:latin typeface="Times New Roman" panose="02020603050405020304" pitchFamily="18" charset="0"/>
                <a:cs typeface="Times New Roman" panose="02020603050405020304" pitchFamily="18" charset="0"/>
              </a:rPr>
              <a:t>mất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triệu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chứng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trên</a:t>
            </a:r>
            <a:r>
              <a:rPr lang="en-US" sz="2200" dirty="0">
                <a:latin typeface="Times New Roman" panose="02020603050405020304" pitchFamily="18" charset="0"/>
                <a:cs typeface="Times New Roman" panose="02020603050405020304" pitchFamily="18" charset="0"/>
              </a:rPr>
              <a:t> </a:t>
            </a:r>
          </a:p>
          <a:p>
            <a:pPr marL="457200" indent="-457200" eaLnBrk="1" hangingPunct="1">
              <a:spcBef>
                <a:spcPts val="600"/>
              </a:spcBef>
              <a:spcAft>
                <a:spcPts val="300"/>
              </a:spcAft>
              <a:buFont typeface="Arial Black" pitchFamily="34" charset="0"/>
              <a:buAutoNum type="arabicPeriod"/>
            </a:pPr>
            <a:r>
              <a:rPr lang="en-US" sz="2200" dirty="0" err="1">
                <a:latin typeface="Times New Roman" panose="02020603050405020304" pitchFamily="18" charset="0"/>
                <a:cs typeface="Times New Roman" panose="02020603050405020304" pitchFamily="18" charset="0"/>
              </a:rPr>
              <a:t>Hút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lâu</a:t>
            </a:r>
            <a:r>
              <a:rPr lang="en-US" sz="2200" dirty="0">
                <a:latin typeface="Times New Roman" panose="02020603050405020304" pitchFamily="18" charset="0"/>
                <a:cs typeface="Times New Roman" panose="02020603050405020304" pitchFamily="18" charset="0"/>
              </a:rPr>
              <a:t> h</a:t>
            </a:r>
            <a:r>
              <a:rPr lang="vi-VN" sz="2200" dirty="0">
                <a:latin typeface="Times New Roman" panose="02020603050405020304" pitchFamily="18" charset="0"/>
                <a:cs typeface="Times New Roman" panose="02020603050405020304" pitchFamily="18" charset="0"/>
              </a:rPr>
              <a:t>ơ</a:t>
            </a:r>
            <a:r>
              <a:rPr lang="en-US" sz="2200" dirty="0">
                <a:latin typeface="Times New Roman" panose="02020603050405020304" pitchFamily="18" charset="0"/>
                <a:cs typeface="Times New Roman" panose="02020603050405020304" pitchFamily="18" charset="0"/>
              </a:rPr>
              <a:t>n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nhiều</a:t>
            </a:r>
            <a:r>
              <a:rPr lang="en-US" sz="2200" dirty="0">
                <a:latin typeface="Times New Roman" panose="02020603050405020304" pitchFamily="18" charset="0"/>
                <a:cs typeface="Times New Roman" panose="02020603050405020304" pitchFamily="18" charset="0"/>
              </a:rPr>
              <a:t> h</a:t>
            </a:r>
            <a:r>
              <a:rPr lang="vi-VN" sz="2200" dirty="0">
                <a:latin typeface="Times New Roman" panose="02020603050405020304" pitchFamily="18" charset="0"/>
                <a:cs typeface="Times New Roman" panose="02020603050405020304" pitchFamily="18" charset="0"/>
              </a:rPr>
              <a:t>ơ</a:t>
            </a:r>
            <a:r>
              <a:rPr lang="en-US" sz="2200" dirty="0">
                <a:latin typeface="Times New Roman" panose="02020603050405020304" pitchFamily="18" charset="0"/>
                <a:cs typeface="Times New Roman" panose="02020603050405020304" pitchFamily="18" charset="0"/>
              </a:rPr>
              <a:t>n so </a:t>
            </a:r>
            <a:r>
              <a:rPr lang="en-US" sz="2200" dirty="0" err="1">
                <a:latin typeface="Times New Roman" panose="02020603050405020304" pitchFamily="18" charset="0"/>
                <a:cs typeface="Times New Roman" panose="02020603050405020304" pitchFamily="18" charset="0"/>
              </a:rPr>
              <a:t>với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kiến</a:t>
            </a:r>
            <a:endParaRPr lang="en-US" sz="2200" dirty="0">
              <a:latin typeface="Times New Roman" panose="02020603050405020304" pitchFamily="18" charset="0"/>
              <a:cs typeface="Times New Roman" panose="02020603050405020304" pitchFamily="18" charset="0"/>
            </a:endParaRPr>
          </a:p>
          <a:p>
            <a:pPr marL="457200" indent="-457200" eaLnBrk="1" hangingPunct="1">
              <a:spcBef>
                <a:spcPts val="600"/>
              </a:spcBef>
              <a:spcAft>
                <a:spcPts val="300"/>
              </a:spcAft>
              <a:buFont typeface="Arial Black" pitchFamily="34" charset="0"/>
              <a:buAutoNum type="arabicPeriod"/>
            </a:pPr>
            <a:r>
              <a:rPr lang="en-US" sz="2200" dirty="0" err="1">
                <a:latin typeface="Times New Roman" panose="02020603050405020304" pitchFamily="18" charset="0"/>
                <a:cs typeface="Times New Roman" panose="02020603050405020304" pitchFamily="18" charset="0"/>
              </a:rPr>
              <a:t>Muốn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từng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thử</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cai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thuốc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lá</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nhiều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lần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a:t>
            </a:r>
            <a:r>
              <a:rPr lang="vi-VN" sz="2200" dirty="0">
                <a:latin typeface="Times New Roman" panose="02020603050405020304" pitchFamily="18" charset="0"/>
                <a:cs typeface="Times New Roman" panose="02020603050405020304" pitchFamily="18" charset="0"/>
              </a:rPr>
              <a:t>ư</a:t>
            </a:r>
            <a:r>
              <a:rPr lang="en-US" sz="2200" dirty="0">
                <a:latin typeface="Times New Roman" panose="02020603050405020304" pitchFamily="18" charset="0"/>
                <a:cs typeface="Times New Roman" panose="02020603050405020304" pitchFamily="18" charset="0"/>
              </a:rPr>
              <a:t>a </a:t>
            </a:r>
            <a:r>
              <a:rPr lang="en-US" sz="2200" dirty="0" err="1">
                <a:latin typeface="Times New Roman" panose="02020603050405020304" pitchFamily="18" charset="0"/>
                <a:cs typeface="Times New Roman" panose="02020603050405020304" pitchFamily="18" charset="0"/>
              </a:rPr>
              <a:t>thành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công</a:t>
            </a:r>
            <a:endParaRPr lang="en-US" sz="2200" dirty="0">
              <a:latin typeface="Times New Roman" panose="02020603050405020304" pitchFamily="18" charset="0"/>
              <a:cs typeface="Times New Roman" panose="02020603050405020304" pitchFamily="18" charset="0"/>
            </a:endParaRPr>
          </a:p>
          <a:p>
            <a:pPr marL="457200" indent="-457200" eaLnBrk="1" hangingPunct="1">
              <a:spcBef>
                <a:spcPts val="600"/>
              </a:spcBef>
              <a:spcAft>
                <a:spcPts val="300"/>
              </a:spcAft>
              <a:buFont typeface="Arial Black" pitchFamily="34" charset="0"/>
              <a:buAutoNum type="arabicPeriod"/>
            </a:pPr>
            <a:r>
              <a:rPr lang="en-US" sz="2200" dirty="0" err="1">
                <a:latin typeface="Times New Roman" panose="02020603050405020304" pitchFamily="18" charset="0"/>
                <a:cs typeface="Times New Roman" panose="02020603050405020304" pitchFamily="18" charset="0"/>
              </a:rPr>
              <a:t>Dành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nhiều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gian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việc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tìm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kiếm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hút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thuốc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lá</a:t>
            </a:r>
            <a:endParaRPr lang="en-US" sz="2200" dirty="0">
              <a:latin typeface="Times New Roman" panose="02020603050405020304" pitchFamily="18" charset="0"/>
              <a:cs typeface="Times New Roman" panose="02020603050405020304" pitchFamily="18" charset="0"/>
            </a:endParaRPr>
          </a:p>
          <a:p>
            <a:pPr marL="457200" indent="-457200" eaLnBrk="1" hangingPunct="1">
              <a:spcBef>
                <a:spcPts val="600"/>
              </a:spcBef>
              <a:spcAft>
                <a:spcPts val="300"/>
              </a:spcAft>
              <a:buFont typeface="Arial Black" pitchFamily="34" charset="0"/>
              <a:buAutoNum type="arabicPeriod"/>
            </a:pPr>
            <a:r>
              <a:rPr lang="en-US" sz="2200" dirty="0" err="1">
                <a:latin typeface="Times New Roman" panose="02020603050405020304" pitchFamily="18" charset="0"/>
                <a:cs typeface="Times New Roman" panose="02020603050405020304" pitchFamily="18" charset="0"/>
              </a:rPr>
              <a:t>Giảm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hoặc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từ</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bỏ</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hoạt</a:t>
            </a:r>
            <a:r>
              <a:rPr lang="en-US" sz="2200" dirty="0">
                <a:latin typeface="Times New Roman" panose="02020603050405020304" pitchFamily="18" charset="0"/>
                <a:cs typeface="Times New Roman" panose="02020603050405020304" pitchFamily="18" charset="0"/>
              </a:rPr>
              <a:t> </a:t>
            </a:r>
            <a:r>
              <a:rPr lang="vi-VN" sz="2200" dirty="0">
                <a:latin typeface="Times New Roman" panose="02020603050405020304" pitchFamily="18" charset="0"/>
                <a:cs typeface="Times New Roman" panose="02020603050405020304" pitchFamily="18" charset="0"/>
              </a:rPr>
              <a:t>độ</a:t>
            </a:r>
            <a:r>
              <a:rPr lang="en-US" sz="2200" dirty="0">
                <a:latin typeface="Times New Roman" panose="02020603050405020304" pitchFamily="18" charset="0"/>
                <a:cs typeface="Times New Roman" panose="02020603050405020304" pitchFamily="18" charset="0"/>
              </a:rPr>
              <a:t>ng </a:t>
            </a:r>
            <a:r>
              <a:rPr lang="en-US" sz="2200" dirty="0" err="1">
                <a:latin typeface="Times New Roman" panose="02020603050405020304" pitchFamily="18" charset="0"/>
                <a:cs typeface="Times New Roman" panose="02020603050405020304" pitchFamily="18" charset="0"/>
              </a:rPr>
              <a:t>xã</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hội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vì</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hút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thuốc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lá</a:t>
            </a:r>
            <a:endParaRPr lang="en-US" sz="2200" dirty="0">
              <a:latin typeface="Times New Roman" panose="02020603050405020304" pitchFamily="18" charset="0"/>
              <a:cs typeface="Times New Roman" panose="02020603050405020304" pitchFamily="18" charset="0"/>
            </a:endParaRPr>
          </a:p>
          <a:p>
            <a:pPr marL="457200" indent="-457200" eaLnBrk="1" hangingPunct="1">
              <a:spcBef>
                <a:spcPts val="600"/>
              </a:spcBef>
              <a:spcAft>
                <a:spcPts val="300"/>
              </a:spcAft>
              <a:buFont typeface="Arial Black" pitchFamily="34" charset="0"/>
              <a:buAutoNum type="arabicPeriod"/>
            </a:pPr>
            <a:r>
              <a:rPr lang="en-US" sz="2200" dirty="0" err="1">
                <a:latin typeface="Times New Roman" panose="02020603050405020304" pitchFamily="18" charset="0"/>
                <a:cs typeface="Times New Roman" panose="02020603050405020304" pitchFamily="18" charset="0"/>
              </a:rPr>
              <a:t>Vẫn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tiếp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hút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dù</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biết</a:t>
            </a:r>
            <a:r>
              <a:rPr lang="en-US" sz="2200" dirty="0">
                <a:latin typeface="Times New Roman" panose="02020603050405020304" pitchFamily="18" charset="0"/>
                <a:cs typeface="Times New Roman" panose="02020603050405020304" pitchFamily="18" charset="0"/>
              </a:rPr>
              <a:t> ± </a:t>
            </a:r>
            <a:r>
              <a:rPr lang="en-US" sz="2200" dirty="0" err="1">
                <a:latin typeface="Times New Roman" panose="02020603050405020304" pitchFamily="18" charset="0"/>
                <a:cs typeface="Times New Roman" panose="02020603050405020304" pitchFamily="18" charset="0"/>
              </a:rPr>
              <a:t>bị</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hại</a:t>
            </a:r>
            <a:r>
              <a:rPr lang="en-US" sz="2200" dirty="0">
                <a:latin typeface="Times New Roman" panose="02020603050405020304" pitchFamily="18" charset="0"/>
                <a:cs typeface="Times New Roman" panose="02020603050405020304" pitchFamily="18" charset="0"/>
              </a:rPr>
              <a:t> do </a:t>
            </a:r>
            <a:r>
              <a:rPr lang="en-US" sz="2200" dirty="0" err="1">
                <a:latin typeface="Times New Roman" panose="02020603050405020304" pitchFamily="18" charset="0"/>
                <a:cs typeface="Times New Roman" panose="02020603050405020304" pitchFamily="18" charset="0"/>
              </a:rPr>
              <a:t>hút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thuốc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lá</a:t>
            </a:r>
            <a:endParaRPr lang="en-US" sz="2200" dirty="0">
              <a:latin typeface="Times New Roman" panose="02020603050405020304" pitchFamily="18" charset="0"/>
              <a:cs typeface="Times New Roman" panose="02020603050405020304" pitchFamily="18" charset="0"/>
            </a:endParaRPr>
          </a:p>
        </p:txBody>
      </p:sp>
      <p:sp>
        <p:nvSpPr>
          <p:cNvPr id="4" name="Rectangle 3"/>
          <p:cNvSpPr/>
          <p:nvPr/>
        </p:nvSpPr>
        <p:spPr>
          <a:xfrm>
            <a:off x="906143" y="6479788"/>
            <a:ext cx="5026572" cy="276999"/>
          </a:xfrm>
          <a:prstGeom prst="rect">
            <a:avLst/>
          </a:prstGeom>
        </p:spPr>
        <p:txBody>
          <a:bodyPr wrap="square">
            <a:spAutoFit/>
          </a:bodyPr>
          <a:lstStyle/>
          <a:p>
            <a:pPr>
              <a:defRPr/>
            </a:pPr>
            <a:r>
              <a:rPr lang="en-US" sz="1200" dirty="0">
                <a:latin typeface="Times New Roman" panose="02020603050405020304" pitchFamily="18" charset="0"/>
                <a:cs typeface="Times New Roman" pitchFamily="18" charset="0"/>
              </a:rPr>
              <a:t>Diagnostic and Statistical Manual of Mental Disorders, 4</a:t>
            </a:r>
            <a:r>
              <a:rPr lang="en-US" sz="1200" baseline="30000" dirty="0">
                <a:latin typeface="Times New Roman" pitchFamily="18" charset="0"/>
                <a:cs typeface="Times New Roman" pitchFamily="18" charset="0"/>
              </a:rPr>
              <a:t>th</a:t>
            </a:r>
            <a:r>
              <a:rPr lang="en-US" sz="1200" dirty="0">
                <a:latin typeface="Times New Roman" pitchFamily="18" charset="0"/>
                <a:cs typeface="Times New Roman" pitchFamily="18" charset="0"/>
              </a:rPr>
              <a:t> Edition. 1994</a:t>
            </a:r>
          </a:p>
        </p:txBody>
      </p:sp>
      <p:sp>
        <p:nvSpPr>
          <p:cNvPr id="5" name="Rectangle 3"/>
          <p:cNvSpPr txBox="1">
            <a:spLocks noChangeArrowheads="1"/>
          </p:cNvSpPr>
          <p:nvPr/>
        </p:nvSpPr>
        <p:spPr bwMode="auto">
          <a:xfrm>
            <a:off x="287338" y="3829548"/>
            <a:ext cx="8577262" cy="2519362"/>
          </a:xfrm>
          <a:prstGeom prst="rect">
            <a:avLst/>
          </a:prstGeom>
          <a:solidFill>
            <a:schemeClr val="bg1"/>
          </a:solidFill>
          <a:ln w="9525">
            <a:solidFill>
              <a:schemeClr val="tx1"/>
            </a:solidFill>
            <a:miter lim="800000"/>
            <a:headEnd/>
            <a:tailEnd/>
          </a:ln>
        </p:spPr>
        <p:txBody>
          <a:bodyPr/>
          <a:lstStyle/>
          <a:p>
            <a:pPr marL="514350" indent="-514350">
              <a:lnSpc>
                <a:spcPct val="150000"/>
              </a:lnSpc>
              <a:spcBef>
                <a:spcPts val="600"/>
              </a:spcBef>
              <a:spcAft>
                <a:spcPts val="600"/>
              </a:spcAft>
              <a:buFont typeface="Wingdings" pitchFamily="2" charset="2"/>
              <a:buChar char="q"/>
              <a:defRPr/>
            </a:pPr>
            <a:r>
              <a:rPr lang="en-US" sz="2200" kern="0" dirty="0">
                <a:latin typeface="Times New Roman" panose="02020603050405020304" pitchFamily="18" charset="0"/>
                <a:cs typeface="Times New Roman" pitchFamily="18" charset="0"/>
                <a:sym typeface="Symbol"/>
              </a:rPr>
              <a:t> (+) </a:t>
            </a:r>
            <a:r>
              <a:rPr lang="en-US" sz="2200" kern="0" dirty="0" err="1">
                <a:latin typeface="Times New Roman" pitchFamily="18" charset="0"/>
                <a:cs typeface="Times New Roman" pitchFamily="18" charset="0"/>
                <a:sym typeface="Symbol"/>
              </a:rPr>
              <a:t>nghiện</a:t>
            </a:r>
            <a:r>
              <a:rPr lang="en-US" sz="2200" kern="0" dirty="0">
                <a:latin typeface="Times New Roman" pitchFamily="18" charset="0"/>
                <a:cs typeface="Times New Roman" pitchFamily="18" charset="0"/>
                <a:sym typeface="Symbol"/>
              </a:rPr>
              <a:t> </a:t>
            </a:r>
            <a:r>
              <a:rPr lang="en-US" sz="2200" kern="0" dirty="0" err="1">
                <a:latin typeface="Times New Roman" pitchFamily="18" charset="0"/>
                <a:cs typeface="Times New Roman" pitchFamily="18" charset="0"/>
                <a:sym typeface="Symbol"/>
              </a:rPr>
              <a:t>thuốc</a:t>
            </a:r>
            <a:r>
              <a:rPr lang="en-US" sz="2200" kern="0" dirty="0">
                <a:latin typeface="Times New Roman" pitchFamily="18" charset="0"/>
                <a:cs typeface="Times New Roman" pitchFamily="18" charset="0"/>
                <a:sym typeface="Symbol"/>
              </a:rPr>
              <a:t> lá: ≥</a:t>
            </a:r>
            <a:r>
              <a:rPr lang="en-US" sz="2200" kern="0" dirty="0">
                <a:latin typeface="Times New Roman" pitchFamily="18" charset="0"/>
                <a:cs typeface="Times New Roman" pitchFamily="18" charset="0"/>
              </a:rPr>
              <a:t> 3/7 </a:t>
            </a:r>
            <a:r>
              <a:rPr lang="en-US" sz="2200" kern="0" dirty="0" err="1">
                <a:latin typeface="Times New Roman" pitchFamily="18" charset="0"/>
                <a:cs typeface="Times New Roman" pitchFamily="18" charset="0"/>
              </a:rPr>
              <a:t>tiêu</a:t>
            </a:r>
            <a:r>
              <a:rPr lang="en-US" sz="2200" kern="0" dirty="0">
                <a:latin typeface="Times New Roman" pitchFamily="18" charset="0"/>
                <a:cs typeface="Times New Roman" pitchFamily="18" charset="0"/>
              </a:rPr>
              <a:t> </a:t>
            </a:r>
            <a:r>
              <a:rPr lang="en-US" sz="2200" kern="0" dirty="0" err="1">
                <a:latin typeface="Times New Roman" pitchFamily="18" charset="0"/>
                <a:cs typeface="Times New Roman" pitchFamily="18" charset="0"/>
              </a:rPr>
              <a:t>chuẩn</a:t>
            </a:r>
            <a:r>
              <a:rPr lang="en-US" sz="2200" kern="0" dirty="0">
                <a:latin typeface="Times New Roman" pitchFamily="18" charset="0"/>
                <a:cs typeface="Times New Roman" pitchFamily="18" charset="0"/>
              </a:rPr>
              <a:t> trong12 </a:t>
            </a:r>
            <a:r>
              <a:rPr lang="en-US" sz="2200" kern="0" dirty="0" err="1">
                <a:latin typeface="Times New Roman" pitchFamily="18" charset="0"/>
                <a:cs typeface="Times New Roman" pitchFamily="18" charset="0"/>
              </a:rPr>
              <a:t>tháng</a:t>
            </a:r>
            <a:r>
              <a:rPr lang="en-US" sz="2200" kern="0" dirty="0">
                <a:latin typeface="Times New Roman" pitchFamily="18" charset="0"/>
                <a:cs typeface="Times New Roman" pitchFamily="18" charset="0"/>
              </a:rPr>
              <a:t> </a:t>
            </a:r>
          </a:p>
          <a:p>
            <a:pPr marL="514350" indent="-514350">
              <a:lnSpc>
                <a:spcPct val="150000"/>
              </a:lnSpc>
              <a:spcBef>
                <a:spcPts val="600"/>
              </a:spcBef>
              <a:spcAft>
                <a:spcPts val="600"/>
              </a:spcAft>
              <a:buFont typeface="Wingdings" pitchFamily="2" charset="2"/>
              <a:buChar char="q"/>
              <a:defRPr/>
            </a:pPr>
            <a:r>
              <a:rPr lang="en-US" sz="2200" kern="0" dirty="0">
                <a:latin typeface="Times New Roman" pitchFamily="18" charset="0"/>
                <a:cs typeface="Times New Roman" pitchFamily="18" charset="0"/>
                <a:sym typeface="Symbol"/>
              </a:rPr>
              <a:t> (+) </a:t>
            </a:r>
            <a:r>
              <a:rPr lang="en-US" sz="2200" kern="0" dirty="0" err="1">
                <a:latin typeface="Times New Roman" pitchFamily="18" charset="0"/>
                <a:cs typeface="Times New Roman" pitchFamily="18" charset="0"/>
                <a:sym typeface="Symbol"/>
              </a:rPr>
              <a:t>nghiện</a:t>
            </a:r>
            <a:r>
              <a:rPr lang="en-US" sz="2200" kern="0" dirty="0">
                <a:latin typeface="Times New Roman" pitchFamily="18" charset="0"/>
                <a:cs typeface="Times New Roman" pitchFamily="18" charset="0"/>
                <a:sym typeface="Symbol"/>
              </a:rPr>
              <a:t> </a:t>
            </a:r>
            <a:r>
              <a:rPr lang="en-US" sz="2200" kern="0" dirty="0" err="1">
                <a:latin typeface="Times New Roman" pitchFamily="18" charset="0"/>
                <a:cs typeface="Times New Roman" pitchFamily="18" charset="0"/>
                <a:sym typeface="Symbol"/>
              </a:rPr>
              <a:t>thuốc</a:t>
            </a:r>
            <a:r>
              <a:rPr lang="en-US" sz="2200" kern="0" dirty="0">
                <a:latin typeface="Times New Roman" pitchFamily="18" charset="0"/>
                <a:cs typeface="Times New Roman" pitchFamily="18" charset="0"/>
                <a:sym typeface="Symbol"/>
              </a:rPr>
              <a:t> lá: </a:t>
            </a:r>
            <a:r>
              <a:rPr lang="en-US" sz="2200" kern="0" dirty="0" err="1">
                <a:latin typeface="Times New Roman" pitchFamily="18" charset="0"/>
                <a:cs typeface="Times New Roman" pitchFamily="18" charset="0"/>
                <a:sym typeface="Symbol"/>
              </a:rPr>
              <a:t>không</a:t>
            </a:r>
            <a:r>
              <a:rPr lang="en-US" sz="2200" kern="0" dirty="0">
                <a:latin typeface="Times New Roman" pitchFamily="18" charset="0"/>
                <a:cs typeface="Times New Roman" pitchFamily="18" charset="0"/>
                <a:sym typeface="Symbol"/>
              </a:rPr>
              <a:t> </a:t>
            </a:r>
            <a:r>
              <a:rPr lang="en-US" sz="2200" kern="0" dirty="0" err="1">
                <a:latin typeface="Times New Roman" pitchFamily="18" charset="0"/>
                <a:cs typeface="Times New Roman" pitchFamily="18" charset="0"/>
                <a:sym typeface="Symbol"/>
              </a:rPr>
              <a:t>buộc</a:t>
            </a:r>
            <a:r>
              <a:rPr lang="en-US" sz="2200" kern="0" dirty="0">
                <a:latin typeface="Times New Roman" pitchFamily="18" charset="0"/>
                <a:cs typeface="Times New Roman" pitchFamily="18" charset="0"/>
                <a:sym typeface="Symbol"/>
              </a:rPr>
              <a:t> có </a:t>
            </a:r>
            <a:r>
              <a:rPr lang="en-US" sz="2200" kern="0" dirty="0" err="1">
                <a:latin typeface="Times New Roman" pitchFamily="18" charset="0"/>
                <a:cs typeface="Times New Roman" pitchFamily="18" charset="0"/>
              </a:rPr>
              <a:t>tiêu</a:t>
            </a:r>
            <a:r>
              <a:rPr lang="en-US" sz="2200" kern="0" dirty="0">
                <a:latin typeface="Times New Roman" pitchFamily="18" charset="0"/>
                <a:cs typeface="Times New Roman" pitchFamily="18" charset="0"/>
              </a:rPr>
              <a:t> </a:t>
            </a:r>
            <a:r>
              <a:rPr lang="en-US" sz="2200" kern="0" dirty="0" err="1">
                <a:latin typeface="Times New Roman" pitchFamily="18" charset="0"/>
                <a:cs typeface="Times New Roman" pitchFamily="18" charset="0"/>
              </a:rPr>
              <a:t>chuẩn</a:t>
            </a:r>
            <a:r>
              <a:rPr lang="en-US" sz="2200" kern="0" dirty="0">
                <a:latin typeface="Times New Roman" pitchFamily="18" charset="0"/>
                <a:cs typeface="Times New Roman" pitchFamily="18" charset="0"/>
              </a:rPr>
              <a:t> 1 &amp; 2</a:t>
            </a:r>
          </a:p>
          <a:p>
            <a:pPr marL="514350" indent="-514350">
              <a:lnSpc>
                <a:spcPct val="150000"/>
              </a:lnSpc>
              <a:spcBef>
                <a:spcPts val="600"/>
              </a:spcBef>
              <a:spcAft>
                <a:spcPts val="600"/>
              </a:spcAft>
              <a:buFont typeface="Wingdings" pitchFamily="2" charset="2"/>
              <a:buChar char="q"/>
              <a:defRPr/>
            </a:pPr>
            <a:r>
              <a:rPr lang="en-US" sz="2200" kern="0" dirty="0">
                <a:latin typeface="Times New Roman" pitchFamily="18" charset="0"/>
                <a:cs typeface="Times New Roman" pitchFamily="18" charset="0"/>
                <a:sym typeface="Symbol"/>
              </a:rPr>
              <a:t> (+) </a:t>
            </a:r>
            <a:r>
              <a:rPr lang="en-US" sz="2200" kern="0" dirty="0" err="1">
                <a:latin typeface="Times New Roman" pitchFamily="18" charset="0"/>
                <a:cs typeface="Times New Roman" pitchFamily="18" charset="0"/>
                <a:sym typeface="Symbol"/>
              </a:rPr>
              <a:t>nghiện</a:t>
            </a:r>
            <a:r>
              <a:rPr lang="en-US" sz="2200" kern="0" dirty="0">
                <a:latin typeface="Times New Roman" pitchFamily="18" charset="0"/>
                <a:cs typeface="Times New Roman" pitchFamily="18" charset="0"/>
                <a:sym typeface="Symbol"/>
              </a:rPr>
              <a:t> </a:t>
            </a:r>
            <a:r>
              <a:rPr lang="en-US" sz="2200" kern="0" dirty="0" err="1">
                <a:latin typeface="Times New Roman" pitchFamily="18" charset="0"/>
                <a:cs typeface="Times New Roman" pitchFamily="18" charset="0"/>
                <a:sym typeface="Symbol"/>
              </a:rPr>
              <a:t>thực</a:t>
            </a:r>
            <a:r>
              <a:rPr lang="en-US" sz="2200" kern="0" dirty="0">
                <a:latin typeface="Times New Roman" pitchFamily="18" charset="0"/>
                <a:cs typeface="Times New Roman" pitchFamily="18" charset="0"/>
                <a:sym typeface="Symbol"/>
              </a:rPr>
              <a:t> </a:t>
            </a:r>
            <a:r>
              <a:rPr lang="en-US" sz="2200" kern="0" dirty="0" err="1">
                <a:latin typeface="Times New Roman" pitchFamily="18" charset="0"/>
                <a:cs typeface="Times New Roman" pitchFamily="18" charset="0"/>
                <a:sym typeface="Symbol"/>
              </a:rPr>
              <a:t>thê</a:t>
            </a:r>
            <a:r>
              <a:rPr lang="en-US" sz="2200" kern="0" dirty="0">
                <a:latin typeface="Times New Roman" pitchFamily="18" charset="0"/>
                <a:cs typeface="Times New Roman" pitchFamily="18" charset="0"/>
                <a:sym typeface="Symbol"/>
              </a:rPr>
              <a:t>̉: </a:t>
            </a:r>
            <a:r>
              <a:rPr lang="en-US" sz="2200" kern="0" dirty="0" err="1">
                <a:latin typeface="Times New Roman" pitchFamily="18" charset="0"/>
                <a:cs typeface="Times New Roman" pitchFamily="18" charset="0"/>
                <a:sym typeface="Symbol"/>
              </a:rPr>
              <a:t>bắt</a:t>
            </a:r>
            <a:r>
              <a:rPr lang="en-US" sz="2200" kern="0" dirty="0">
                <a:latin typeface="Times New Roman" pitchFamily="18" charset="0"/>
                <a:cs typeface="Times New Roman" pitchFamily="18" charset="0"/>
                <a:sym typeface="Symbol"/>
              </a:rPr>
              <a:t> </a:t>
            </a:r>
            <a:r>
              <a:rPr lang="en-US" sz="2200" kern="0" dirty="0" err="1">
                <a:latin typeface="Times New Roman" pitchFamily="18" charset="0"/>
                <a:cs typeface="Times New Roman" pitchFamily="18" charset="0"/>
                <a:sym typeface="Symbol"/>
              </a:rPr>
              <a:t>buộc</a:t>
            </a:r>
            <a:r>
              <a:rPr lang="en-US" sz="2200" kern="0" dirty="0">
                <a:latin typeface="Times New Roman" pitchFamily="18" charset="0"/>
                <a:cs typeface="Times New Roman" pitchFamily="18" charset="0"/>
                <a:sym typeface="Symbol"/>
              </a:rPr>
              <a:t> có </a:t>
            </a:r>
            <a:r>
              <a:rPr lang="en-US" sz="2200" kern="0" dirty="0" err="1">
                <a:latin typeface="Times New Roman" pitchFamily="18" charset="0"/>
                <a:cs typeface="Times New Roman" pitchFamily="18" charset="0"/>
                <a:sym typeface="Symbol"/>
              </a:rPr>
              <a:t>t</a:t>
            </a:r>
            <a:r>
              <a:rPr lang="en-US" sz="2200" kern="0" dirty="0" err="1">
                <a:latin typeface="Times New Roman" pitchFamily="18" charset="0"/>
                <a:cs typeface="Times New Roman" pitchFamily="18" charset="0"/>
              </a:rPr>
              <a:t>iêu</a:t>
            </a:r>
            <a:r>
              <a:rPr lang="en-US" sz="2200" kern="0" dirty="0">
                <a:latin typeface="Times New Roman" pitchFamily="18" charset="0"/>
                <a:cs typeface="Times New Roman" pitchFamily="18" charset="0"/>
              </a:rPr>
              <a:t> </a:t>
            </a:r>
            <a:r>
              <a:rPr lang="en-US" sz="2200" kern="0" dirty="0" err="1">
                <a:latin typeface="Times New Roman" pitchFamily="18" charset="0"/>
                <a:cs typeface="Times New Roman" pitchFamily="18" charset="0"/>
              </a:rPr>
              <a:t>chuẩn</a:t>
            </a:r>
            <a:r>
              <a:rPr lang="en-US" sz="2200" kern="0" dirty="0">
                <a:latin typeface="Times New Roman" pitchFamily="18" charset="0"/>
                <a:cs typeface="Times New Roman" pitchFamily="18" charset="0"/>
              </a:rPr>
              <a:t> 1 hay 2</a:t>
            </a:r>
          </a:p>
        </p:txBody>
      </p:sp>
    </p:spTree>
    <p:extLst>
      <p:ext uri="{BB962C8B-B14F-4D97-AF65-F5344CB8AC3E}">
        <p14:creationId xmlns:p14="http://schemas.microsoft.com/office/powerpoint/2010/main" val="1866197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7" name="TextBox 9"/>
          <p:cNvSpPr txBox="1">
            <a:spLocks noChangeArrowheads="1"/>
          </p:cNvSpPr>
          <p:nvPr/>
        </p:nvSpPr>
        <p:spPr bwMode="auto">
          <a:xfrm>
            <a:off x="444500" y="1127125"/>
            <a:ext cx="4208463" cy="1431925"/>
          </a:xfrm>
          <a:prstGeom prst="rect">
            <a:avLst/>
          </a:prstGeom>
          <a:noFill/>
          <a:ln w="9525">
            <a:solidFill>
              <a:schemeClr val="tx1"/>
            </a:solidFill>
            <a:miter lim="800000"/>
            <a:headEnd/>
            <a:tailEnd/>
          </a:ln>
        </p:spPr>
        <p:txBody>
          <a:bodyPr>
            <a:spAutoFit/>
          </a:bodyPr>
          <a:lstStyle/>
          <a:p>
            <a:pPr>
              <a:spcBef>
                <a:spcPts val="600"/>
              </a:spcBef>
              <a:spcAft>
                <a:spcPts val="600"/>
              </a:spcAft>
            </a:pPr>
            <a:r>
              <a:rPr lang="en-US" dirty="0">
                <a:latin typeface="Times New Roman" pitchFamily="18" charset="0"/>
                <a:cs typeface="Times New Roman" pitchFamily="18" charset="0"/>
              </a:rPr>
              <a:t>1/ </a:t>
            </a:r>
            <a:r>
              <a:rPr lang="en-US" dirty="0" err="1">
                <a:latin typeface="Times New Roman" pitchFamily="18" charset="0"/>
                <a:cs typeface="Times New Roman" pitchFamily="18" charset="0"/>
              </a:rPr>
              <a:t>Anh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bắt</a:t>
            </a:r>
            <a:r>
              <a:rPr lang="en-US" dirty="0">
                <a:latin typeface="Times New Roman" pitchFamily="18" charset="0"/>
                <a:cs typeface="Times New Roman" pitchFamily="18" charset="0"/>
              </a:rPr>
              <a:t> </a:t>
            </a:r>
            <a:r>
              <a:rPr lang="vi-VN" dirty="0">
                <a:latin typeface="Times New Roman" pitchFamily="18" charset="0"/>
                <a:cs typeface="Times New Roman" pitchFamily="18" charset="0"/>
              </a:rPr>
              <a:t>đầ</a:t>
            </a:r>
            <a:r>
              <a:rPr lang="en-US" dirty="0">
                <a:latin typeface="Times New Roman" pitchFamily="18" charset="0"/>
                <a:cs typeface="Times New Roman" pitchFamily="18" charset="0"/>
              </a:rPr>
              <a:t>u </a:t>
            </a:r>
            <a:r>
              <a:rPr lang="en-US" dirty="0" err="1">
                <a:latin typeface="Times New Roman" pitchFamily="18" charset="0"/>
                <a:cs typeface="Times New Roman" pitchFamily="18" charset="0"/>
              </a:rPr>
              <a:t>hút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thuốc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thức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dậy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buổi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sáng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lâu</a:t>
            </a:r>
            <a:r>
              <a:rPr lang="en-US" dirty="0">
                <a:latin typeface="Times New Roman" pitchFamily="18" charset="0"/>
                <a:cs typeface="Times New Roman" pitchFamily="18" charset="0"/>
              </a:rPr>
              <a:t> ? </a:t>
            </a:r>
          </a:p>
          <a:p>
            <a:pPr>
              <a:spcBef>
                <a:spcPts val="600"/>
              </a:spcBef>
            </a:pPr>
            <a:r>
              <a:rPr lang="en-US" dirty="0">
                <a:latin typeface="Times New Roman" pitchFamily="18" charset="0"/>
                <a:cs typeface="Times New Roman" pitchFamily="18" charset="0"/>
              </a:rPr>
              <a:t>* ≤  5 </a:t>
            </a:r>
            <a:r>
              <a:rPr lang="en-US" dirty="0" err="1">
                <a:latin typeface="Times New Roman" pitchFamily="18" charset="0"/>
                <a:cs typeface="Times New Roman" pitchFamily="18" charset="0"/>
              </a:rPr>
              <a:t>phút</a:t>
            </a:r>
            <a:r>
              <a:rPr lang="en-US" dirty="0">
                <a:latin typeface="Times New Roman" pitchFamily="18" charset="0"/>
                <a:cs typeface="Times New Roman" pitchFamily="18" charset="0"/>
              </a:rPr>
              <a:t>       3    * 31 – 60 </a:t>
            </a:r>
            <a:r>
              <a:rPr lang="en-US" dirty="0" err="1">
                <a:latin typeface="Times New Roman" pitchFamily="18" charset="0"/>
                <a:cs typeface="Times New Roman" pitchFamily="18" charset="0"/>
              </a:rPr>
              <a:t>phút</a:t>
            </a:r>
            <a:r>
              <a:rPr lang="en-US" dirty="0">
                <a:latin typeface="Times New Roman" pitchFamily="18" charset="0"/>
                <a:cs typeface="Times New Roman" pitchFamily="18" charset="0"/>
              </a:rPr>
              <a:t>     1</a:t>
            </a:r>
          </a:p>
          <a:p>
            <a:pPr>
              <a:spcBef>
                <a:spcPts val="600"/>
              </a:spcBef>
            </a:pPr>
            <a:r>
              <a:rPr lang="en-US" dirty="0">
                <a:latin typeface="Times New Roman" pitchFamily="18" charset="0"/>
                <a:cs typeface="Times New Roman" pitchFamily="18" charset="0"/>
              </a:rPr>
              <a:t>* 6 – 30 </a:t>
            </a:r>
            <a:r>
              <a:rPr lang="en-US" dirty="0" err="1">
                <a:latin typeface="Times New Roman" pitchFamily="18" charset="0"/>
                <a:cs typeface="Times New Roman" pitchFamily="18" charset="0"/>
              </a:rPr>
              <a:t>phút</a:t>
            </a:r>
            <a:r>
              <a:rPr lang="en-US" dirty="0">
                <a:latin typeface="Times New Roman" pitchFamily="18" charset="0"/>
                <a:cs typeface="Times New Roman" pitchFamily="18" charset="0"/>
              </a:rPr>
              <a:t>   2    *  &gt; 60 </a:t>
            </a:r>
            <a:r>
              <a:rPr lang="en-US" dirty="0" err="1">
                <a:latin typeface="Times New Roman" pitchFamily="18" charset="0"/>
                <a:cs typeface="Times New Roman" pitchFamily="18" charset="0"/>
              </a:rPr>
              <a:t>phút</a:t>
            </a:r>
            <a:r>
              <a:rPr lang="en-US" dirty="0">
                <a:latin typeface="Times New Roman" pitchFamily="18" charset="0"/>
                <a:cs typeface="Times New Roman" pitchFamily="18" charset="0"/>
              </a:rPr>
              <a:t>         0</a:t>
            </a:r>
          </a:p>
        </p:txBody>
      </p:sp>
      <p:sp>
        <p:nvSpPr>
          <p:cNvPr id="31748" name="TextBox 10"/>
          <p:cNvSpPr txBox="1">
            <a:spLocks noChangeArrowheads="1"/>
          </p:cNvSpPr>
          <p:nvPr/>
        </p:nvSpPr>
        <p:spPr bwMode="auto">
          <a:xfrm>
            <a:off x="469900" y="5648325"/>
            <a:ext cx="8281988" cy="368300"/>
          </a:xfrm>
          <a:prstGeom prst="rect">
            <a:avLst/>
          </a:prstGeom>
          <a:noFill/>
          <a:ln w="9525">
            <a:solidFill>
              <a:schemeClr val="tx1"/>
            </a:solidFill>
            <a:miter lim="800000"/>
            <a:headEnd/>
            <a:tailEnd/>
          </a:ln>
        </p:spPr>
        <p:txBody>
          <a:bodyPr>
            <a:spAutoFit/>
          </a:bodyPr>
          <a:lstStyle/>
          <a:p>
            <a:pPr>
              <a:spcBef>
                <a:spcPts val="600"/>
              </a:spcBef>
              <a:spcAft>
                <a:spcPts val="600"/>
              </a:spcAft>
            </a:pPr>
            <a:r>
              <a:rPr lang="en-US" b="1">
                <a:latin typeface="Times New Roman" panose="02020603050405020304" pitchFamily="18" charset="0"/>
                <a:cs typeface="Times New Roman" pitchFamily="18" charset="0"/>
              </a:rPr>
              <a:t>0 – 3 </a:t>
            </a:r>
            <a:r>
              <a:rPr lang="en-US" b="1">
                <a:latin typeface="Times New Roman" pitchFamily="18" charset="0"/>
                <a:cs typeface="Times New Roman" pitchFamily="18" charset="0"/>
                <a:sym typeface="Wingdings" pitchFamily="2" charset="2"/>
              </a:rPr>
              <a:t> NHẸ 		     4 – 6  TRUNG BÌNH		7 – 10  NẶNG</a:t>
            </a:r>
            <a:endParaRPr lang="en-US" b="1">
              <a:latin typeface="Times New Roman" pitchFamily="18" charset="0"/>
              <a:cs typeface="Times New Roman" pitchFamily="18" charset="0"/>
            </a:endParaRPr>
          </a:p>
        </p:txBody>
      </p:sp>
      <p:sp>
        <p:nvSpPr>
          <p:cNvPr id="31749" name="TextBox 9"/>
          <p:cNvSpPr txBox="1">
            <a:spLocks noChangeArrowheads="1"/>
          </p:cNvSpPr>
          <p:nvPr/>
        </p:nvSpPr>
        <p:spPr bwMode="auto">
          <a:xfrm>
            <a:off x="444500" y="2574925"/>
            <a:ext cx="4208463" cy="1431925"/>
          </a:xfrm>
          <a:prstGeom prst="rect">
            <a:avLst/>
          </a:prstGeom>
          <a:noFill/>
          <a:ln w="9525">
            <a:solidFill>
              <a:schemeClr val="tx1"/>
            </a:solidFill>
            <a:miter lim="800000"/>
            <a:headEnd/>
            <a:tailEnd/>
          </a:ln>
        </p:spPr>
        <p:txBody>
          <a:bodyPr>
            <a:spAutoFit/>
          </a:bodyPr>
          <a:lstStyle/>
          <a:p>
            <a:pPr>
              <a:spcBef>
                <a:spcPts val="600"/>
              </a:spcBef>
              <a:spcAft>
                <a:spcPts val="600"/>
              </a:spcAft>
            </a:pPr>
            <a:r>
              <a:rPr lang="en-US">
                <a:latin typeface="Times New Roman" pitchFamily="18" charset="0"/>
                <a:cs typeface="Times New Roman" pitchFamily="18" charset="0"/>
              </a:rPr>
              <a:t>2/ Anh có  cảm thấy khó chịu khi phải nhịn hút ở n</a:t>
            </a:r>
            <a:r>
              <a:rPr lang="vi-VN">
                <a:latin typeface="Times New Roman" pitchFamily="18" charset="0"/>
                <a:cs typeface="Times New Roman" pitchFamily="18" charset="0"/>
              </a:rPr>
              <a:t>ơ</a:t>
            </a:r>
            <a:r>
              <a:rPr lang="en-US">
                <a:latin typeface="Times New Roman" pitchFamily="18" charset="0"/>
                <a:cs typeface="Times New Roman" pitchFamily="18" charset="0"/>
              </a:rPr>
              <a:t>i cấm hút thuốc lá ? </a:t>
            </a:r>
          </a:p>
          <a:p>
            <a:pPr>
              <a:spcBef>
                <a:spcPts val="600"/>
              </a:spcBef>
            </a:pPr>
            <a:r>
              <a:rPr lang="en-US">
                <a:latin typeface="Times New Roman" pitchFamily="18" charset="0"/>
                <a:cs typeface="Times New Roman" pitchFamily="18" charset="0"/>
              </a:rPr>
              <a:t>* Có	        		          1    </a:t>
            </a:r>
          </a:p>
          <a:p>
            <a:pPr>
              <a:spcBef>
                <a:spcPts val="600"/>
              </a:spcBef>
            </a:pPr>
            <a:r>
              <a:rPr lang="en-US">
                <a:latin typeface="Times New Roman" pitchFamily="18" charset="0"/>
                <a:cs typeface="Times New Roman" pitchFamily="18" charset="0"/>
              </a:rPr>
              <a:t>* Không	          		          0</a:t>
            </a:r>
          </a:p>
        </p:txBody>
      </p:sp>
      <p:sp>
        <p:nvSpPr>
          <p:cNvPr id="31750" name="TextBox 9"/>
          <p:cNvSpPr txBox="1">
            <a:spLocks noChangeArrowheads="1"/>
          </p:cNvSpPr>
          <p:nvPr/>
        </p:nvSpPr>
        <p:spPr bwMode="auto">
          <a:xfrm>
            <a:off x="444500" y="4022725"/>
            <a:ext cx="4208463" cy="1431161"/>
          </a:xfrm>
          <a:prstGeom prst="rect">
            <a:avLst/>
          </a:prstGeom>
          <a:noFill/>
          <a:ln w="9525">
            <a:solidFill>
              <a:schemeClr val="tx1"/>
            </a:solidFill>
            <a:miter lim="800000"/>
            <a:headEnd/>
            <a:tailEnd/>
          </a:ln>
        </p:spPr>
        <p:txBody>
          <a:bodyPr>
            <a:spAutoFit/>
          </a:bodyPr>
          <a:lstStyle/>
          <a:p>
            <a:pPr>
              <a:spcBef>
                <a:spcPts val="600"/>
              </a:spcBef>
              <a:spcAft>
                <a:spcPts val="600"/>
              </a:spcAft>
            </a:pPr>
            <a:r>
              <a:rPr lang="en-US" dirty="0">
                <a:latin typeface="Times New Roman" pitchFamily="18" charset="0"/>
                <a:cs typeface="Times New Roman" pitchFamily="18" charset="0"/>
              </a:rPr>
              <a:t>3/ </a:t>
            </a:r>
            <a:r>
              <a:rPr lang="en-US" dirty="0" err="1">
                <a:latin typeface="Times New Roman" pitchFamily="18" charset="0"/>
                <a:cs typeface="Times New Roman" pitchFamily="18" charset="0"/>
              </a:rPr>
              <a:t>Anh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cảm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thấy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nhịn</a:t>
            </a:r>
            <a:r>
              <a:rPr lang="en-US" dirty="0">
                <a:latin typeface="Times New Roman" pitchFamily="18" charset="0"/>
                <a:cs typeface="Times New Roman" pitchFamily="18" charset="0"/>
              </a:rPr>
              <a:t> </a:t>
            </a:r>
            <a:r>
              <a:rPr lang="vi-VN" dirty="0">
                <a:latin typeface="Times New Roman" pitchFamily="18" charset="0"/>
                <a:cs typeface="Times New Roman" pitchFamily="18" charset="0"/>
              </a:rPr>
              <a:t>đ</a:t>
            </a:r>
            <a:r>
              <a:rPr lang="en-US" dirty="0" err="1">
                <a:latin typeface="Times New Roman" pitchFamily="18" charset="0"/>
                <a:cs typeface="Times New Roman" pitchFamily="18" charset="0"/>
              </a:rPr>
              <a:t>iếu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thuốc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nào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nhất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ngày</a:t>
            </a:r>
            <a:r>
              <a:rPr lang="en-US" dirty="0">
                <a:latin typeface="Times New Roman" pitchFamily="18" charset="0"/>
                <a:cs typeface="Times New Roman" pitchFamily="18" charset="0"/>
              </a:rPr>
              <a:t> ? </a:t>
            </a:r>
          </a:p>
          <a:p>
            <a:pPr>
              <a:spcBef>
                <a:spcPts val="600"/>
              </a:spcBef>
              <a:buFont typeface="Arial" charset="0"/>
              <a:buChar char="•"/>
            </a:pP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Điếu</a:t>
            </a:r>
            <a:r>
              <a:rPr lang="en-US" dirty="0">
                <a:latin typeface="Times New Roman" pitchFamily="18" charset="0"/>
                <a:cs typeface="Times New Roman" pitchFamily="18" charset="0"/>
              </a:rPr>
              <a:t> </a:t>
            </a:r>
            <a:r>
              <a:rPr lang="vi-VN" dirty="0">
                <a:latin typeface="Times New Roman" pitchFamily="18" charset="0"/>
                <a:cs typeface="Times New Roman" pitchFamily="18" charset="0"/>
              </a:rPr>
              <a:t>đầ</a:t>
            </a:r>
            <a:r>
              <a:rPr lang="en-US" dirty="0">
                <a:latin typeface="Times New Roman" pitchFamily="18" charset="0"/>
                <a:cs typeface="Times New Roman" pitchFamily="18" charset="0"/>
              </a:rPr>
              <a:t>u </a:t>
            </a:r>
            <a:r>
              <a:rPr lang="en-US" dirty="0" err="1">
                <a:latin typeface="Times New Roman" pitchFamily="18" charset="0"/>
                <a:cs typeface="Times New Roman" pitchFamily="18" charset="0"/>
              </a:rPr>
              <a:t>tiên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ngày</a:t>
            </a:r>
            <a:r>
              <a:rPr lang="en-US" dirty="0">
                <a:latin typeface="Times New Roman" pitchFamily="18" charset="0"/>
                <a:cs typeface="Times New Roman" pitchFamily="18" charset="0"/>
              </a:rPr>
              <a:t>               1    </a:t>
            </a:r>
          </a:p>
          <a:p>
            <a:pPr>
              <a:spcBef>
                <a:spcPts val="600"/>
              </a:spcBef>
              <a:buFont typeface="Arial" charset="0"/>
              <a:buChar char="•"/>
            </a:pP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phải</a:t>
            </a:r>
            <a:r>
              <a:rPr lang="en-US" dirty="0">
                <a:latin typeface="Times New Roman" pitchFamily="18" charset="0"/>
                <a:cs typeface="Times New Roman" pitchFamily="18" charset="0"/>
              </a:rPr>
              <a:t> </a:t>
            </a:r>
            <a:r>
              <a:rPr lang="vi-VN" dirty="0">
                <a:latin typeface="Times New Roman" pitchFamily="18" charset="0"/>
                <a:cs typeface="Times New Roman" pitchFamily="18" charset="0"/>
              </a:rPr>
              <a:t>đ</a:t>
            </a:r>
            <a:r>
              <a:rPr lang="en-US" dirty="0" err="1">
                <a:latin typeface="Times New Roman" pitchFamily="18" charset="0"/>
                <a:cs typeface="Times New Roman" pitchFamily="18" charset="0"/>
              </a:rPr>
              <a:t>iếu</a:t>
            </a:r>
            <a:r>
              <a:rPr lang="en-US" dirty="0">
                <a:latin typeface="Times New Roman" pitchFamily="18" charset="0"/>
                <a:cs typeface="Times New Roman" pitchFamily="18" charset="0"/>
              </a:rPr>
              <a:t> </a:t>
            </a:r>
            <a:r>
              <a:rPr lang="vi-VN" dirty="0">
                <a:latin typeface="Times New Roman" pitchFamily="18" charset="0"/>
                <a:cs typeface="Times New Roman" pitchFamily="18" charset="0"/>
              </a:rPr>
              <a:t>đầ</a:t>
            </a:r>
            <a:r>
              <a:rPr lang="en-US" dirty="0">
                <a:latin typeface="Times New Roman" pitchFamily="18" charset="0"/>
                <a:cs typeface="Times New Roman" pitchFamily="18" charset="0"/>
              </a:rPr>
              <a:t>u </a:t>
            </a:r>
            <a:r>
              <a:rPr lang="en-US" dirty="0" err="1">
                <a:latin typeface="Times New Roman" pitchFamily="18" charset="0"/>
                <a:cs typeface="Times New Roman" pitchFamily="18" charset="0"/>
              </a:rPr>
              <a:t>tiên</a:t>
            </a:r>
            <a:r>
              <a:rPr lang="en-US" dirty="0">
                <a:latin typeface="Times New Roman" pitchFamily="18" charset="0"/>
                <a:cs typeface="Times New Roman" pitchFamily="18" charset="0"/>
              </a:rPr>
              <a:t>  	0</a:t>
            </a:r>
          </a:p>
        </p:txBody>
      </p:sp>
      <p:sp>
        <p:nvSpPr>
          <p:cNvPr id="31751" name="TextBox 9"/>
          <p:cNvSpPr txBox="1">
            <a:spLocks noChangeArrowheads="1"/>
          </p:cNvSpPr>
          <p:nvPr/>
        </p:nvSpPr>
        <p:spPr bwMode="auto">
          <a:xfrm>
            <a:off x="4667250" y="1127125"/>
            <a:ext cx="4084638" cy="1431925"/>
          </a:xfrm>
          <a:prstGeom prst="rect">
            <a:avLst/>
          </a:prstGeom>
          <a:noFill/>
          <a:ln w="9525">
            <a:solidFill>
              <a:schemeClr val="tx1"/>
            </a:solidFill>
            <a:miter lim="800000"/>
            <a:headEnd/>
            <a:tailEnd/>
          </a:ln>
        </p:spPr>
        <p:txBody>
          <a:bodyPr>
            <a:spAutoFit/>
          </a:bodyPr>
          <a:lstStyle/>
          <a:p>
            <a:pPr>
              <a:spcBef>
                <a:spcPts val="600"/>
              </a:spcBef>
              <a:spcAft>
                <a:spcPts val="600"/>
              </a:spcAft>
            </a:pPr>
            <a:r>
              <a:rPr lang="en-US">
                <a:latin typeface="Times New Roman" pitchFamily="18" charset="0"/>
                <a:cs typeface="Times New Roman" pitchFamily="18" charset="0"/>
              </a:rPr>
              <a:t>4/ Anh hút bao nhiêu </a:t>
            </a:r>
            <a:r>
              <a:rPr lang="vi-VN">
                <a:latin typeface="Times New Roman" pitchFamily="18" charset="0"/>
                <a:cs typeface="Times New Roman" pitchFamily="18" charset="0"/>
              </a:rPr>
              <a:t>đ</a:t>
            </a:r>
            <a:r>
              <a:rPr lang="en-US">
                <a:latin typeface="Times New Roman" pitchFamily="18" charset="0"/>
                <a:cs typeface="Times New Roman" pitchFamily="18" charset="0"/>
              </a:rPr>
              <a:t>iếu thuốc lá mỗi ngày ? </a:t>
            </a:r>
          </a:p>
          <a:p>
            <a:pPr>
              <a:spcBef>
                <a:spcPts val="600"/>
              </a:spcBef>
            </a:pPr>
            <a:r>
              <a:rPr lang="en-US">
                <a:latin typeface="Times New Roman" pitchFamily="18" charset="0"/>
                <a:cs typeface="Times New Roman" pitchFamily="18" charset="0"/>
              </a:rPr>
              <a:t>* ≤  10 </a:t>
            </a:r>
            <a:r>
              <a:rPr lang="vi-VN">
                <a:latin typeface="Times New Roman" pitchFamily="18" charset="0"/>
                <a:cs typeface="Times New Roman" pitchFamily="18" charset="0"/>
              </a:rPr>
              <a:t>đ</a:t>
            </a:r>
            <a:r>
              <a:rPr lang="en-US">
                <a:latin typeface="Times New Roman" pitchFamily="18" charset="0"/>
                <a:cs typeface="Times New Roman" pitchFamily="18" charset="0"/>
              </a:rPr>
              <a:t>iếu       0    * 21 – 30 </a:t>
            </a:r>
            <a:r>
              <a:rPr lang="vi-VN">
                <a:latin typeface="Times New Roman" pitchFamily="18" charset="0"/>
                <a:cs typeface="Times New Roman" pitchFamily="18" charset="0"/>
              </a:rPr>
              <a:t>đ</a:t>
            </a:r>
            <a:r>
              <a:rPr lang="en-US">
                <a:latin typeface="Times New Roman" pitchFamily="18" charset="0"/>
                <a:cs typeface="Times New Roman" pitchFamily="18" charset="0"/>
              </a:rPr>
              <a:t>iếu    2</a:t>
            </a:r>
          </a:p>
          <a:p>
            <a:pPr>
              <a:spcBef>
                <a:spcPts val="600"/>
              </a:spcBef>
            </a:pPr>
            <a:r>
              <a:rPr lang="en-US">
                <a:latin typeface="Times New Roman" pitchFamily="18" charset="0"/>
                <a:cs typeface="Times New Roman" pitchFamily="18" charset="0"/>
              </a:rPr>
              <a:t>* 11 – 20 </a:t>
            </a:r>
            <a:r>
              <a:rPr lang="vi-VN">
                <a:latin typeface="Times New Roman" pitchFamily="18" charset="0"/>
                <a:cs typeface="Times New Roman" pitchFamily="18" charset="0"/>
              </a:rPr>
              <a:t>đ</a:t>
            </a:r>
            <a:r>
              <a:rPr lang="en-US">
                <a:latin typeface="Times New Roman" pitchFamily="18" charset="0"/>
                <a:cs typeface="Times New Roman" pitchFamily="18" charset="0"/>
              </a:rPr>
              <a:t>iếu   1    *  &gt; 30 </a:t>
            </a:r>
            <a:r>
              <a:rPr lang="vi-VN">
                <a:latin typeface="Times New Roman" pitchFamily="18" charset="0"/>
                <a:cs typeface="Times New Roman" pitchFamily="18" charset="0"/>
              </a:rPr>
              <a:t>đ</a:t>
            </a:r>
            <a:r>
              <a:rPr lang="en-US">
                <a:latin typeface="Times New Roman" pitchFamily="18" charset="0"/>
                <a:cs typeface="Times New Roman" pitchFamily="18" charset="0"/>
              </a:rPr>
              <a:t>iếu        3</a:t>
            </a:r>
          </a:p>
        </p:txBody>
      </p:sp>
      <p:sp>
        <p:nvSpPr>
          <p:cNvPr id="31752" name="TextBox 9"/>
          <p:cNvSpPr txBox="1">
            <a:spLocks noChangeArrowheads="1"/>
          </p:cNvSpPr>
          <p:nvPr/>
        </p:nvSpPr>
        <p:spPr bwMode="auto">
          <a:xfrm>
            <a:off x="4667250" y="2574925"/>
            <a:ext cx="4084638" cy="1431925"/>
          </a:xfrm>
          <a:prstGeom prst="rect">
            <a:avLst/>
          </a:prstGeom>
          <a:noFill/>
          <a:ln w="9525">
            <a:solidFill>
              <a:schemeClr val="tx1"/>
            </a:solidFill>
            <a:miter lim="800000"/>
            <a:headEnd/>
            <a:tailEnd/>
          </a:ln>
        </p:spPr>
        <p:txBody>
          <a:bodyPr>
            <a:spAutoFit/>
          </a:bodyPr>
          <a:lstStyle/>
          <a:p>
            <a:pPr>
              <a:spcBef>
                <a:spcPts val="600"/>
              </a:spcBef>
              <a:spcAft>
                <a:spcPts val="600"/>
              </a:spcAft>
            </a:pPr>
            <a:r>
              <a:rPr lang="en-US">
                <a:latin typeface="Times New Roman" pitchFamily="18" charset="0"/>
                <a:cs typeface="Times New Roman" pitchFamily="18" charset="0"/>
              </a:rPr>
              <a:t>5/ Anh hút thuốc lá khi vừa thức dậy nhiều h</a:t>
            </a:r>
            <a:r>
              <a:rPr lang="vi-VN">
                <a:latin typeface="Times New Roman" pitchFamily="18" charset="0"/>
                <a:cs typeface="Times New Roman" pitchFamily="18" charset="0"/>
              </a:rPr>
              <a:t>ơ</a:t>
            </a:r>
            <a:r>
              <a:rPr lang="en-US">
                <a:latin typeface="Times New Roman" pitchFamily="18" charset="0"/>
                <a:cs typeface="Times New Roman" pitchFamily="18" charset="0"/>
              </a:rPr>
              <a:t>n thởi </a:t>
            </a:r>
            <a:r>
              <a:rPr lang="vi-VN">
                <a:latin typeface="Times New Roman" pitchFamily="18" charset="0"/>
                <a:cs typeface="Times New Roman" pitchFamily="18" charset="0"/>
              </a:rPr>
              <a:t>đ</a:t>
            </a:r>
            <a:r>
              <a:rPr lang="en-US">
                <a:latin typeface="Times New Roman" pitchFamily="18" charset="0"/>
                <a:cs typeface="Times New Roman" pitchFamily="18" charset="0"/>
              </a:rPr>
              <a:t>iểm khác trong ngày? </a:t>
            </a:r>
          </a:p>
          <a:p>
            <a:pPr>
              <a:spcBef>
                <a:spcPts val="600"/>
              </a:spcBef>
            </a:pPr>
            <a:r>
              <a:rPr lang="en-US">
                <a:latin typeface="Times New Roman" pitchFamily="18" charset="0"/>
                <a:cs typeface="Times New Roman" pitchFamily="18" charset="0"/>
              </a:rPr>
              <a:t>* Đúng 			          1</a:t>
            </a:r>
          </a:p>
          <a:p>
            <a:pPr>
              <a:spcBef>
                <a:spcPts val="600"/>
              </a:spcBef>
            </a:pPr>
            <a:r>
              <a:rPr lang="en-US">
                <a:latin typeface="Times New Roman" pitchFamily="18" charset="0"/>
                <a:cs typeface="Times New Roman" pitchFamily="18" charset="0"/>
              </a:rPr>
              <a:t>* Sai			          0</a:t>
            </a:r>
          </a:p>
        </p:txBody>
      </p:sp>
      <p:sp>
        <p:nvSpPr>
          <p:cNvPr id="31753" name="TextBox 12"/>
          <p:cNvSpPr txBox="1">
            <a:spLocks noChangeArrowheads="1"/>
          </p:cNvSpPr>
          <p:nvPr/>
        </p:nvSpPr>
        <p:spPr bwMode="auto">
          <a:xfrm>
            <a:off x="4667250" y="4022725"/>
            <a:ext cx="4084638" cy="1354138"/>
          </a:xfrm>
          <a:prstGeom prst="rect">
            <a:avLst/>
          </a:prstGeom>
          <a:noFill/>
          <a:ln w="9525">
            <a:solidFill>
              <a:schemeClr val="tx1"/>
            </a:solidFill>
            <a:miter lim="800000"/>
            <a:headEnd/>
            <a:tailEnd/>
          </a:ln>
        </p:spPr>
        <p:txBody>
          <a:bodyPr>
            <a:spAutoFit/>
          </a:bodyPr>
          <a:lstStyle/>
          <a:p>
            <a:pPr>
              <a:spcBef>
                <a:spcPts val="600"/>
              </a:spcBef>
            </a:pPr>
            <a:r>
              <a:rPr lang="en-US">
                <a:latin typeface="Times New Roman" pitchFamily="18" charset="0"/>
                <a:cs typeface="Times New Roman" pitchFamily="18" charset="0"/>
              </a:rPr>
              <a:t>6/ Anh vẫn tiếp tục hút thuốc lá ngay cả khi có bệnh phải không ? </a:t>
            </a:r>
          </a:p>
          <a:p>
            <a:pPr>
              <a:spcBef>
                <a:spcPts val="600"/>
              </a:spcBef>
            </a:pPr>
            <a:r>
              <a:rPr lang="en-US">
                <a:latin typeface="Times New Roman" pitchFamily="18" charset="0"/>
                <a:cs typeface="Times New Roman" pitchFamily="18" charset="0"/>
              </a:rPr>
              <a:t>* Đúng 			          1</a:t>
            </a:r>
          </a:p>
          <a:p>
            <a:pPr>
              <a:spcBef>
                <a:spcPts val="600"/>
              </a:spcBef>
            </a:pPr>
            <a:r>
              <a:rPr lang="en-US">
                <a:latin typeface="Times New Roman" pitchFamily="18" charset="0"/>
                <a:cs typeface="Times New Roman" pitchFamily="18" charset="0"/>
              </a:rPr>
              <a:t>* Sai 			          0</a:t>
            </a:r>
          </a:p>
        </p:txBody>
      </p:sp>
      <p:sp>
        <p:nvSpPr>
          <p:cNvPr id="14" name="Rectangle 13"/>
          <p:cNvSpPr/>
          <p:nvPr/>
        </p:nvSpPr>
        <p:spPr>
          <a:xfrm>
            <a:off x="1566863" y="6280150"/>
            <a:ext cx="7185025" cy="276999"/>
          </a:xfrm>
          <a:prstGeom prst="rect">
            <a:avLst/>
          </a:prstGeom>
        </p:spPr>
        <p:txBody>
          <a:bodyPr>
            <a:spAutoFit/>
          </a:bodyPr>
          <a:lstStyle/>
          <a:p>
            <a:pPr algn="r">
              <a:defRPr/>
            </a:pPr>
            <a:r>
              <a:rPr lang="en-US" sz="1200" dirty="0" err="1">
                <a:latin typeface="Times New Roman" panose="02020603050405020304" pitchFamily="18" charset="0"/>
                <a:cs typeface="Times New Roman" panose="02020603050405020304" pitchFamily="18" charset="0"/>
              </a:rPr>
              <a:t>Fagerstrom</a:t>
            </a:r>
            <a:r>
              <a:rPr lang="en-US" sz="1200" dirty="0">
                <a:latin typeface="Times New Roman" panose="02020603050405020304" pitchFamily="18" charset="0"/>
                <a:cs typeface="Times New Roman" panose="02020603050405020304" pitchFamily="18" charset="0"/>
              </a:rPr>
              <a:t> KO. J </a:t>
            </a:r>
            <a:r>
              <a:rPr lang="en-US" sz="1200" dirty="0" err="1">
                <a:latin typeface="Times New Roman" panose="02020603050405020304" pitchFamily="18" charset="0"/>
                <a:cs typeface="Times New Roman" panose="02020603050405020304" pitchFamily="18" charset="0"/>
              </a:rPr>
              <a:t>Behav</a:t>
            </a:r>
            <a:r>
              <a:rPr lang="en-US" sz="1200" dirty="0">
                <a:latin typeface="Times New Roman" panose="02020603050405020304" pitchFamily="18" charset="0"/>
                <a:cs typeface="Times New Roman" panose="02020603050405020304" pitchFamily="18" charset="0"/>
              </a:rPr>
              <a:t> Med.1989 Apr;12(2):159-82</a:t>
            </a:r>
          </a:p>
        </p:txBody>
      </p:sp>
      <p:sp>
        <p:nvSpPr>
          <p:cNvPr id="31755" name="AutoShape 7"/>
          <p:cNvSpPr>
            <a:spLocks noGrp="1" noChangeArrowheads="1"/>
          </p:cNvSpPr>
          <p:nvPr>
            <p:ph type="title"/>
          </p:nvPr>
        </p:nvSpPr>
        <p:spPr>
          <a:xfrm>
            <a:off x="1729014" y="399143"/>
            <a:ext cx="6028871" cy="464457"/>
          </a:xfrm>
        </p:spPr>
        <p:txBody>
          <a:bodyPr>
            <a:normAutofit/>
          </a:bodyPr>
          <a:lstStyle/>
          <a:p>
            <a:pPr eaLnBrk="1" hangingPunct="1"/>
            <a:r>
              <a:rPr lang="en-US" sz="2200" b="1" dirty="0">
                <a:latin typeface="Times New Roman" panose="02020603050405020304" pitchFamily="18" charset="0"/>
                <a:cs typeface="Times New Roman" panose="02020603050405020304" pitchFamily="18" charset="0"/>
                <a:sym typeface="Symbol" pitchFamily="18" charset="2"/>
              </a:rPr>
              <a:t>CHẨN ĐOÁN MỨC ĐỘ </a:t>
            </a:r>
            <a:r>
              <a:rPr lang="en-US" sz="2200" b="1" dirty="0">
                <a:latin typeface="Times New Roman" panose="02020603050405020304" pitchFamily="18" charset="0"/>
                <a:cs typeface="Times New Roman" panose="02020603050405020304" pitchFamily="18" charset="0"/>
              </a:rPr>
              <a:t>NGHIỆN </a:t>
            </a:r>
            <a:r>
              <a:rPr lang="en-US" sz="2200" b="1">
                <a:latin typeface="Times New Roman" panose="02020603050405020304" pitchFamily="18" charset="0"/>
                <a:cs typeface="Times New Roman" panose="02020603050405020304" pitchFamily="18" charset="0"/>
              </a:rPr>
              <a:t>THỰC THỂ</a:t>
            </a:r>
            <a:endParaRPr lang="en-US"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96326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1" name="TextBox 9"/>
          <p:cNvSpPr txBox="1">
            <a:spLocks noChangeArrowheads="1"/>
          </p:cNvSpPr>
          <p:nvPr/>
        </p:nvSpPr>
        <p:spPr bwMode="auto">
          <a:xfrm>
            <a:off x="496888" y="1479550"/>
            <a:ext cx="8164512" cy="1754326"/>
          </a:xfrm>
          <a:prstGeom prst="rect">
            <a:avLst/>
          </a:prstGeom>
          <a:noFill/>
          <a:ln w="9525">
            <a:solidFill>
              <a:schemeClr val="tx1"/>
            </a:solidFill>
            <a:miter lim="800000"/>
            <a:headEnd/>
            <a:tailEnd/>
          </a:ln>
        </p:spPr>
        <p:txBody>
          <a:bodyPr>
            <a:spAutoFit/>
          </a:bodyPr>
          <a:lstStyle/>
          <a:p>
            <a:pPr>
              <a:spcBef>
                <a:spcPts val="600"/>
              </a:spcBef>
              <a:spcAft>
                <a:spcPts val="600"/>
              </a:spcAft>
            </a:pPr>
            <a:r>
              <a:rPr lang="en-US" sz="2200">
                <a:latin typeface="Times New Roman" pitchFamily="18" charset="0"/>
                <a:cs typeface="Times New Roman" pitchFamily="18" charset="0"/>
              </a:rPr>
              <a:t>1/ Anh bắt </a:t>
            </a:r>
            <a:r>
              <a:rPr lang="vi-VN" sz="2200">
                <a:latin typeface="Times New Roman" pitchFamily="18" charset="0"/>
                <a:cs typeface="Times New Roman" pitchFamily="18" charset="0"/>
              </a:rPr>
              <a:t>đầ</a:t>
            </a:r>
            <a:r>
              <a:rPr lang="en-US" sz="2200">
                <a:latin typeface="Times New Roman" pitchFamily="18" charset="0"/>
                <a:cs typeface="Times New Roman" pitchFamily="18" charset="0"/>
              </a:rPr>
              <a:t>u hút thuốc lá sau khi thức dậy vào buổi sáng bao lâu ? </a:t>
            </a:r>
          </a:p>
          <a:p>
            <a:pPr>
              <a:spcBef>
                <a:spcPts val="600"/>
              </a:spcBef>
            </a:pPr>
            <a:r>
              <a:rPr lang="en-US" sz="2200">
                <a:latin typeface="Times New Roman" pitchFamily="18" charset="0"/>
                <a:cs typeface="Times New Roman" pitchFamily="18" charset="0"/>
              </a:rPr>
              <a:t>	* ≤  5 phút       3    	* 31 – 60 phút     1</a:t>
            </a:r>
          </a:p>
          <a:p>
            <a:pPr>
              <a:spcBef>
                <a:spcPts val="600"/>
              </a:spcBef>
            </a:pPr>
            <a:r>
              <a:rPr lang="en-US" sz="2200">
                <a:latin typeface="Times New Roman" pitchFamily="18" charset="0"/>
                <a:cs typeface="Times New Roman" pitchFamily="18" charset="0"/>
              </a:rPr>
              <a:t>	* 6 – 30 phút   2    	*  &gt; 60 phút         0</a:t>
            </a:r>
          </a:p>
          <a:p>
            <a:pPr>
              <a:spcBef>
                <a:spcPts val="600"/>
              </a:spcBef>
            </a:pPr>
            <a:endParaRPr lang="en-US" sz="2200" dirty="0">
              <a:latin typeface="Times New Roman" pitchFamily="18" charset="0"/>
              <a:cs typeface="Times New Roman" pitchFamily="18" charset="0"/>
            </a:endParaRPr>
          </a:p>
        </p:txBody>
      </p:sp>
      <p:sp>
        <p:nvSpPr>
          <p:cNvPr id="32772" name="TextBox 10"/>
          <p:cNvSpPr txBox="1">
            <a:spLocks noChangeArrowheads="1"/>
          </p:cNvSpPr>
          <p:nvPr/>
        </p:nvSpPr>
        <p:spPr bwMode="auto">
          <a:xfrm>
            <a:off x="522288" y="5334000"/>
            <a:ext cx="8112125" cy="369332"/>
          </a:xfrm>
          <a:prstGeom prst="rect">
            <a:avLst/>
          </a:prstGeom>
          <a:noFill/>
          <a:ln w="9525">
            <a:solidFill>
              <a:schemeClr val="tx1"/>
            </a:solidFill>
            <a:miter lim="800000"/>
            <a:headEnd/>
            <a:tailEnd/>
          </a:ln>
        </p:spPr>
        <p:txBody>
          <a:bodyPr>
            <a:spAutoFit/>
          </a:bodyPr>
          <a:lstStyle/>
          <a:p>
            <a:pPr>
              <a:spcBef>
                <a:spcPts val="600"/>
              </a:spcBef>
              <a:spcAft>
                <a:spcPts val="600"/>
              </a:spcAft>
            </a:pPr>
            <a:r>
              <a:rPr lang="en-US" b="1" dirty="0">
                <a:latin typeface="Times New Roman" panose="02020603050405020304" pitchFamily="18" charset="0"/>
                <a:cs typeface="Times New Roman" pitchFamily="18" charset="0"/>
              </a:rPr>
              <a:t>0 – 2 </a:t>
            </a:r>
            <a:r>
              <a:rPr lang="en-US" b="1" dirty="0">
                <a:latin typeface="Times New Roman" pitchFamily="18" charset="0"/>
                <a:cs typeface="Times New Roman" pitchFamily="18" charset="0"/>
                <a:sym typeface="Wingdings" pitchFamily="2" charset="2"/>
              </a:rPr>
              <a:t> NHẸ	             3– 4  TRUNG BÌNH	          5 – 6  NẶNG</a:t>
            </a:r>
            <a:endParaRPr lang="en-US" b="1" dirty="0">
              <a:latin typeface="Times New Roman" pitchFamily="18" charset="0"/>
              <a:cs typeface="Times New Roman" pitchFamily="18" charset="0"/>
            </a:endParaRPr>
          </a:p>
        </p:txBody>
      </p:sp>
      <p:sp>
        <p:nvSpPr>
          <p:cNvPr id="32773" name="TextBox 9"/>
          <p:cNvSpPr txBox="1">
            <a:spLocks noChangeArrowheads="1"/>
          </p:cNvSpPr>
          <p:nvPr/>
        </p:nvSpPr>
        <p:spPr bwMode="auto">
          <a:xfrm>
            <a:off x="496888" y="3406775"/>
            <a:ext cx="8137525" cy="1754326"/>
          </a:xfrm>
          <a:prstGeom prst="rect">
            <a:avLst/>
          </a:prstGeom>
          <a:noFill/>
          <a:ln w="9525">
            <a:solidFill>
              <a:schemeClr val="tx1"/>
            </a:solidFill>
            <a:miter lim="800000"/>
            <a:headEnd/>
            <a:tailEnd/>
          </a:ln>
        </p:spPr>
        <p:txBody>
          <a:bodyPr>
            <a:spAutoFit/>
          </a:bodyPr>
          <a:lstStyle/>
          <a:p>
            <a:pPr>
              <a:spcBef>
                <a:spcPts val="600"/>
              </a:spcBef>
              <a:spcAft>
                <a:spcPts val="600"/>
              </a:spcAft>
            </a:pPr>
            <a:r>
              <a:rPr lang="en-US" sz="2200">
                <a:latin typeface="Times New Roman" pitchFamily="18" charset="0"/>
                <a:cs typeface="Times New Roman" pitchFamily="18" charset="0"/>
              </a:rPr>
              <a:t>2/ Anh hút bao nhiêu </a:t>
            </a:r>
            <a:r>
              <a:rPr lang="vi-VN" sz="2200">
                <a:latin typeface="Times New Roman" pitchFamily="18" charset="0"/>
                <a:cs typeface="Times New Roman" pitchFamily="18" charset="0"/>
              </a:rPr>
              <a:t>đ</a:t>
            </a:r>
            <a:r>
              <a:rPr lang="en-US" sz="2200">
                <a:latin typeface="Times New Roman" pitchFamily="18" charset="0"/>
                <a:cs typeface="Times New Roman" pitchFamily="18" charset="0"/>
              </a:rPr>
              <a:t>iếu thuốc lá mỗi ngày ? </a:t>
            </a:r>
          </a:p>
          <a:p>
            <a:pPr>
              <a:spcBef>
                <a:spcPts val="600"/>
              </a:spcBef>
            </a:pPr>
            <a:r>
              <a:rPr lang="en-US" sz="2200">
                <a:latin typeface="Times New Roman" pitchFamily="18" charset="0"/>
                <a:cs typeface="Times New Roman" pitchFamily="18" charset="0"/>
              </a:rPr>
              <a:t>	* ≤  10 </a:t>
            </a:r>
            <a:r>
              <a:rPr lang="vi-VN" sz="2200">
                <a:latin typeface="Times New Roman" pitchFamily="18" charset="0"/>
                <a:cs typeface="Times New Roman" pitchFamily="18" charset="0"/>
              </a:rPr>
              <a:t>đ</a:t>
            </a:r>
            <a:r>
              <a:rPr lang="en-US" sz="2200">
                <a:latin typeface="Times New Roman" pitchFamily="18" charset="0"/>
                <a:cs typeface="Times New Roman" pitchFamily="18" charset="0"/>
              </a:rPr>
              <a:t>iếu       0    	* 21 – 30 </a:t>
            </a:r>
            <a:r>
              <a:rPr lang="vi-VN" sz="2200">
                <a:latin typeface="Times New Roman" pitchFamily="18" charset="0"/>
                <a:cs typeface="Times New Roman" pitchFamily="18" charset="0"/>
              </a:rPr>
              <a:t>đ</a:t>
            </a:r>
            <a:r>
              <a:rPr lang="en-US" sz="2200">
                <a:latin typeface="Times New Roman" pitchFamily="18" charset="0"/>
                <a:cs typeface="Times New Roman" pitchFamily="18" charset="0"/>
              </a:rPr>
              <a:t>iếu    2</a:t>
            </a:r>
          </a:p>
          <a:p>
            <a:pPr>
              <a:spcBef>
                <a:spcPts val="600"/>
              </a:spcBef>
            </a:pPr>
            <a:r>
              <a:rPr lang="en-US" sz="2200">
                <a:latin typeface="Times New Roman" pitchFamily="18" charset="0"/>
                <a:cs typeface="Times New Roman" pitchFamily="18" charset="0"/>
              </a:rPr>
              <a:t>	* 11 – 20 </a:t>
            </a:r>
            <a:r>
              <a:rPr lang="vi-VN" sz="2200">
                <a:latin typeface="Times New Roman" pitchFamily="18" charset="0"/>
                <a:cs typeface="Times New Roman" pitchFamily="18" charset="0"/>
              </a:rPr>
              <a:t>đ</a:t>
            </a:r>
            <a:r>
              <a:rPr lang="en-US" sz="2200">
                <a:latin typeface="Times New Roman" pitchFamily="18" charset="0"/>
                <a:cs typeface="Times New Roman" pitchFamily="18" charset="0"/>
              </a:rPr>
              <a:t>iếu   1    	*  &gt; 30 </a:t>
            </a:r>
            <a:r>
              <a:rPr lang="vi-VN" sz="2200">
                <a:latin typeface="Times New Roman" pitchFamily="18" charset="0"/>
                <a:cs typeface="Times New Roman" pitchFamily="18" charset="0"/>
              </a:rPr>
              <a:t>đ</a:t>
            </a:r>
            <a:r>
              <a:rPr lang="en-US" sz="2200">
                <a:latin typeface="Times New Roman" pitchFamily="18" charset="0"/>
                <a:cs typeface="Times New Roman" pitchFamily="18" charset="0"/>
              </a:rPr>
              <a:t>iếu        3</a:t>
            </a:r>
          </a:p>
          <a:p>
            <a:pPr>
              <a:spcBef>
                <a:spcPts val="600"/>
              </a:spcBef>
            </a:pPr>
            <a:endParaRPr lang="en-US" sz="2200">
              <a:latin typeface="Times New Roman" pitchFamily="18" charset="0"/>
              <a:cs typeface="Times New Roman" pitchFamily="18" charset="0"/>
            </a:endParaRPr>
          </a:p>
        </p:txBody>
      </p:sp>
      <p:sp>
        <p:nvSpPr>
          <p:cNvPr id="32774" name="AutoShape 7"/>
          <p:cNvSpPr>
            <a:spLocks noGrp="1" noChangeArrowheads="1"/>
          </p:cNvSpPr>
          <p:nvPr>
            <p:ph type="title"/>
          </p:nvPr>
        </p:nvSpPr>
        <p:spPr>
          <a:xfrm>
            <a:off x="496888" y="304800"/>
            <a:ext cx="8164512" cy="949325"/>
          </a:xfrm>
        </p:spPr>
        <p:txBody>
          <a:bodyPr>
            <a:normAutofit/>
          </a:bodyPr>
          <a:lstStyle/>
          <a:p>
            <a:pPr eaLnBrk="1" hangingPunct="1"/>
            <a:r>
              <a:rPr lang="en-US" sz="2200" b="1">
                <a:latin typeface="Times New Roman" panose="02020603050405020304" pitchFamily="18" charset="0"/>
                <a:cs typeface="Times New Roman" panose="02020603050405020304" pitchFamily="18" charset="0"/>
                <a:sym typeface="Symbol" pitchFamily="18" charset="2"/>
              </a:rPr>
              <a:t>CHẨN ĐOÁN MỨC ĐỘ </a:t>
            </a:r>
            <a:r>
              <a:rPr lang="en-US" sz="2200" b="1">
                <a:latin typeface="Times New Roman" panose="02020603050405020304" pitchFamily="18" charset="0"/>
                <a:cs typeface="Times New Roman" panose="02020603050405020304" pitchFamily="18" charset="0"/>
              </a:rPr>
              <a:t>NGHIỆN THỰC THỂ </a:t>
            </a:r>
            <a:br>
              <a:rPr lang="en-US" sz="2200" b="1">
                <a:latin typeface="Times New Roman" panose="02020603050405020304" pitchFamily="18" charset="0"/>
                <a:cs typeface="Times New Roman" panose="02020603050405020304" pitchFamily="18" charset="0"/>
              </a:rPr>
            </a:br>
            <a:r>
              <a:rPr lang="en-US" sz="2200" b="1">
                <a:latin typeface="Times New Roman" panose="02020603050405020304" pitchFamily="18" charset="0"/>
                <a:cs typeface="Times New Roman" panose="02020603050405020304" pitchFamily="18" charset="0"/>
              </a:rPr>
              <a:t>TEST FAGERSTROM THU GỌN</a:t>
            </a:r>
          </a:p>
        </p:txBody>
      </p:sp>
      <p:sp>
        <p:nvSpPr>
          <p:cNvPr id="10" name="Rectangle 9"/>
          <p:cNvSpPr/>
          <p:nvPr/>
        </p:nvSpPr>
        <p:spPr>
          <a:xfrm>
            <a:off x="1566863" y="6280150"/>
            <a:ext cx="7080250" cy="276999"/>
          </a:xfrm>
          <a:prstGeom prst="rect">
            <a:avLst/>
          </a:prstGeom>
        </p:spPr>
        <p:txBody>
          <a:bodyPr>
            <a:spAutoFit/>
          </a:bodyPr>
          <a:lstStyle/>
          <a:p>
            <a:pPr algn="r">
              <a:defRPr/>
            </a:pPr>
            <a:r>
              <a:rPr lang="en-US" sz="1200" dirty="0" err="1">
                <a:latin typeface="Times New Roman" panose="02020603050405020304" pitchFamily="18" charset="0"/>
                <a:cs typeface="Times New Roman" panose="02020603050405020304" pitchFamily="18" charset="0"/>
              </a:rPr>
              <a:t>Fagerstrom</a:t>
            </a:r>
            <a:r>
              <a:rPr lang="en-US" sz="1200" dirty="0">
                <a:latin typeface="Times New Roman" panose="02020603050405020304" pitchFamily="18" charset="0"/>
                <a:cs typeface="Times New Roman" panose="02020603050405020304" pitchFamily="18" charset="0"/>
              </a:rPr>
              <a:t> KO. Br J Addict. 1991 Sep;86(9):1119-27   </a:t>
            </a:r>
          </a:p>
        </p:txBody>
      </p:sp>
    </p:spTree>
    <p:extLst>
      <p:ext uri="{BB962C8B-B14F-4D97-AF65-F5344CB8AC3E}">
        <p14:creationId xmlns:p14="http://schemas.microsoft.com/office/powerpoint/2010/main" val="20185152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18" name="AutoShape 7"/>
          <p:cNvSpPr>
            <a:spLocks noGrp="1" noChangeArrowheads="1"/>
          </p:cNvSpPr>
          <p:nvPr>
            <p:ph type="title"/>
          </p:nvPr>
        </p:nvSpPr>
        <p:spPr>
          <a:xfrm>
            <a:off x="287338" y="304800"/>
            <a:ext cx="8582025" cy="949325"/>
          </a:xfrm>
        </p:spPr>
        <p:txBody>
          <a:bodyPr>
            <a:normAutofit/>
          </a:bodyPr>
          <a:lstStyle/>
          <a:p>
            <a:pPr eaLnBrk="1" hangingPunct="1"/>
            <a:r>
              <a:rPr lang="en-US" sz="2200" b="1">
                <a:latin typeface="Times New Roman" panose="02020603050405020304" pitchFamily="18" charset="0"/>
                <a:cs typeface="Times New Roman" panose="02020603050405020304" pitchFamily="18" charset="0"/>
                <a:sym typeface="Symbol" pitchFamily="18" charset="2"/>
              </a:rPr>
              <a:t>CHẨN ĐOÁN MỨC ĐỘ </a:t>
            </a:r>
            <a:r>
              <a:rPr lang="en-US" sz="2200" b="1">
                <a:latin typeface="Times New Roman" panose="02020603050405020304" pitchFamily="18" charset="0"/>
                <a:cs typeface="Times New Roman" panose="02020603050405020304" pitchFamily="18" charset="0"/>
              </a:rPr>
              <a:t>NGHIỆN THỰC THỂ</a:t>
            </a:r>
            <a:br>
              <a:rPr lang="en-US" sz="2200" b="1">
                <a:latin typeface="Times New Roman" panose="02020603050405020304" pitchFamily="18" charset="0"/>
                <a:cs typeface="Times New Roman" panose="02020603050405020304" pitchFamily="18" charset="0"/>
              </a:rPr>
            </a:br>
            <a:r>
              <a:rPr lang="en-US" sz="2200" b="1">
                <a:latin typeface="Times New Roman" panose="02020603050405020304" pitchFamily="18" charset="0"/>
                <a:cs typeface="Times New Roman" panose="02020603050405020304" pitchFamily="18" charset="0"/>
              </a:rPr>
              <a:t>NỒNG ĐỘ CO HƠI THỞ RA</a:t>
            </a:r>
          </a:p>
        </p:txBody>
      </p:sp>
      <p:pic>
        <p:nvPicPr>
          <p:cNvPr id="33795" name="Picture 9"/>
          <p:cNvPicPr>
            <a:picLocks noChangeAspect="1" noChangeArrowheads="1"/>
          </p:cNvPicPr>
          <p:nvPr/>
        </p:nvPicPr>
        <p:blipFill>
          <a:blip r:embed="rId3" cstate="print"/>
          <a:srcRect/>
          <a:stretch>
            <a:fillRect/>
          </a:stretch>
        </p:blipFill>
        <p:spPr bwMode="auto">
          <a:xfrm>
            <a:off x="3579813" y="1878013"/>
            <a:ext cx="5257800" cy="2495550"/>
          </a:xfrm>
          <a:prstGeom prst="rect">
            <a:avLst/>
          </a:prstGeom>
          <a:solidFill>
            <a:srgbClr val="FF0000"/>
          </a:solidFill>
          <a:ln w="9525">
            <a:noFill/>
            <a:miter lim="800000"/>
            <a:headEnd/>
            <a:tailEnd/>
          </a:ln>
        </p:spPr>
      </p:pic>
      <p:pic>
        <p:nvPicPr>
          <p:cNvPr id="33796" name="Picture 10" descr="May Micro 2 - CO.jpg"/>
          <p:cNvPicPr>
            <a:picLocks noChangeAspect="1"/>
          </p:cNvPicPr>
          <p:nvPr/>
        </p:nvPicPr>
        <p:blipFill>
          <a:blip r:embed="rId4" cstate="print"/>
          <a:srcRect/>
          <a:stretch>
            <a:fillRect/>
          </a:stretch>
        </p:blipFill>
        <p:spPr bwMode="auto">
          <a:xfrm>
            <a:off x="298450" y="1933575"/>
            <a:ext cx="3140075" cy="4076700"/>
          </a:xfrm>
          <a:prstGeom prst="rect">
            <a:avLst/>
          </a:prstGeom>
          <a:noFill/>
          <a:ln w="9525">
            <a:noFill/>
            <a:miter lim="800000"/>
            <a:headEnd/>
            <a:tailEnd/>
          </a:ln>
        </p:spPr>
      </p:pic>
      <p:pic>
        <p:nvPicPr>
          <p:cNvPr id="33797" name="Picture 10"/>
          <p:cNvPicPr>
            <a:picLocks noChangeAspect="1" noChangeArrowheads="1"/>
          </p:cNvPicPr>
          <p:nvPr/>
        </p:nvPicPr>
        <p:blipFill>
          <a:blip r:embed="rId5" cstate="print"/>
          <a:srcRect/>
          <a:stretch>
            <a:fillRect/>
          </a:stretch>
        </p:blipFill>
        <p:spPr bwMode="auto">
          <a:xfrm>
            <a:off x="3579813" y="1296988"/>
            <a:ext cx="5265737" cy="581025"/>
          </a:xfrm>
          <a:prstGeom prst="rect">
            <a:avLst/>
          </a:prstGeom>
          <a:solidFill>
            <a:srgbClr val="FF0000"/>
          </a:solidFill>
          <a:ln w="9525">
            <a:noFill/>
            <a:miter lim="800000"/>
            <a:headEnd/>
            <a:tailEnd/>
          </a:ln>
        </p:spPr>
      </p:pic>
      <p:graphicFrame>
        <p:nvGraphicFramePr>
          <p:cNvPr id="13" name="Table 12"/>
          <p:cNvGraphicFramePr>
            <a:graphicFrameLocks noGrp="1"/>
          </p:cNvGraphicFramePr>
          <p:nvPr>
            <p:extLst>
              <p:ext uri="{D42A27DB-BD31-4B8C-83A1-F6EECF244321}">
                <p14:modId xmlns:p14="http://schemas.microsoft.com/office/powerpoint/2010/main" val="3155051737"/>
              </p:ext>
            </p:extLst>
          </p:nvPr>
        </p:nvGraphicFramePr>
        <p:xfrm>
          <a:off x="3592513" y="4429125"/>
          <a:ext cx="5251268" cy="2133600"/>
        </p:xfrm>
        <a:graphic>
          <a:graphicData uri="http://schemas.openxmlformats.org/drawingml/2006/table">
            <a:tbl>
              <a:tblPr firstRow="1" bandRow="1">
                <a:tableStyleId>{5C22544A-7EE6-4342-B048-85BDC9FD1C3A}</a:tableStyleId>
              </a:tblPr>
              <a:tblGrid>
                <a:gridCol w="1658983">
                  <a:extLst>
                    <a:ext uri="{9D8B030D-6E8A-4147-A177-3AD203B41FA5}">
                      <a16:colId xmlns:a16="http://schemas.microsoft.com/office/drawing/2014/main" val="20000"/>
                    </a:ext>
                  </a:extLst>
                </a:gridCol>
                <a:gridCol w="3592285">
                  <a:extLst>
                    <a:ext uri="{9D8B030D-6E8A-4147-A177-3AD203B41FA5}">
                      <a16:colId xmlns:a16="http://schemas.microsoft.com/office/drawing/2014/main" val="20001"/>
                    </a:ext>
                  </a:extLst>
                </a:gridCol>
              </a:tblGrid>
              <a:tr h="370840">
                <a:tc>
                  <a:txBody>
                    <a:bodyPr/>
                    <a:lstStyle/>
                    <a:p>
                      <a:pPr algn="ctr"/>
                      <a:r>
                        <a:rPr lang="en-US" sz="2200" dirty="0" err="1">
                          <a:solidFill>
                            <a:schemeClr val="tx1"/>
                          </a:solidFill>
                          <a:latin typeface="Times New Roman" pitchFamily="18" charset="0"/>
                          <a:cs typeface="Times New Roman" pitchFamily="18" charset="0"/>
                        </a:rPr>
                        <a:t>Trị</a:t>
                      </a:r>
                      <a:r>
                        <a:rPr lang="en-US" sz="2200" baseline="0" dirty="0">
                          <a:solidFill>
                            <a:schemeClr val="tx1"/>
                          </a:solidFill>
                          <a:latin typeface="Times New Roman" pitchFamily="18" charset="0"/>
                          <a:cs typeface="Times New Roman" pitchFamily="18" charset="0"/>
                        </a:rPr>
                        <a:t> </a:t>
                      </a:r>
                      <a:r>
                        <a:rPr lang="en-US" sz="2200" baseline="0" dirty="0" err="1">
                          <a:solidFill>
                            <a:schemeClr val="tx1"/>
                          </a:solidFill>
                          <a:latin typeface="Times New Roman" pitchFamily="18" charset="0"/>
                          <a:cs typeface="Times New Roman" pitchFamily="18" charset="0"/>
                        </a:rPr>
                        <a:t>số</a:t>
                      </a:r>
                      <a:endParaRPr lang="en-US" sz="22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200" dirty="0" err="1">
                          <a:solidFill>
                            <a:schemeClr val="tx1"/>
                          </a:solidFill>
                          <a:latin typeface="Times New Roman" pitchFamily="18" charset="0"/>
                          <a:cs typeface="Times New Roman" pitchFamily="18" charset="0"/>
                        </a:rPr>
                        <a:t>Giải</a:t>
                      </a:r>
                      <a:r>
                        <a:rPr lang="en-US" sz="2200" baseline="0" dirty="0">
                          <a:solidFill>
                            <a:schemeClr val="tx1"/>
                          </a:solidFill>
                          <a:latin typeface="Times New Roman" pitchFamily="18" charset="0"/>
                          <a:cs typeface="Times New Roman" pitchFamily="18" charset="0"/>
                        </a:rPr>
                        <a:t> </a:t>
                      </a:r>
                      <a:r>
                        <a:rPr lang="en-US" sz="2200" baseline="0" dirty="0" err="1">
                          <a:solidFill>
                            <a:schemeClr val="tx1"/>
                          </a:solidFill>
                          <a:latin typeface="Times New Roman" pitchFamily="18" charset="0"/>
                          <a:cs typeface="Times New Roman" pitchFamily="18" charset="0"/>
                        </a:rPr>
                        <a:t>thích</a:t>
                      </a:r>
                      <a:r>
                        <a:rPr lang="en-US" sz="2200" baseline="0" dirty="0">
                          <a:solidFill>
                            <a:schemeClr val="tx1"/>
                          </a:solidFill>
                          <a:latin typeface="Times New Roman" pitchFamily="18" charset="0"/>
                          <a:cs typeface="Times New Roman" pitchFamily="18" charset="0"/>
                        </a:rPr>
                        <a:t> </a:t>
                      </a:r>
                      <a:r>
                        <a:rPr lang="en-US" sz="2200" baseline="0" dirty="0" err="1">
                          <a:solidFill>
                            <a:schemeClr val="tx1"/>
                          </a:solidFill>
                          <a:latin typeface="Times New Roman" pitchFamily="18" charset="0"/>
                          <a:cs typeface="Times New Roman" pitchFamily="18" charset="0"/>
                        </a:rPr>
                        <a:t>kết</a:t>
                      </a:r>
                      <a:r>
                        <a:rPr lang="en-US" sz="2200" baseline="0" dirty="0">
                          <a:solidFill>
                            <a:schemeClr val="tx1"/>
                          </a:solidFill>
                          <a:latin typeface="Times New Roman" pitchFamily="18" charset="0"/>
                          <a:cs typeface="Times New Roman" pitchFamily="18" charset="0"/>
                        </a:rPr>
                        <a:t> </a:t>
                      </a:r>
                      <a:r>
                        <a:rPr lang="en-US" sz="2200" baseline="0" dirty="0" err="1">
                          <a:solidFill>
                            <a:schemeClr val="tx1"/>
                          </a:solidFill>
                          <a:latin typeface="Times New Roman" pitchFamily="18" charset="0"/>
                          <a:cs typeface="Times New Roman" pitchFamily="18" charset="0"/>
                        </a:rPr>
                        <a:t>quả</a:t>
                      </a:r>
                      <a:endParaRPr lang="en-US" sz="22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r>
                        <a:rPr lang="en-US" sz="2200" dirty="0">
                          <a:solidFill>
                            <a:schemeClr val="tx1"/>
                          </a:solidFill>
                          <a:latin typeface="Times New Roman" pitchFamily="18" charset="0"/>
                          <a:cs typeface="Times New Roman" pitchFamily="18" charset="0"/>
                        </a:rPr>
                        <a:t>≤ 5 </a:t>
                      </a:r>
                      <a:r>
                        <a:rPr lang="en-US" sz="2200" dirty="0" err="1">
                          <a:solidFill>
                            <a:schemeClr val="tx1"/>
                          </a:solidFill>
                          <a:latin typeface="Times New Roman" pitchFamily="18" charset="0"/>
                          <a:cs typeface="Times New Roman" pitchFamily="18" charset="0"/>
                        </a:rPr>
                        <a:t>ppm</a:t>
                      </a:r>
                      <a:r>
                        <a:rPr lang="en-US" sz="2200" dirty="0">
                          <a:solidFill>
                            <a:schemeClr val="tx1"/>
                          </a:solidFill>
                          <a:latin typeface="Times New Roman" pitchFamily="18" charset="0"/>
                          <a:cs typeface="Times New Roman" pitchFamily="18"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200" dirty="0" err="1">
                          <a:solidFill>
                            <a:schemeClr val="tx1"/>
                          </a:solidFill>
                          <a:latin typeface="Times New Roman" pitchFamily="18" charset="0"/>
                          <a:cs typeface="Times New Roman" pitchFamily="18" charset="0"/>
                        </a:rPr>
                        <a:t>Bình</a:t>
                      </a:r>
                      <a:r>
                        <a:rPr lang="en-US" sz="2200" baseline="0" dirty="0">
                          <a:solidFill>
                            <a:schemeClr val="tx1"/>
                          </a:solidFill>
                          <a:latin typeface="Times New Roman" pitchFamily="18" charset="0"/>
                          <a:cs typeface="Times New Roman" pitchFamily="18" charset="0"/>
                        </a:rPr>
                        <a:t> </a:t>
                      </a:r>
                      <a:r>
                        <a:rPr lang="en-US" sz="2200" baseline="0" dirty="0" err="1">
                          <a:solidFill>
                            <a:schemeClr val="tx1"/>
                          </a:solidFill>
                          <a:latin typeface="Times New Roman" pitchFamily="18" charset="0"/>
                          <a:cs typeface="Times New Roman" pitchFamily="18" charset="0"/>
                        </a:rPr>
                        <a:t>thường</a:t>
                      </a:r>
                      <a:endParaRPr lang="en-US" sz="22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r>
                        <a:rPr lang="en-US" sz="2200" dirty="0">
                          <a:solidFill>
                            <a:schemeClr val="tx1"/>
                          </a:solidFill>
                          <a:latin typeface="Times New Roman" pitchFamily="18" charset="0"/>
                          <a:cs typeface="Times New Roman" pitchFamily="18" charset="0"/>
                        </a:rPr>
                        <a:t>6 – 10 </a:t>
                      </a:r>
                      <a:r>
                        <a:rPr lang="en-US" sz="2200" dirty="0" err="1">
                          <a:solidFill>
                            <a:schemeClr val="tx1"/>
                          </a:solidFill>
                          <a:latin typeface="Times New Roman" pitchFamily="18" charset="0"/>
                          <a:cs typeface="Times New Roman" pitchFamily="18" charset="0"/>
                        </a:rPr>
                        <a:t>ppm</a:t>
                      </a:r>
                      <a:r>
                        <a:rPr lang="en-US" sz="2200" dirty="0">
                          <a:solidFill>
                            <a:schemeClr val="tx1"/>
                          </a:solidFill>
                          <a:latin typeface="Times New Roman" pitchFamily="18" charset="0"/>
                          <a:cs typeface="Times New Roman" pitchFamily="18"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200" dirty="0" err="1">
                          <a:solidFill>
                            <a:schemeClr val="tx1"/>
                          </a:solidFill>
                          <a:latin typeface="Times New Roman" pitchFamily="18" charset="0"/>
                          <a:cs typeface="Times New Roman" pitchFamily="18" charset="0"/>
                        </a:rPr>
                        <a:t>Hút</a:t>
                      </a:r>
                      <a:r>
                        <a:rPr lang="en-US" sz="2200" baseline="0" dirty="0">
                          <a:solidFill>
                            <a:schemeClr val="tx1"/>
                          </a:solidFill>
                          <a:latin typeface="Times New Roman" pitchFamily="18" charset="0"/>
                          <a:cs typeface="Times New Roman" pitchFamily="18" charset="0"/>
                        </a:rPr>
                        <a:t> </a:t>
                      </a:r>
                      <a:r>
                        <a:rPr lang="en-US" sz="2200" baseline="0" dirty="0" err="1">
                          <a:solidFill>
                            <a:schemeClr val="tx1"/>
                          </a:solidFill>
                          <a:latin typeface="Times New Roman" pitchFamily="18" charset="0"/>
                          <a:cs typeface="Times New Roman" pitchFamily="18" charset="0"/>
                        </a:rPr>
                        <a:t>thuốc</a:t>
                      </a:r>
                      <a:r>
                        <a:rPr lang="en-US" sz="2200" baseline="0" dirty="0">
                          <a:solidFill>
                            <a:schemeClr val="tx1"/>
                          </a:solidFill>
                          <a:latin typeface="Times New Roman" pitchFamily="18" charset="0"/>
                          <a:cs typeface="Times New Roman" pitchFamily="18" charset="0"/>
                        </a:rPr>
                        <a:t> </a:t>
                      </a:r>
                      <a:r>
                        <a:rPr lang="en-US" sz="2200" baseline="0" dirty="0" err="1">
                          <a:solidFill>
                            <a:schemeClr val="tx1"/>
                          </a:solidFill>
                          <a:latin typeface="Times New Roman" pitchFamily="18" charset="0"/>
                          <a:cs typeface="Times New Roman" pitchFamily="18" charset="0"/>
                        </a:rPr>
                        <a:t>lá</a:t>
                      </a:r>
                      <a:r>
                        <a:rPr lang="en-US" sz="2200" baseline="0" dirty="0">
                          <a:solidFill>
                            <a:schemeClr val="tx1"/>
                          </a:solidFill>
                          <a:latin typeface="Times New Roman" pitchFamily="18" charset="0"/>
                          <a:cs typeface="Times New Roman" pitchFamily="18" charset="0"/>
                        </a:rPr>
                        <a:t> </a:t>
                      </a:r>
                      <a:r>
                        <a:rPr lang="en-US" sz="2200" baseline="0" dirty="0" err="1">
                          <a:solidFill>
                            <a:schemeClr val="tx1"/>
                          </a:solidFill>
                          <a:latin typeface="Times New Roman" pitchFamily="18" charset="0"/>
                          <a:cs typeface="Times New Roman" pitchFamily="18" charset="0"/>
                        </a:rPr>
                        <a:t>thụ</a:t>
                      </a:r>
                      <a:r>
                        <a:rPr lang="en-US" sz="2200" baseline="0" dirty="0">
                          <a:solidFill>
                            <a:schemeClr val="tx1"/>
                          </a:solidFill>
                          <a:latin typeface="Times New Roman" pitchFamily="18" charset="0"/>
                          <a:cs typeface="Times New Roman" pitchFamily="18" charset="0"/>
                        </a:rPr>
                        <a:t> </a:t>
                      </a:r>
                      <a:r>
                        <a:rPr lang="en-US" sz="2200" baseline="0" dirty="0" err="1">
                          <a:solidFill>
                            <a:schemeClr val="tx1"/>
                          </a:solidFill>
                          <a:latin typeface="Times New Roman" pitchFamily="18" charset="0"/>
                          <a:cs typeface="Times New Roman" pitchFamily="18" charset="0"/>
                        </a:rPr>
                        <a:t>động</a:t>
                      </a:r>
                      <a:endParaRPr lang="en-US" sz="22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r>
                        <a:rPr lang="en-US" sz="2200" dirty="0">
                          <a:solidFill>
                            <a:schemeClr val="tx1"/>
                          </a:solidFill>
                          <a:latin typeface="Times New Roman" pitchFamily="18" charset="0"/>
                          <a:cs typeface="Times New Roman" pitchFamily="18" charset="0"/>
                        </a:rPr>
                        <a:t>&gt; 10 </a:t>
                      </a:r>
                      <a:r>
                        <a:rPr lang="en-US" sz="2200" dirty="0" err="1">
                          <a:solidFill>
                            <a:schemeClr val="tx1"/>
                          </a:solidFill>
                          <a:latin typeface="Times New Roman" pitchFamily="18" charset="0"/>
                          <a:cs typeface="Times New Roman" pitchFamily="18" charset="0"/>
                        </a:rPr>
                        <a:t>ppm</a:t>
                      </a:r>
                      <a:endParaRPr lang="en-US" sz="22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200" dirty="0" err="1">
                          <a:solidFill>
                            <a:schemeClr val="tx1"/>
                          </a:solidFill>
                          <a:latin typeface="Times New Roman" pitchFamily="18" charset="0"/>
                          <a:cs typeface="Times New Roman" pitchFamily="18" charset="0"/>
                        </a:rPr>
                        <a:t>Hút</a:t>
                      </a:r>
                      <a:r>
                        <a:rPr lang="en-US" sz="2200" baseline="0" dirty="0">
                          <a:solidFill>
                            <a:schemeClr val="tx1"/>
                          </a:solidFill>
                          <a:latin typeface="Times New Roman" pitchFamily="18" charset="0"/>
                          <a:cs typeface="Times New Roman" pitchFamily="18" charset="0"/>
                        </a:rPr>
                        <a:t> </a:t>
                      </a:r>
                      <a:r>
                        <a:rPr lang="en-US" sz="2200" baseline="0" dirty="0" err="1">
                          <a:solidFill>
                            <a:schemeClr val="tx1"/>
                          </a:solidFill>
                          <a:latin typeface="Times New Roman" pitchFamily="18" charset="0"/>
                          <a:cs typeface="Times New Roman" pitchFamily="18" charset="0"/>
                        </a:rPr>
                        <a:t>thuốc</a:t>
                      </a:r>
                      <a:r>
                        <a:rPr lang="en-US" sz="2200" baseline="0" dirty="0">
                          <a:solidFill>
                            <a:schemeClr val="tx1"/>
                          </a:solidFill>
                          <a:latin typeface="Times New Roman" pitchFamily="18" charset="0"/>
                          <a:cs typeface="Times New Roman" pitchFamily="18" charset="0"/>
                        </a:rPr>
                        <a:t> </a:t>
                      </a:r>
                      <a:r>
                        <a:rPr lang="en-US" sz="2200" baseline="0" dirty="0" err="1">
                          <a:solidFill>
                            <a:schemeClr val="tx1"/>
                          </a:solidFill>
                          <a:latin typeface="Times New Roman" pitchFamily="18" charset="0"/>
                          <a:cs typeface="Times New Roman" pitchFamily="18" charset="0"/>
                        </a:rPr>
                        <a:t>lá</a:t>
                      </a:r>
                      <a:r>
                        <a:rPr lang="en-US" sz="2200" baseline="0" dirty="0">
                          <a:solidFill>
                            <a:schemeClr val="tx1"/>
                          </a:solidFill>
                          <a:latin typeface="Times New Roman" pitchFamily="18" charset="0"/>
                          <a:cs typeface="Times New Roman" pitchFamily="18" charset="0"/>
                        </a:rPr>
                        <a:t> </a:t>
                      </a:r>
                      <a:r>
                        <a:rPr lang="en-US" sz="2200" baseline="0" dirty="0" err="1">
                          <a:solidFill>
                            <a:schemeClr val="tx1"/>
                          </a:solidFill>
                          <a:latin typeface="Times New Roman" pitchFamily="18" charset="0"/>
                          <a:cs typeface="Times New Roman" pitchFamily="18" charset="0"/>
                        </a:rPr>
                        <a:t>chủ</a:t>
                      </a:r>
                      <a:r>
                        <a:rPr lang="en-US" sz="2200" baseline="0" dirty="0">
                          <a:solidFill>
                            <a:schemeClr val="tx1"/>
                          </a:solidFill>
                          <a:latin typeface="Times New Roman" pitchFamily="18" charset="0"/>
                          <a:cs typeface="Times New Roman" pitchFamily="18" charset="0"/>
                        </a:rPr>
                        <a:t> </a:t>
                      </a:r>
                      <a:r>
                        <a:rPr lang="en-US" sz="2200" baseline="0" dirty="0" err="1">
                          <a:solidFill>
                            <a:schemeClr val="tx1"/>
                          </a:solidFill>
                          <a:latin typeface="Times New Roman" pitchFamily="18" charset="0"/>
                          <a:cs typeface="Times New Roman" pitchFamily="18" charset="0"/>
                        </a:rPr>
                        <a:t>động</a:t>
                      </a:r>
                      <a:endParaRPr lang="en-US" sz="22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70840">
                <a:tc>
                  <a:txBody>
                    <a:bodyPr/>
                    <a:lstStyle/>
                    <a:p>
                      <a:r>
                        <a:rPr lang="en-US" sz="2200" dirty="0">
                          <a:solidFill>
                            <a:schemeClr val="tx1"/>
                          </a:solidFill>
                          <a:latin typeface="Times New Roman" pitchFamily="18" charset="0"/>
                          <a:cs typeface="Times New Roman" pitchFamily="18" charset="0"/>
                        </a:rPr>
                        <a:t>&gt; 20 </a:t>
                      </a:r>
                      <a:r>
                        <a:rPr lang="en-US" sz="2200" dirty="0" err="1">
                          <a:solidFill>
                            <a:schemeClr val="tx1"/>
                          </a:solidFill>
                          <a:latin typeface="Times New Roman" pitchFamily="18" charset="0"/>
                          <a:cs typeface="Times New Roman" pitchFamily="18" charset="0"/>
                        </a:rPr>
                        <a:t>ppm</a:t>
                      </a:r>
                      <a:r>
                        <a:rPr lang="en-US" sz="2200" dirty="0">
                          <a:solidFill>
                            <a:schemeClr val="tx1"/>
                          </a:solidFill>
                          <a:latin typeface="Times New Roman" pitchFamily="18" charset="0"/>
                          <a:cs typeface="Times New Roman" pitchFamily="18"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200" dirty="0" err="1">
                          <a:solidFill>
                            <a:schemeClr val="tx1"/>
                          </a:solidFill>
                          <a:latin typeface="Times New Roman" pitchFamily="18" charset="0"/>
                          <a:cs typeface="Times New Roman" pitchFamily="18" charset="0"/>
                        </a:rPr>
                        <a:t>Nghiện</a:t>
                      </a:r>
                      <a:r>
                        <a:rPr lang="en-US" sz="2200" baseline="0" dirty="0">
                          <a:solidFill>
                            <a:schemeClr val="tx1"/>
                          </a:solidFill>
                          <a:latin typeface="Times New Roman" pitchFamily="18" charset="0"/>
                          <a:cs typeface="Times New Roman" pitchFamily="18" charset="0"/>
                        </a:rPr>
                        <a:t> </a:t>
                      </a:r>
                      <a:r>
                        <a:rPr lang="en-US" sz="2200" baseline="0" dirty="0" err="1">
                          <a:solidFill>
                            <a:schemeClr val="tx1"/>
                          </a:solidFill>
                          <a:latin typeface="Times New Roman" pitchFamily="18" charset="0"/>
                          <a:cs typeface="Times New Roman" pitchFamily="18" charset="0"/>
                        </a:rPr>
                        <a:t>thực</a:t>
                      </a:r>
                      <a:r>
                        <a:rPr lang="en-US" sz="2200" baseline="0" dirty="0">
                          <a:solidFill>
                            <a:schemeClr val="tx1"/>
                          </a:solidFill>
                          <a:latin typeface="Times New Roman" pitchFamily="18" charset="0"/>
                          <a:cs typeface="Times New Roman" pitchFamily="18" charset="0"/>
                        </a:rPr>
                        <a:t> </a:t>
                      </a:r>
                      <a:r>
                        <a:rPr lang="en-US" sz="2200" baseline="0" dirty="0" err="1">
                          <a:solidFill>
                            <a:schemeClr val="tx1"/>
                          </a:solidFill>
                          <a:latin typeface="Times New Roman" pitchFamily="18" charset="0"/>
                          <a:cs typeface="Times New Roman" pitchFamily="18" charset="0"/>
                        </a:rPr>
                        <a:t>thể</a:t>
                      </a:r>
                      <a:r>
                        <a:rPr lang="en-US" sz="2200" baseline="0" dirty="0">
                          <a:solidFill>
                            <a:schemeClr val="tx1"/>
                          </a:solidFill>
                          <a:latin typeface="Times New Roman" pitchFamily="18" charset="0"/>
                          <a:cs typeface="Times New Roman" pitchFamily="18" charset="0"/>
                        </a:rPr>
                        <a:t> </a:t>
                      </a:r>
                      <a:r>
                        <a:rPr lang="en-US" sz="2200" baseline="0" dirty="0" err="1">
                          <a:solidFill>
                            <a:schemeClr val="tx1"/>
                          </a:solidFill>
                          <a:latin typeface="Times New Roman" pitchFamily="18" charset="0"/>
                          <a:cs typeface="Times New Roman" pitchFamily="18" charset="0"/>
                        </a:rPr>
                        <a:t>nặng</a:t>
                      </a:r>
                      <a:endParaRPr lang="en-US" sz="22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4454547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9" name="TextBox 9"/>
          <p:cNvSpPr txBox="1">
            <a:spLocks noChangeArrowheads="1"/>
          </p:cNvSpPr>
          <p:nvPr/>
        </p:nvSpPr>
        <p:spPr bwMode="auto">
          <a:xfrm>
            <a:off x="509588" y="1404938"/>
            <a:ext cx="4040187" cy="2200275"/>
          </a:xfrm>
          <a:prstGeom prst="rect">
            <a:avLst/>
          </a:prstGeom>
          <a:noFill/>
          <a:ln w="9525">
            <a:solidFill>
              <a:schemeClr val="tx1"/>
            </a:solidFill>
            <a:miter lim="800000"/>
            <a:headEnd/>
            <a:tailEnd/>
          </a:ln>
        </p:spPr>
        <p:txBody>
          <a:bodyPr>
            <a:spAutoFit/>
          </a:bodyPr>
          <a:lstStyle/>
          <a:p>
            <a:pPr>
              <a:spcBef>
                <a:spcPts val="600"/>
              </a:spcBef>
              <a:spcAft>
                <a:spcPts val="600"/>
              </a:spcAft>
            </a:pPr>
            <a:r>
              <a:rPr lang="en-US" sz="2000">
                <a:latin typeface="Times New Roman" pitchFamily="18" charset="0"/>
                <a:cs typeface="Times New Roman" pitchFamily="18" charset="0"/>
              </a:rPr>
              <a:t>1/ Anh sẽ hút thuốc lá nh</a:t>
            </a:r>
            <a:r>
              <a:rPr lang="vi-VN" sz="2000">
                <a:latin typeface="Times New Roman" pitchFamily="18" charset="0"/>
                <a:cs typeface="Times New Roman" pitchFamily="18" charset="0"/>
              </a:rPr>
              <a:t>ư</a:t>
            </a:r>
            <a:r>
              <a:rPr lang="en-US" sz="2000">
                <a:latin typeface="Times New Roman" pitchFamily="18" charset="0"/>
                <a:cs typeface="Times New Roman" pitchFamily="18" charset="0"/>
              </a:rPr>
              <a:t> thế nào trong 6 tháng nữa ?</a:t>
            </a:r>
          </a:p>
          <a:p>
            <a:pPr>
              <a:spcBef>
                <a:spcPts val="600"/>
              </a:spcBef>
              <a:buFontTx/>
              <a:buChar char="-"/>
            </a:pPr>
            <a:r>
              <a:rPr lang="en-US">
                <a:latin typeface="Times New Roman" pitchFamily="18" charset="0"/>
                <a:cs typeface="Times New Roman" pitchFamily="18" charset="0"/>
              </a:rPr>
              <a:t> Nhiều nh</a:t>
            </a:r>
            <a:r>
              <a:rPr lang="vi-VN">
                <a:latin typeface="Times New Roman" pitchFamily="18" charset="0"/>
                <a:cs typeface="Times New Roman" pitchFamily="18" charset="0"/>
              </a:rPr>
              <a:t>ư</a:t>
            </a:r>
            <a:r>
              <a:rPr lang="en-US">
                <a:latin typeface="Times New Roman" pitchFamily="18" charset="0"/>
                <a:cs typeface="Times New Roman" pitchFamily="18" charset="0"/>
              </a:rPr>
              <a:t> bây giờ	0</a:t>
            </a:r>
          </a:p>
          <a:p>
            <a:pPr>
              <a:spcBef>
                <a:spcPts val="600"/>
              </a:spcBef>
              <a:buFontTx/>
              <a:buChar char="-"/>
            </a:pPr>
            <a:r>
              <a:rPr lang="en-US">
                <a:latin typeface="Times New Roman" pitchFamily="18" charset="0"/>
                <a:cs typeface="Times New Roman" pitchFamily="18" charset="0"/>
              </a:rPr>
              <a:t> Ít </a:t>
            </a:r>
            <a:r>
              <a:rPr lang="vi-VN">
                <a:latin typeface="Times New Roman" pitchFamily="18" charset="0"/>
                <a:cs typeface="Times New Roman" pitchFamily="18" charset="0"/>
              </a:rPr>
              <a:t>đ</a:t>
            </a:r>
            <a:r>
              <a:rPr lang="en-US">
                <a:latin typeface="Times New Roman" pitchFamily="18" charset="0"/>
                <a:cs typeface="Times New Roman" pitchFamily="18" charset="0"/>
              </a:rPr>
              <a:t>i một chút		2</a:t>
            </a:r>
          </a:p>
          <a:p>
            <a:pPr>
              <a:spcBef>
                <a:spcPts val="600"/>
              </a:spcBef>
              <a:buFontTx/>
              <a:buChar char="-"/>
            </a:pPr>
            <a:r>
              <a:rPr lang="en-US">
                <a:latin typeface="Times New Roman" pitchFamily="18" charset="0"/>
                <a:cs typeface="Times New Roman" pitchFamily="18" charset="0"/>
              </a:rPr>
              <a:t> Ít </a:t>
            </a:r>
            <a:r>
              <a:rPr lang="vi-VN">
                <a:latin typeface="Times New Roman" pitchFamily="18" charset="0"/>
                <a:cs typeface="Times New Roman" pitchFamily="18" charset="0"/>
              </a:rPr>
              <a:t>đ</a:t>
            </a:r>
            <a:r>
              <a:rPr lang="en-US">
                <a:latin typeface="Times New Roman" pitchFamily="18" charset="0"/>
                <a:cs typeface="Times New Roman" pitchFamily="18" charset="0"/>
              </a:rPr>
              <a:t>i rất nhiều		4</a:t>
            </a:r>
          </a:p>
          <a:p>
            <a:pPr>
              <a:spcBef>
                <a:spcPts val="600"/>
              </a:spcBef>
              <a:buFontTx/>
              <a:buChar char="-"/>
            </a:pPr>
            <a:r>
              <a:rPr lang="en-US">
                <a:latin typeface="Times New Roman" pitchFamily="18" charset="0"/>
                <a:cs typeface="Times New Roman" pitchFamily="18" charset="0"/>
              </a:rPr>
              <a:t> Không còn hút nữa	8</a:t>
            </a:r>
          </a:p>
        </p:txBody>
      </p:sp>
      <p:sp>
        <p:nvSpPr>
          <p:cNvPr id="34820" name="TextBox 10"/>
          <p:cNvSpPr txBox="1">
            <a:spLocks noChangeArrowheads="1"/>
          </p:cNvSpPr>
          <p:nvPr/>
        </p:nvSpPr>
        <p:spPr bwMode="auto">
          <a:xfrm>
            <a:off x="509588" y="3617913"/>
            <a:ext cx="4038600" cy="2200275"/>
          </a:xfrm>
          <a:prstGeom prst="rect">
            <a:avLst/>
          </a:prstGeom>
          <a:noFill/>
          <a:ln w="9525">
            <a:solidFill>
              <a:schemeClr val="tx1"/>
            </a:solidFill>
            <a:miter lim="800000"/>
            <a:headEnd/>
            <a:tailEnd/>
          </a:ln>
        </p:spPr>
        <p:txBody>
          <a:bodyPr>
            <a:spAutoFit/>
          </a:bodyPr>
          <a:lstStyle/>
          <a:p>
            <a:pPr>
              <a:spcBef>
                <a:spcPts val="600"/>
              </a:spcBef>
              <a:spcAft>
                <a:spcPts val="600"/>
              </a:spcAft>
            </a:pPr>
            <a:r>
              <a:rPr lang="en-US" sz="2000">
                <a:latin typeface="Times New Roman" pitchFamily="18" charset="0"/>
                <a:cs typeface="Times New Roman" pitchFamily="18" charset="0"/>
              </a:rPr>
              <a:t>2/ Anh th</a:t>
            </a:r>
            <a:r>
              <a:rPr lang="vi-VN" sz="2000">
                <a:latin typeface="Times New Roman" pitchFamily="18" charset="0"/>
                <a:cs typeface="Times New Roman" pitchFamily="18" charset="0"/>
              </a:rPr>
              <a:t>ự</a:t>
            </a:r>
            <a:r>
              <a:rPr lang="en-US" sz="2000">
                <a:latin typeface="Times New Roman" pitchFamily="18" charset="0"/>
                <a:cs typeface="Times New Roman" pitchFamily="18" charset="0"/>
              </a:rPr>
              <a:t>c lòng muốn cai thuốc lá  không ? </a:t>
            </a:r>
          </a:p>
          <a:p>
            <a:pPr>
              <a:spcBef>
                <a:spcPts val="600"/>
              </a:spcBef>
              <a:buFontTx/>
              <a:buChar char="-"/>
            </a:pPr>
            <a:r>
              <a:rPr lang="en-US">
                <a:latin typeface="Times New Roman" pitchFamily="18" charset="0"/>
                <a:cs typeface="Times New Roman" pitchFamily="18" charset="0"/>
              </a:rPr>
              <a:t> Hòan toàn ch</a:t>
            </a:r>
            <a:r>
              <a:rPr lang="vi-VN">
                <a:latin typeface="Times New Roman" pitchFamily="18" charset="0"/>
                <a:cs typeface="Times New Roman" pitchFamily="18" charset="0"/>
              </a:rPr>
              <a:t>ư</a:t>
            </a:r>
            <a:r>
              <a:rPr lang="en-US">
                <a:latin typeface="Times New Roman" pitchFamily="18" charset="0"/>
                <a:cs typeface="Times New Roman" pitchFamily="18" charset="0"/>
              </a:rPr>
              <a:t>a muốn 	0</a:t>
            </a:r>
          </a:p>
          <a:p>
            <a:pPr>
              <a:spcBef>
                <a:spcPts val="600"/>
              </a:spcBef>
              <a:buFontTx/>
              <a:buChar char="-"/>
            </a:pPr>
            <a:r>
              <a:rPr lang="en-US">
                <a:latin typeface="Times New Roman" pitchFamily="18" charset="0"/>
                <a:cs typeface="Times New Roman" pitchFamily="18" charset="0"/>
              </a:rPr>
              <a:t> Chỉ muốn một chút 	1</a:t>
            </a:r>
          </a:p>
          <a:p>
            <a:pPr>
              <a:spcBef>
                <a:spcPts val="600"/>
              </a:spcBef>
              <a:buFontTx/>
              <a:buChar char="-"/>
            </a:pPr>
            <a:r>
              <a:rPr lang="en-US">
                <a:latin typeface="Times New Roman" pitchFamily="18" charset="0"/>
                <a:cs typeface="Times New Roman" pitchFamily="18" charset="0"/>
              </a:rPr>
              <a:t> Muốn vừa phải 		2</a:t>
            </a:r>
          </a:p>
          <a:p>
            <a:pPr>
              <a:spcBef>
                <a:spcPts val="600"/>
              </a:spcBef>
              <a:buFontTx/>
              <a:buChar char="-"/>
            </a:pPr>
            <a:r>
              <a:rPr lang="en-US">
                <a:latin typeface="Times New Roman" pitchFamily="18" charset="0"/>
                <a:cs typeface="Times New Roman" pitchFamily="18" charset="0"/>
              </a:rPr>
              <a:t> Muốn rất nhiều 		3</a:t>
            </a:r>
          </a:p>
        </p:txBody>
      </p:sp>
      <p:sp>
        <p:nvSpPr>
          <p:cNvPr id="34821" name="TextBox 9"/>
          <p:cNvSpPr txBox="1">
            <a:spLocks noChangeArrowheads="1"/>
          </p:cNvSpPr>
          <p:nvPr/>
        </p:nvSpPr>
        <p:spPr bwMode="auto">
          <a:xfrm>
            <a:off x="4559300" y="1408113"/>
            <a:ext cx="4152900" cy="2200275"/>
          </a:xfrm>
          <a:prstGeom prst="rect">
            <a:avLst/>
          </a:prstGeom>
          <a:noFill/>
          <a:ln w="9525">
            <a:solidFill>
              <a:schemeClr val="tx1"/>
            </a:solidFill>
            <a:miter lim="800000"/>
            <a:headEnd/>
            <a:tailEnd/>
          </a:ln>
        </p:spPr>
        <p:txBody>
          <a:bodyPr>
            <a:spAutoFit/>
          </a:bodyPr>
          <a:lstStyle/>
          <a:p>
            <a:pPr>
              <a:spcBef>
                <a:spcPts val="600"/>
              </a:spcBef>
              <a:spcAft>
                <a:spcPts val="600"/>
              </a:spcAft>
            </a:pPr>
            <a:r>
              <a:rPr lang="en-US" sz="2000">
                <a:latin typeface="Times New Roman" pitchFamily="18" charset="0"/>
                <a:cs typeface="Times New Roman" pitchFamily="18" charset="0"/>
              </a:rPr>
              <a:t>3/ Anh sẽ hút thuốc lá nh</a:t>
            </a:r>
            <a:r>
              <a:rPr lang="vi-VN" sz="2000">
                <a:latin typeface="Times New Roman" pitchFamily="18" charset="0"/>
                <a:cs typeface="Times New Roman" pitchFamily="18" charset="0"/>
              </a:rPr>
              <a:t>ư</a:t>
            </a:r>
            <a:r>
              <a:rPr lang="en-US" sz="2000">
                <a:latin typeface="Times New Roman" pitchFamily="18" charset="0"/>
                <a:cs typeface="Times New Roman" pitchFamily="18" charset="0"/>
              </a:rPr>
              <a:t> thế nào trong 4 tuần nữa ?</a:t>
            </a:r>
          </a:p>
          <a:p>
            <a:pPr>
              <a:spcBef>
                <a:spcPts val="600"/>
              </a:spcBef>
              <a:buFontTx/>
              <a:buChar char="-"/>
            </a:pPr>
            <a:r>
              <a:rPr lang="en-US">
                <a:latin typeface="Times New Roman" pitchFamily="18" charset="0"/>
                <a:cs typeface="Times New Roman" pitchFamily="18" charset="0"/>
              </a:rPr>
              <a:t> Nhiều nh</a:t>
            </a:r>
            <a:r>
              <a:rPr lang="vi-VN">
                <a:latin typeface="Times New Roman" pitchFamily="18" charset="0"/>
                <a:cs typeface="Times New Roman" pitchFamily="18" charset="0"/>
              </a:rPr>
              <a:t>ư</a:t>
            </a:r>
            <a:r>
              <a:rPr lang="en-US">
                <a:latin typeface="Times New Roman" pitchFamily="18" charset="0"/>
                <a:cs typeface="Times New Roman" pitchFamily="18" charset="0"/>
              </a:rPr>
              <a:t> bây giờ	0</a:t>
            </a:r>
          </a:p>
          <a:p>
            <a:pPr>
              <a:spcBef>
                <a:spcPts val="600"/>
              </a:spcBef>
              <a:buFontTx/>
              <a:buChar char="-"/>
            </a:pPr>
            <a:r>
              <a:rPr lang="en-US">
                <a:latin typeface="Times New Roman" pitchFamily="18" charset="0"/>
                <a:cs typeface="Times New Roman" pitchFamily="18" charset="0"/>
              </a:rPr>
              <a:t> Ít </a:t>
            </a:r>
            <a:r>
              <a:rPr lang="vi-VN">
                <a:latin typeface="Times New Roman" pitchFamily="18" charset="0"/>
                <a:cs typeface="Times New Roman" pitchFamily="18" charset="0"/>
              </a:rPr>
              <a:t>đ</a:t>
            </a:r>
            <a:r>
              <a:rPr lang="en-US">
                <a:latin typeface="Times New Roman" pitchFamily="18" charset="0"/>
                <a:cs typeface="Times New Roman" pitchFamily="18" charset="0"/>
              </a:rPr>
              <a:t>i một chút		2</a:t>
            </a:r>
          </a:p>
          <a:p>
            <a:pPr>
              <a:spcBef>
                <a:spcPts val="600"/>
              </a:spcBef>
              <a:buFontTx/>
              <a:buChar char="-"/>
            </a:pPr>
            <a:r>
              <a:rPr lang="en-US">
                <a:latin typeface="Times New Roman" pitchFamily="18" charset="0"/>
                <a:cs typeface="Times New Roman" pitchFamily="18" charset="0"/>
              </a:rPr>
              <a:t> Ít </a:t>
            </a:r>
            <a:r>
              <a:rPr lang="vi-VN">
                <a:latin typeface="Times New Roman" pitchFamily="18" charset="0"/>
                <a:cs typeface="Times New Roman" pitchFamily="18" charset="0"/>
              </a:rPr>
              <a:t>đ</a:t>
            </a:r>
            <a:r>
              <a:rPr lang="en-US">
                <a:latin typeface="Times New Roman" pitchFamily="18" charset="0"/>
                <a:cs typeface="Times New Roman" pitchFamily="18" charset="0"/>
              </a:rPr>
              <a:t>i rất nhiều		4</a:t>
            </a:r>
          </a:p>
          <a:p>
            <a:pPr>
              <a:spcBef>
                <a:spcPts val="600"/>
              </a:spcBef>
              <a:buFontTx/>
              <a:buChar char="-"/>
            </a:pPr>
            <a:r>
              <a:rPr lang="en-US">
                <a:latin typeface="Times New Roman" pitchFamily="18" charset="0"/>
                <a:cs typeface="Times New Roman" pitchFamily="18" charset="0"/>
              </a:rPr>
              <a:t> Không còn hút nữa	6</a:t>
            </a:r>
          </a:p>
        </p:txBody>
      </p:sp>
      <p:sp>
        <p:nvSpPr>
          <p:cNvPr id="34822" name="TextBox 10"/>
          <p:cNvSpPr txBox="1">
            <a:spLocks noChangeArrowheads="1"/>
          </p:cNvSpPr>
          <p:nvPr/>
        </p:nvSpPr>
        <p:spPr bwMode="auto">
          <a:xfrm>
            <a:off x="4562475" y="3608388"/>
            <a:ext cx="4149725" cy="2200275"/>
          </a:xfrm>
          <a:prstGeom prst="rect">
            <a:avLst/>
          </a:prstGeom>
          <a:noFill/>
          <a:ln w="9525">
            <a:solidFill>
              <a:schemeClr val="tx1"/>
            </a:solidFill>
            <a:miter lim="800000"/>
            <a:headEnd/>
            <a:tailEnd/>
          </a:ln>
        </p:spPr>
        <p:txBody>
          <a:bodyPr>
            <a:spAutoFit/>
          </a:bodyPr>
          <a:lstStyle/>
          <a:p>
            <a:pPr>
              <a:spcBef>
                <a:spcPts val="600"/>
              </a:spcBef>
              <a:spcAft>
                <a:spcPts val="600"/>
              </a:spcAft>
            </a:pPr>
            <a:r>
              <a:rPr lang="en-US" sz="2000" dirty="0">
                <a:latin typeface="Times New Roman" pitchFamily="18" charset="0"/>
                <a:cs typeface="Times New Roman" pitchFamily="18" charset="0"/>
              </a:rPr>
              <a:t>4/ </a:t>
            </a:r>
            <a:r>
              <a:rPr lang="en-US" sz="2000" dirty="0" err="1">
                <a:latin typeface="Times New Roman" pitchFamily="18" charset="0"/>
                <a:cs typeface="Times New Roman" pitchFamily="18" charset="0"/>
              </a:rPr>
              <a:t>Anh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a:t>
            </a:r>
            <a:r>
              <a:rPr lang="vi-VN" sz="2000" dirty="0">
                <a:latin typeface="Times New Roman" pitchFamily="18" charset="0"/>
                <a:cs typeface="Times New Roman" pitchFamily="18" charset="0"/>
              </a:rPr>
              <a:t>ườ</a:t>
            </a:r>
            <a:r>
              <a:rPr lang="en-US" sz="2000" dirty="0">
                <a:latin typeface="Times New Roman" pitchFamily="18" charset="0"/>
                <a:cs typeface="Times New Roman" pitchFamily="18" charset="0"/>
              </a:rPr>
              <a:t>ng </a:t>
            </a:r>
            <a:r>
              <a:rPr lang="en-US" sz="2000" dirty="0" err="1">
                <a:latin typeface="Times New Roman" pitchFamily="18" charset="0"/>
                <a:cs typeface="Times New Roman" pitchFamily="18" charset="0"/>
              </a:rPr>
              <a:t>xuyên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mãn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hành</a:t>
            </a:r>
            <a:r>
              <a:rPr lang="en-US" sz="2000" dirty="0">
                <a:latin typeface="Times New Roman" pitchFamily="18" charset="0"/>
                <a:cs typeface="Times New Roman" pitchFamily="18" charset="0"/>
              </a:rPr>
              <a:t> vi </a:t>
            </a:r>
            <a:r>
              <a:rPr lang="en-US" sz="2000" dirty="0" err="1">
                <a:latin typeface="Times New Roman" pitchFamily="18" charset="0"/>
                <a:cs typeface="Times New Roman" pitchFamily="18" charset="0"/>
              </a:rPr>
              <a:t>hút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thuốc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bản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thân</a:t>
            </a:r>
            <a:r>
              <a:rPr lang="en-US" sz="2000" dirty="0">
                <a:latin typeface="Times New Roman" pitchFamily="18" charset="0"/>
                <a:cs typeface="Times New Roman" pitchFamily="18" charset="0"/>
              </a:rPr>
              <a:t> ? </a:t>
            </a:r>
          </a:p>
          <a:p>
            <a:pPr>
              <a:spcBef>
                <a:spcPts val="600"/>
              </a:spcBef>
              <a:buFontTx/>
              <a:buChar char="-"/>
            </a:pP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giờ</a:t>
            </a:r>
            <a:r>
              <a:rPr lang="en-US" dirty="0">
                <a:latin typeface="Times New Roman" pitchFamily="18" charset="0"/>
                <a:cs typeface="Times New Roman" pitchFamily="18" charset="0"/>
              </a:rPr>
              <a:t>		0</a:t>
            </a:r>
          </a:p>
          <a:p>
            <a:pPr>
              <a:spcBef>
                <a:spcPts val="600"/>
              </a:spcBef>
              <a:buFontTx/>
              <a:buChar char="-"/>
            </a:pP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Đôi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khi</a:t>
            </a:r>
            <a:r>
              <a:rPr lang="en-US" dirty="0">
                <a:latin typeface="Times New Roman" pitchFamily="18" charset="0"/>
                <a:cs typeface="Times New Roman" pitchFamily="18" charset="0"/>
              </a:rPr>
              <a:t>			1</a:t>
            </a:r>
          </a:p>
          <a:p>
            <a:pPr>
              <a:spcBef>
                <a:spcPts val="600"/>
              </a:spcBef>
              <a:buFontTx/>
              <a:buChar char="-"/>
            </a:pP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a:t>
            </a:r>
            <a:r>
              <a:rPr lang="vi-VN" dirty="0">
                <a:latin typeface="Times New Roman" pitchFamily="18" charset="0"/>
                <a:cs typeface="Times New Roman" pitchFamily="18" charset="0"/>
              </a:rPr>
              <a:t>ườ</a:t>
            </a:r>
            <a:r>
              <a:rPr lang="en-US" dirty="0">
                <a:latin typeface="Times New Roman" pitchFamily="18" charset="0"/>
                <a:cs typeface="Times New Roman" pitchFamily="18" charset="0"/>
              </a:rPr>
              <a:t>ng </a:t>
            </a:r>
            <a:r>
              <a:rPr lang="en-US" dirty="0" err="1">
                <a:latin typeface="Times New Roman" pitchFamily="18" charset="0"/>
                <a:cs typeface="Times New Roman" pitchFamily="18" charset="0"/>
              </a:rPr>
              <a:t>xuyên</a:t>
            </a:r>
            <a:r>
              <a:rPr lang="en-US" dirty="0">
                <a:latin typeface="Times New Roman" pitchFamily="18" charset="0"/>
                <a:cs typeface="Times New Roman" pitchFamily="18" charset="0"/>
              </a:rPr>
              <a:t>		2</a:t>
            </a:r>
          </a:p>
          <a:p>
            <a:pPr>
              <a:spcBef>
                <a:spcPts val="600"/>
              </a:spcBef>
              <a:buFontTx/>
              <a:buChar char="-"/>
            </a:pP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Rất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a:t>
            </a:r>
            <a:r>
              <a:rPr lang="vi-VN" dirty="0">
                <a:latin typeface="Times New Roman" pitchFamily="18" charset="0"/>
                <a:cs typeface="Times New Roman" pitchFamily="18" charset="0"/>
              </a:rPr>
              <a:t>ườ</a:t>
            </a:r>
            <a:r>
              <a:rPr lang="en-US" dirty="0">
                <a:latin typeface="Times New Roman" pitchFamily="18" charset="0"/>
                <a:cs typeface="Times New Roman" pitchFamily="18" charset="0"/>
              </a:rPr>
              <a:t>ng </a:t>
            </a:r>
            <a:r>
              <a:rPr lang="en-US" dirty="0" err="1">
                <a:latin typeface="Times New Roman" pitchFamily="18" charset="0"/>
                <a:cs typeface="Times New Roman" pitchFamily="18" charset="0"/>
              </a:rPr>
              <a:t>xuyên</a:t>
            </a:r>
            <a:r>
              <a:rPr lang="en-US" dirty="0">
                <a:latin typeface="Times New Roman" pitchFamily="18" charset="0"/>
                <a:cs typeface="Times New Roman" pitchFamily="18" charset="0"/>
              </a:rPr>
              <a:t>	3</a:t>
            </a:r>
          </a:p>
        </p:txBody>
      </p:sp>
      <p:sp>
        <p:nvSpPr>
          <p:cNvPr id="34823" name="TextBox 10"/>
          <p:cNvSpPr txBox="1">
            <a:spLocks noChangeArrowheads="1"/>
          </p:cNvSpPr>
          <p:nvPr/>
        </p:nvSpPr>
        <p:spPr bwMode="auto">
          <a:xfrm>
            <a:off x="509588" y="5910263"/>
            <a:ext cx="8216900" cy="368300"/>
          </a:xfrm>
          <a:prstGeom prst="rect">
            <a:avLst/>
          </a:prstGeom>
          <a:noFill/>
          <a:ln w="9525">
            <a:solidFill>
              <a:schemeClr val="tx1"/>
            </a:solidFill>
            <a:miter lim="800000"/>
            <a:headEnd/>
            <a:tailEnd/>
          </a:ln>
        </p:spPr>
        <p:txBody>
          <a:bodyPr>
            <a:spAutoFit/>
          </a:bodyPr>
          <a:lstStyle/>
          <a:p>
            <a:pPr>
              <a:spcBef>
                <a:spcPts val="600"/>
              </a:spcBef>
              <a:spcAft>
                <a:spcPts val="600"/>
              </a:spcAft>
            </a:pPr>
            <a:r>
              <a:rPr lang="en-US" b="1">
                <a:latin typeface="Times New Roman" panose="02020603050405020304" pitchFamily="18" charset="0"/>
                <a:cs typeface="Times New Roman" pitchFamily="18" charset="0"/>
              </a:rPr>
              <a:t>0 – 6 </a:t>
            </a:r>
            <a:r>
              <a:rPr lang="en-US" b="1">
                <a:latin typeface="Times New Roman" pitchFamily="18" charset="0"/>
                <a:cs typeface="Times New Roman" pitchFamily="18" charset="0"/>
                <a:sym typeface="Wingdings" pitchFamily="2" charset="2"/>
              </a:rPr>
              <a:t> THẤP 	      	7 – 13  TRUNG BÌNH 	    	14 – 20  CAO</a:t>
            </a:r>
            <a:endParaRPr lang="en-US" b="1">
              <a:latin typeface="Times New Roman" pitchFamily="18" charset="0"/>
              <a:cs typeface="Times New Roman" pitchFamily="18" charset="0"/>
            </a:endParaRPr>
          </a:p>
        </p:txBody>
      </p:sp>
      <p:sp>
        <p:nvSpPr>
          <p:cNvPr id="10" name="AutoShape 7"/>
          <p:cNvSpPr>
            <a:spLocks noGrp="1" noChangeArrowheads="1"/>
          </p:cNvSpPr>
          <p:nvPr>
            <p:ph type="title"/>
          </p:nvPr>
        </p:nvSpPr>
        <p:spPr>
          <a:xfrm>
            <a:off x="838314" y="187326"/>
            <a:ext cx="7559447" cy="1125537"/>
          </a:xfrm>
        </p:spPr>
        <p:txBody>
          <a:bodyPr>
            <a:normAutofit/>
          </a:bodyPr>
          <a:lstStyle/>
          <a:p>
            <a:pPr eaLnBrk="1" hangingPunct="1">
              <a:defRPr/>
            </a:pPr>
            <a:r>
              <a:rPr lang="en-US" sz="2200" b="1" dirty="0">
                <a:latin typeface="Times New Roman" panose="02020603050405020304" pitchFamily="18" charset="0"/>
                <a:cs typeface="Times New Roman" panose="02020603050405020304" pitchFamily="18" charset="0"/>
              </a:rPr>
              <a:t>CHẨN ĐOÁN QUYẾT </a:t>
            </a:r>
            <a:r>
              <a:rPr lang="en-US" sz="2200" b="1">
                <a:latin typeface="Times New Roman" panose="02020603050405020304" pitchFamily="18" charset="0"/>
                <a:cs typeface="Times New Roman" panose="02020603050405020304" pitchFamily="18" charset="0"/>
              </a:rPr>
              <a:t>TÂM CAI BẢNG </a:t>
            </a:r>
            <a:r>
              <a:rPr lang="en-US" sz="2200" b="1" dirty="0">
                <a:latin typeface="Times New Roman" panose="02020603050405020304" pitchFamily="18" charset="0"/>
                <a:cs typeface="Times New Roman" panose="02020603050405020304" pitchFamily="18" charset="0"/>
              </a:rPr>
              <a:t>CÂU HỎI Q-MAT</a:t>
            </a:r>
          </a:p>
        </p:txBody>
      </p:sp>
      <p:sp>
        <p:nvSpPr>
          <p:cNvPr id="11" name="Rectangle 16"/>
          <p:cNvSpPr>
            <a:spLocks noChangeArrowheads="1"/>
          </p:cNvSpPr>
          <p:nvPr/>
        </p:nvSpPr>
        <p:spPr bwMode="auto">
          <a:xfrm>
            <a:off x="2333297" y="6286500"/>
            <a:ext cx="6380491" cy="336118"/>
          </a:xfrm>
          <a:prstGeom prst="rect">
            <a:avLst/>
          </a:prstGeom>
          <a:noFill/>
          <a:ln w="9525">
            <a:noFill/>
            <a:miter lim="800000"/>
            <a:headEnd/>
            <a:tailEnd/>
          </a:ln>
        </p:spPr>
        <p:txBody>
          <a:bodyPr wrap="square">
            <a:spAutoFit/>
          </a:bodyPr>
          <a:lstStyle/>
          <a:p>
            <a:pPr marL="457200" indent="-457200" algn="r">
              <a:lnSpc>
                <a:spcPct val="150000"/>
              </a:lnSpc>
              <a:defRPr/>
            </a:pPr>
            <a:r>
              <a:rPr lang="en-US" sz="1200" dirty="0">
                <a:latin typeface="Times New Roman" panose="02020603050405020304" pitchFamily="18" charset="0"/>
                <a:cs typeface="Times New Roman" pitchFamily="18" charset="0"/>
              </a:rPr>
              <a:t>Jean </a:t>
            </a:r>
            <a:r>
              <a:rPr lang="en-US" sz="1200" dirty="0" err="1">
                <a:latin typeface="Times New Roman" pitchFamily="18" charset="0"/>
                <a:cs typeface="Times New Roman" pitchFamily="18" charset="0"/>
              </a:rPr>
              <a:t>Perriot</a:t>
            </a:r>
            <a:r>
              <a:rPr lang="en-US" sz="1200" dirty="0">
                <a:latin typeface="Times New Roman" pitchFamily="18" charset="0"/>
                <a:cs typeface="Times New Roman" pitchFamily="18" charset="0"/>
              </a:rPr>
              <a:t>, </a:t>
            </a:r>
            <a:r>
              <a:rPr lang="en-US" sz="1200" dirty="0" err="1">
                <a:latin typeface="Times New Roman" pitchFamily="18" charset="0"/>
                <a:cs typeface="Times New Roman" pitchFamily="18" charset="0"/>
              </a:rPr>
              <a:t>Tabacologie</a:t>
            </a:r>
            <a:r>
              <a:rPr lang="en-US" sz="1200" dirty="0">
                <a:latin typeface="Times New Roman" pitchFamily="18" charset="0"/>
                <a:cs typeface="Times New Roman" pitchFamily="18" charset="0"/>
              </a:rPr>
              <a:t> et </a:t>
            </a:r>
            <a:r>
              <a:rPr lang="en-US" sz="1200" dirty="0" err="1">
                <a:latin typeface="Times New Roman" pitchFamily="18" charset="0"/>
                <a:cs typeface="Times New Roman" pitchFamily="18" charset="0"/>
              </a:rPr>
              <a:t>sevrage</a:t>
            </a:r>
            <a:r>
              <a:rPr lang="en-US" sz="1200" dirty="0">
                <a:latin typeface="Times New Roman" pitchFamily="18" charset="0"/>
                <a:cs typeface="Times New Roman" pitchFamily="18" charset="0"/>
              </a:rPr>
              <a:t> </a:t>
            </a:r>
            <a:r>
              <a:rPr lang="en-US" sz="1200" dirty="0" err="1">
                <a:latin typeface="Times New Roman" pitchFamily="18" charset="0"/>
                <a:cs typeface="Times New Roman" pitchFamily="18" charset="0"/>
              </a:rPr>
              <a:t>tabagique</a:t>
            </a:r>
            <a:r>
              <a:rPr lang="en-US" sz="1200" dirty="0">
                <a:latin typeface="Times New Roman" pitchFamily="18" charset="0"/>
                <a:cs typeface="Times New Roman" pitchFamily="18" charset="0"/>
              </a:rPr>
              <a:t>  -  2003</a:t>
            </a:r>
          </a:p>
        </p:txBody>
      </p:sp>
    </p:spTree>
    <p:extLst>
      <p:ext uri="{BB962C8B-B14F-4D97-AF65-F5344CB8AC3E}">
        <p14:creationId xmlns:p14="http://schemas.microsoft.com/office/powerpoint/2010/main" val="1896236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tracheotomy smoking.jpg"/>
          <p:cNvPicPr>
            <a:picLocks noChangeAspect="1"/>
          </p:cNvPicPr>
          <p:nvPr/>
        </p:nvPicPr>
        <p:blipFill>
          <a:blip r:embed="rId2" cstate="print"/>
          <a:srcRect/>
          <a:stretch>
            <a:fillRect/>
          </a:stretch>
        </p:blipFill>
        <p:spPr bwMode="auto">
          <a:xfrm>
            <a:off x="1857375" y="0"/>
            <a:ext cx="5432425" cy="6858000"/>
          </a:xfrm>
          <a:prstGeom prst="rect">
            <a:avLst/>
          </a:prstGeom>
          <a:noFill/>
          <a:ln w="9525">
            <a:noFill/>
            <a:miter lim="800000"/>
            <a:headEnd/>
            <a:tailEnd/>
          </a:ln>
        </p:spPr>
      </p:pic>
      <p:pic>
        <p:nvPicPr>
          <p:cNvPr id="4" name="Picture 3" descr="smoking through tracheotomy.jpg"/>
          <p:cNvPicPr>
            <a:picLocks noChangeAspect="1"/>
          </p:cNvPicPr>
          <p:nvPr/>
        </p:nvPicPr>
        <p:blipFill>
          <a:blip r:embed="rId3" cstate="print"/>
          <a:srcRect/>
          <a:stretch>
            <a:fillRect/>
          </a:stretch>
        </p:blipFill>
        <p:spPr bwMode="auto">
          <a:xfrm>
            <a:off x="2024063" y="3856038"/>
            <a:ext cx="5265737" cy="2986087"/>
          </a:xfrm>
          <a:prstGeom prst="rect">
            <a:avLst/>
          </a:prstGeom>
          <a:noFill/>
          <a:ln w="9525">
            <a:noFill/>
            <a:miter lim="800000"/>
            <a:headEnd/>
            <a:tailEnd/>
          </a:ln>
        </p:spPr>
      </p:pic>
    </p:spTree>
    <p:extLst>
      <p:ext uri="{BB962C8B-B14F-4D97-AF65-F5344CB8AC3E}">
        <p14:creationId xmlns:p14="http://schemas.microsoft.com/office/powerpoint/2010/main" val="2318122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50375" name="AutoShape 7"/>
          <p:cNvSpPr>
            <a:spLocks noGrp="1" noChangeArrowheads="1"/>
          </p:cNvSpPr>
          <p:nvPr>
            <p:ph type="title"/>
          </p:nvPr>
        </p:nvSpPr>
        <p:spPr>
          <a:xfrm>
            <a:off x="233363" y="369919"/>
            <a:ext cx="8480425" cy="1125537"/>
          </a:xfrm>
        </p:spPr>
        <p:txBody>
          <a:bodyPr>
            <a:normAutofit/>
          </a:bodyPr>
          <a:lstStyle/>
          <a:p>
            <a:pPr eaLnBrk="1" hangingPunct="1">
              <a:defRPr/>
            </a:pPr>
            <a:r>
              <a:rPr lang="en-US" sz="2200" b="1" dirty="0">
                <a:latin typeface="Times New Roman" panose="02020603050405020304" pitchFamily="18" charset="0"/>
                <a:cs typeface="Times New Roman" panose="02020603050405020304" pitchFamily="18" charset="0"/>
              </a:rPr>
              <a:t>CHẨN ĐOÁN QUYẾT TÂM CAI </a:t>
            </a:r>
            <a:br>
              <a:rPr lang="en-US" sz="2200" b="1" dirty="0">
                <a:latin typeface="Times New Roman" panose="02020603050405020304" pitchFamily="18" charset="0"/>
                <a:cs typeface="Times New Roman" panose="02020603050405020304" pitchFamily="18" charset="0"/>
              </a:rPr>
            </a:br>
            <a:r>
              <a:rPr lang="en-US" sz="2200" b="1" dirty="0">
                <a:latin typeface="Times New Roman" panose="02020603050405020304" pitchFamily="18" charset="0"/>
                <a:cs typeface="Times New Roman" panose="02020603050405020304" pitchFamily="18" charset="0"/>
              </a:rPr>
              <a:t>THANG T</a:t>
            </a:r>
            <a:r>
              <a:rPr lang="vi-VN" sz="2200" b="1" dirty="0">
                <a:latin typeface="Times New Roman" panose="02020603050405020304" pitchFamily="18" charset="0"/>
                <a:cs typeface="Times New Roman" panose="02020603050405020304" pitchFamily="18" charset="0"/>
              </a:rPr>
              <a:t>ƯƠ</a:t>
            </a:r>
            <a:r>
              <a:rPr lang="en-US" sz="2200" b="1" dirty="0">
                <a:latin typeface="Times New Roman" panose="02020603050405020304" pitchFamily="18" charset="0"/>
                <a:cs typeface="Times New Roman" panose="02020603050405020304" pitchFamily="18" charset="0"/>
              </a:rPr>
              <a:t>NG ỨNG THỊ GIÁC (VAS)</a:t>
            </a:r>
          </a:p>
        </p:txBody>
      </p:sp>
      <p:sp>
        <p:nvSpPr>
          <p:cNvPr id="35843" name="Rectangle 3"/>
          <p:cNvSpPr>
            <a:spLocks noGrp="1" noChangeArrowheads="1"/>
          </p:cNvSpPr>
          <p:nvPr>
            <p:ph idx="1"/>
          </p:nvPr>
        </p:nvSpPr>
        <p:spPr>
          <a:xfrm>
            <a:off x="646113" y="1806575"/>
            <a:ext cx="7920037" cy="511175"/>
          </a:xfrm>
        </p:spPr>
        <p:txBody>
          <a:bodyPr/>
          <a:lstStyle/>
          <a:p>
            <a:pPr marL="457200" indent="-457200" algn="ctr" eaLnBrk="1" hangingPunct="1">
              <a:spcBef>
                <a:spcPts val="600"/>
              </a:spcBef>
              <a:spcAft>
                <a:spcPts val="600"/>
              </a:spcAft>
              <a:buFont typeface="Wingdings" pitchFamily="2" charset="2"/>
              <a:buNone/>
            </a:pPr>
            <a:r>
              <a:rPr lang="en-US" sz="2200">
                <a:latin typeface="Times New Roman" panose="02020603050405020304" pitchFamily="18" charset="0"/>
                <a:cs typeface="Times New Roman" panose="02020603050405020304" pitchFamily="18" charset="0"/>
              </a:rPr>
              <a:t>M</a:t>
            </a:r>
            <a:r>
              <a:rPr lang="vi-VN" sz="2200">
                <a:latin typeface="Times New Roman" panose="02020603050405020304" pitchFamily="18" charset="0"/>
                <a:cs typeface="Times New Roman" panose="02020603050405020304" pitchFamily="18" charset="0"/>
              </a:rPr>
              <a:t>ặ</a:t>
            </a:r>
            <a:r>
              <a:rPr lang="en-US" sz="2200">
                <a:latin typeface="Times New Roman" panose="02020603050405020304" pitchFamily="18" charset="0"/>
                <a:cs typeface="Times New Roman" panose="02020603050405020304" pitchFamily="18" charset="0"/>
              </a:rPr>
              <a:t>t tr</a:t>
            </a:r>
            <a:r>
              <a:rPr lang="vi-VN" sz="2200">
                <a:latin typeface="Times New Roman" panose="02020603050405020304" pitchFamily="18" charset="0"/>
                <a:cs typeface="Times New Roman" panose="02020603050405020304" pitchFamily="18" charset="0"/>
              </a:rPr>
              <a:t>ướ</a:t>
            </a:r>
            <a:r>
              <a:rPr lang="en-US" sz="2200">
                <a:latin typeface="Times New Roman" panose="02020603050405020304" pitchFamily="18" charset="0"/>
                <a:cs typeface="Times New Roman" panose="02020603050405020304" pitchFamily="18" charset="0"/>
              </a:rPr>
              <a:t>c h</a:t>
            </a:r>
            <a:r>
              <a:rPr lang="vi-VN" sz="2200">
                <a:latin typeface="Times New Roman" panose="02020603050405020304" pitchFamily="18" charset="0"/>
                <a:cs typeface="Times New Roman" panose="02020603050405020304" pitchFamily="18" charset="0"/>
              </a:rPr>
              <a:t>ướ</a:t>
            </a:r>
            <a:r>
              <a:rPr lang="en-US" sz="2200">
                <a:latin typeface="Times New Roman" panose="02020603050405020304" pitchFamily="18" charset="0"/>
                <a:cs typeface="Times New Roman" panose="02020603050405020304" pitchFamily="18" charset="0"/>
              </a:rPr>
              <a:t>ng về phía ng</a:t>
            </a:r>
            <a:r>
              <a:rPr lang="vi-VN" sz="2200">
                <a:latin typeface="Times New Roman" panose="02020603050405020304" pitchFamily="18" charset="0"/>
                <a:cs typeface="Times New Roman" panose="02020603050405020304" pitchFamily="18" charset="0"/>
              </a:rPr>
              <a:t>ườ</a:t>
            </a:r>
            <a:r>
              <a:rPr lang="en-US" sz="2200">
                <a:latin typeface="Times New Roman" panose="02020603050405020304" pitchFamily="18" charset="0"/>
                <a:cs typeface="Times New Roman" panose="02020603050405020304" pitchFamily="18" charset="0"/>
              </a:rPr>
              <a:t>i </a:t>
            </a:r>
            <a:r>
              <a:rPr lang="vi-VN" sz="2200">
                <a:latin typeface="Times New Roman" panose="02020603050405020304" pitchFamily="18" charset="0"/>
                <a:cs typeface="Times New Roman" panose="02020603050405020304" pitchFamily="18" charset="0"/>
              </a:rPr>
              <a:t>đượ</a:t>
            </a:r>
            <a:r>
              <a:rPr lang="en-US" sz="2200">
                <a:latin typeface="Times New Roman" panose="02020603050405020304" pitchFamily="18" charset="0"/>
                <a:cs typeface="Times New Roman" panose="02020603050405020304" pitchFamily="18" charset="0"/>
              </a:rPr>
              <a:t>c hỏi</a:t>
            </a:r>
          </a:p>
        </p:txBody>
      </p:sp>
      <p:graphicFrame>
        <p:nvGraphicFramePr>
          <p:cNvPr id="6" name="Table 5"/>
          <p:cNvGraphicFramePr>
            <a:graphicFrameLocks noGrp="1"/>
          </p:cNvGraphicFramePr>
          <p:nvPr>
            <p:extLst>
              <p:ext uri="{D42A27DB-BD31-4B8C-83A1-F6EECF244321}">
                <p14:modId xmlns:p14="http://schemas.microsoft.com/office/powerpoint/2010/main" val="1474280599"/>
              </p:ext>
            </p:extLst>
          </p:nvPr>
        </p:nvGraphicFramePr>
        <p:xfrm>
          <a:off x="690563" y="4333875"/>
          <a:ext cx="7893693" cy="806164"/>
        </p:xfrm>
        <a:graphic>
          <a:graphicData uri="http://schemas.openxmlformats.org/drawingml/2006/table">
            <a:tbl>
              <a:tblPr firstRow="1" bandRow="1">
                <a:tableStyleId>{5C22544A-7EE6-4342-B048-85BDC9FD1C3A}</a:tableStyleId>
              </a:tblPr>
              <a:tblGrid>
                <a:gridCol w="717608">
                  <a:extLst>
                    <a:ext uri="{9D8B030D-6E8A-4147-A177-3AD203B41FA5}">
                      <a16:colId xmlns:a16="http://schemas.microsoft.com/office/drawing/2014/main" val="20000"/>
                    </a:ext>
                  </a:extLst>
                </a:gridCol>
                <a:gridCol w="717609">
                  <a:extLst>
                    <a:ext uri="{9D8B030D-6E8A-4147-A177-3AD203B41FA5}">
                      <a16:colId xmlns:a16="http://schemas.microsoft.com/office/drawing/2014/main" val="20001"/>
                    </a:ext>
                  </a:extLst>
                </a:gridCol>
                <a:gridCol w="717608">
                  <a:extLst>
                    <a:ext uri="{9D8B030D-6E8A-4147-A177-3AD203B41FA5}">
                      <a16:colId xmlns:a16="http://schemas.microsoft.com/office/drawing/2014/main" val="20002"/>
                    </a:ext>
                  </a:extLst>
                </a:gridCol>
                <a:gridCol w="717609">
                  <a:extLst>
                    <a:ext uri="{9D8B030D-6E8A-4147-A177-3AD203B41FA5}">
                      <a16:colId xmlns:a16="http://schemas.microsoft.com/office/drawing/2014/main" val="20003"/>
                    </a:ext>
                  </a:extLst>
                </a:gridCol>
                <a:gridCol w="717608">
                  <a:extLst>
                    <a:ext uri="{9D8B030D-6E8A-4147-A177-3AD203B41FA5}">
                      <a16:colId xmlns:a16="http://schemas.microsoft.com/office/drawing/2014/main" val="20004"/>
                    </a:ext>
                  </a:extLst>
                </a:gridCol>
                <a:gridCol w="717609">
                  <a:extLst>
                    <a:ext uri="{9D8B030D-6E8A-4147-A177-3AD203B41FA5}">
                      <a16:colId xmlns:a16="http://schemas.microsoft.com/office/drawing/2014/main" val="20005"/>
                    </a:ext>
                  </a:extLst>
                </a:gridCol>
                <a:gridCol w="717608">
                  <a:extLst>
                    <a:ext uri="{9D8B030D-6E8A-4147-A177-3AD203B41FA5}">
                      <a16:colId xmlns:a16="http://schemas.microsoft.com/office/drawing/2014/main" val="20006"/>
                    </a:ext>
                  </a:extLst>
                </a:gridCol>
                <a:gridCol w="717609">
                  <a:extLst>
                    <a:ext uri="{9D8B030D-6E8A-4147-A177-3AD203B41FA5}">
                      <a16:colId xmlns:a16="http://schemas.microsoft.com/office/drawing/2014/main" val="20007"/>
                    </a:ext>
                  </a:extLst>
                </a:gridCol>
                <a:gridCol w="717608">
                  <a:extLst>
                    <a:ext uri="{9D8B030D-6E8A-4147-A177-3AD203B41FA5}">
                      <a16:colId xmlns:a16="http://schemas.microsoft.com/office/drawing/2014/main" val="20008"/>
                    </a:ext>
                  </a:extLst>
                </a:gridCol>
                <a:gridCol w="717609">
                  <a:extLst>
                    <a:ext uri="{9D8B030D-6E8A-4147-A177-3AD203B41FA5}">
                      <a16:colId xmlns:a16="http://schemas.microsoft.com/office/drawing/2014/main" val="20009"/>
                    </a:ext>
                  </a:extLst>
                </a:gridCol>
                <a:gridCol w="717608">
                  <a:extLst>
                    <a:ext uri="{9D8B030D-6E8A-4147-A177-3AD203B41FA5}">
                      <a16:colId xmlns:a16="http://schemas.microsoft.com/office/drawing/2014/main" val="20010"/>
                    </a:ext>
                  </a:extLst>
                </a:gridCol>
              </a:tblGrid>
              <a:tr h="403082">
                <a:tc>
                  <a:txBody>
                    <a:bodyPr/>
                    <a:lstStyle/>
                    <a:p>
                      <a:pPr algn="ctr"/>
                      <a:endParaRPr lang="en-US" dirty="0">
                        <a:solidFill>
                          <a:srgbClr val="000000"/>
                        </a:solidFill>
                        <a:latin typeface="Times New Roman" pitchFamily="18" charset="0"/>
                      </a:endParaRPr>
                    </a:p>
                  </a:txBody>
                  <a:tcPr>
                    <a:solidFill>
                      <a:srgbClr val="3333FF"/>
                    </a:solidFill>
                  </a:tcPr>
                </a:tc>
                <a:tc>
                  <a:txBody>
                    <a:bodyPr/>
                    <a:lstStyle/>
                    <a:p>
                      <a:pPr algn="ctr"/>
                      <a:endParaRPr lang="en-US">
                        <a:solidFill>
                          <a:srgbClr val="000000"/>
                        </a:solidFill>
                        <a:latin typeface="Times New Roman" pitchFamily="18" charset="0"/>
                      </a:endParaRPr>
                    </a:p>
                  </a:txBody>
                  <a:tcPr>
                    <a:solidFill>
                      <a:srgbClr val="3333FF"/>
                    </a:solidFill>
                  </a:tcPr>
                </a:tc>
                <a:tc>
                  <a:txBody>
                    <a:bodyPr/>
                    <a:lstStyle/>
                    <a:p>
                      <a:pPr algn="ctr"/>
                      <a:endParaRPr lang="en-US">
                        <a:solidFill>
                          <a:srgbClr val="000000"/>
                        </a:solidFill>
                        <a:latin typeface="Times New Roman" pitchFamily="18" charset="0"/>
                      </a:endParaRPr>
                    </a:p>
                  </a:txBody>
                  <a:tcPr>
                    <a:solidFill>
                      <a:srgbClr val="3333FF"/>
                    </a:solidFill>
                  </a:tcPr>
                </a:tc>
                <a:tc>
                  <a:txBody>
                    <a:bodyPr/>
                    <a:lstStyle/>
                    <a:p>
                      <a:pPr algn="ctr"/>
                      <a:endParaRPr lang="en-US">
                        <a:solidFill>
                          <a:srgbClr val="000000"/>
                        </a:solidFill>
                        <a:latin typeface="Times New Roman" pitchFamily="18" charset="0"/>
                      </a:endParaRPr>
                    </a:p>
                  </a:txBody>
                  <a:tcPr>
                    <a:solidFill>
                      <a:srgbClr val="3333FF"/>
                    </a:solidFill>
                  </a:tcPr>
                </a:tc>
                <a:tc>
                  <a:txBody>
                    <a:bodyPr/>
                    <a:lstStyle/>
                    <a:p>
                      <a:pPr algn="ctr"/>
                      <a:endParaRPr lang="en-US">
                        <a:solidFill>
                          <a:srgbClr val="000000"/>
                        </a:solidFill>
                        <a:latin typeface="Times New Roman" pitchFamily="18" charset="0"/>
                      </a:endParaRPr>
                    </a:p>
                  </a:txBody>
                  <a:tcPr>
                    <a:solidFill>
                      <a:srgbClr val="3333FF"/>
                    </a:solidFill>
                  </a:tcPr>
                </a:tc>
                <a:tc>
                  <a:txBody>
                    <a:bodyPr/>
                    <a:lstStyle/>
                    <a:p>
                      <a:pPr algn="ctr"/>
                      <a:endParaRPr lang="en-US">
                        <a:solidFill>
                          <a:srgbClr val="000000"/>
                        </a:solidFill>
                        <a:latin typeface="Times New Roman" pitchFamily="18" charset="0"/>
                      </a:endParaRPr>
                    </a:p>
                  </a:txBody>
                  <a:tcPr>
                    <a:solidFill>
                      <a:srgbClr val="3333FF"/>
                    </a:solidFill>
                  </a:tcPr>
                </a:tc>
                <a:tc>
                  <a:txBody>
                    <a:bodyPr/>
                    <a:lstStyle/>
                    <a:p>
                      <a:pPr algn="ctr"/>
                      <a:endParaRPr lang="en-US">
                        <a:solidFill>
                          <a:srgbClr val="000000"/>
                        </a:solidFill>
                        <a:latin typeface="Times New Roman" pitchFamily="18" charset="0"/>
                      </a:endParaRPr>
                    </a:p>
                  </a:txBody>
                  <a:tcPr>
                    <a:solidFill>
                      <a:srgbClr val="3333FF"/>
                    </a:solidFill>
                  </a:tcPr>
                </a:tc>
                <a:tc>
                  <a:txBody>
                    <a:bodyPr/>
                    <a:lstStyle/>
                    <a:p>
                      <a:pPr algn="ctr"/>
                      <a:endParaRPr lang="en-US">
                        <a:solidFill>
                          <a:srgbClr val="000000"/>
                        </a:solidFill>
                        <a:latin typeface="Times New Roman" pitchFamily="18" charset="0"/>
                      </a:endParaRPr>
                    </a:p>
                  </a:txBody>
                  <a:tcPr>
                    <a:solidFill>
                      <a:srgbClr val="3333FF"/>
                    </a:solidFill>
                  </a:tcPr>
                </a:tc>
                <a:tc>
                  <a:txBody>
                    <a:bodyPr/>
                    <a:lstStyle/>
                    <a:p>
                      <a:pPr algn="ctr"/>
                      <a:endParaRPr lang="en-US">
                        <a:solidFill>
                          <a:srgbClr val="000000"/>
                        </a:solidFill>
                        <a:latin typeface="Times New Roman" pitchFamily="18" charset="0"/>
                      </a:endParaRPr>
                    </a:p>
                  </a:txBody>
                  <a:tcPr>
                    <a:solidFill>
                      <a:srgbClr val="3333FF"/>
                    </a:solidFill>
                  </a:tcPr>
                </a:tc>
                <a:tc>
                  <a:txBody>
                    <a:bodyPr/>
                    <a:lstStyle/>
                    <a:p>
                      <a:pPr algn="ctr"/>
                      <a:endParaRPr lang="en-US">
                        <a:solidFill>
                          <a:srgbClr val="000000"/>
                        </a:solidFill>
                        <a:latin typeface="Times New Roman" pitchFamily="18" charset="0"/>
                      </a:endParaRPr>
                    </a:p>
                  </a:txBody>
                  <a:tcPr>
                    <a:solidFill>
                      <a:srgbClr val="3333FF"/>
                    </a:solidFill>
                  </a:tcPr>
                </a:tc>
                <a:tc>
                  <a:txBody>
                    <a:bodyPr/>
                    <a:lstStyle/>
                    <a:p>
                      <a:pPr algn="ctr"/>
                      <a:endParaRPr lang="en-US">
                        <a:solidFill>
                          <a:srgbClr val="000000"/>
                        </a:solidFill>
                        <a:latin typeface="Times New Roman" pitchFamily="18" charset="0"/>
                      </a:endParaRPr>
                    </a:p>
                  </a:txBody>
                  <a:tcPr>
                    <a:solidFill>
                      <a:srgbClr val="3333FF"/>
                    </a:solidFill>
                  </a:tcPr>
                </a:tc>
                <a:extLst>
                  <a:ext uri="{0D108BD9-81ED-4DB2-BD59-A6C34878D82A}">
                    <a16:rowId xmlns:a16="http://schemas.microsoft.com/office/drawing/2014/main" val="10000"/>
                  </a:ext>
                </a:extLst>
              </a:tr>
              <a:tr h="403082">
                <a:tc>
                  <a:txBody>
                    <a:bodyPr/>
                    <a:lstStyle/>
                    <a:p>
                      <a:pPr algn="ctr"/>
                      <a:r>
                        <a:rPr lang="en-US" dirty="0">
                          <a:solidFill>
                            <a:schemeClr val="bg1"/>
                          </a:solidFill>
                          <a:latin typeface="Times New Roman" pitchFamily="18" charset="0"/>
                        </a:rPr>
                        <a:t>0</a:t>
                      </a:r>
                    </a:p>
                  </a:txBody>
                  <a:tcPr>
                    <a:solidFill>
                      <a:srgbClr val="3333FF"/>
                    </a:solidFill>
                  </a:tcPr>
                </a:tc>
                <a:tc>
                  <a:txBody>
                    <a:bodyPr/>
                    <a:lstStyle/>
                    <a:p>
                      <a:pPr algn="ctr"/>
                      <a:r>
                        <a:rPr lang="en-US" dirty="0">
                          <a:solidFill>
                            <a:schemeClr val="bg1"/>
                          </a:solidFill>
                          <a:latin typeface="Times New Roman" pitchFamily="18" charset="0"/>
                        </a:rPr>
                        <a:t>1</a:t>
                      </a:r>
                    </a:p>
                  </a:txBody>
                  <a:tcPr>
                    <a:solidFill>
                      <a:srgbClr val="3333FF"/>
                    </a:solidFill>
                  </a:tcPr>
                </a:tc>
                <a:tc>
                  <a:txBody>
                    <a:bodyPr/>
                    <a:lstStyle/>
                    <a:p>
                      <a:pPr algn="ctr"/>
                      <a:r>
                        <a:rPr lang="en-US" dirty="0">
                          <a:solidFill>
                            <a:schemeClr val="bg1"/>
                          </a:solidFill>
                          <a:latin typeface="Times New Roman" pitchFamily="18" charset="0"/>
                        </a:rPr>
                        <a:t>2</a:t>
                      </a:r>
                    </a:p>
                  </a:txBody>
                  <a:tcPr>
                    <a:solidFill>
                      <a:srgbClr val="3333FF"/>
                    </a:solidFill>
                  </a:tcPr>
                </a:tc>
                <a:tc>
                  <a:txBody>
                    <a:bodyPr/>
                    <a:lstStyle/>
                    <a:p>
                      <a:pPr algn="ctr"/>
                      <a:r>
                        <a:rPr lang="en-US" dirty="0">
                          <a:solidFill>
                            <a:schemeClr val="bg1"/>
                          </a:solidFill>
                          <a:latin typeface="Times New Roman" pitchFamily="18" charset="0"/>
                        </a:rPr>
                        <a:t>3</a:t>
                      </a:r>
                    </a:p>
                  </a:txBody>
                  <a:tcPr>
                    <a:solidFill>
                      <a:srgbClr val="3333FF"/>
                    </a:solidFill>
                  </a:tcPr>
                </a:tc>
                <a:tc>
                  <a:txBody>
                    <a:bodyPr/>
                    <a:lstStyle/>
                    <a:p>
                      <a:pPr algn="ctr"/>
                      <a:r>
                        <a:rPr lang="en-US" dirty="0">
                          <a:solidFill>
                            <a:schemeClr val="bg1"/>
                          </a:solidFill>
                          <a:latin typeface="Times New Roman" pitchFamily="18" charset="0"/>
                        </a:rPr>
                        <a:t>4</a:t>
                      </a:r>
                    </a:p>
                  </a:txBody>
                  <a:tcPr>
                    <a:solidFill>
                      <a:srgbClr val="3333FF"/>
                    </a:solidFill>
                  </a:tcPr>
                </a:tc>
                <a:tc>
                  <a:txBody>
                    <a:bodyPr/>
                    <a:lstStyle/>
                    <a:p>
                      <a:pPr algn="ctr"/>
                      <a:r>
                        <a:rPr lang="en-US" dirty="0">
                          <a:solidFill>
                            <a:schemeClr val="bg1"/>
                          </a:solidFill>
                          <a:latin typeface="Times New Roman" pitchFamily="18" charset="0"/>
                        </a:rPr>
                        <a:t>5</a:t>
                      </a:r>
                    </a:p>
                  </a:txBody>
                  <a:tcPr>
                    <a:solidFill>
                      <a:srgbClr val="3333FF"/>
                    </a:solidFill>
                  </a:tcPr>
                </a:tc>
                <a:tc>
                  <a:txBody>
                    <a:bodyPr/>
                    <a:lstStyle/>
                    <a:p>
                      <a:pPr algn="ctr"/>
                      <a:r>
                        <a:rPr lang="en-US" dirty="0">
                          <a:solidFill>
                            <a:schemeClr val="bg1"/>
                          </a:solidFill>
                          <a:latin typeface="Times New Roman" pitchFamily="18" charset="0"/>
                        </a:rPr>
                        <a:t>6</a:t>
                      </a:r>
                    </a:p>
                  </a:txBody>
                  <a:tcPr>
                    <a:solidFill>
                      <a:srgbClr val="3333FF"/>
                    </a:solidFill>
                  </a:tcPr>
                </a:tc>
                <a:tc>
                  <a:txBody>
                    <a:bodyPr/>
                    <a:lstStyle/>
                    <a:p>
                      <a:pPr algn="ctr"/>
                      <a:r>
                        <a:rPr lang="en-US" dirty="0">
                          <a:solidFill>
                            <a:schemeClr val="bg1"/>
                          </a:solidFill>
                          <a:latin typeface="Times New Roman" pitchFamily="18" charset="0"/>
                        </a:rPr>
                        <a:t>7</a:t>
                      </a:r>
                    </a:p>
                  </a:txBody>
                  <a:tcPr>
                    <a:solidFill>
                      <a:srgbClr val="3333FF"/>
                    </a:solidFill>
                  </a:tcPr>
                </a:tc>
                <a:tc>
                  <a:txBody>
                    <a:bodyPr/>
                    <a:lstStyle/>
                    <a:p>
                      <a:pPr algn="ctr"/>
                      <a:r>
                        <a:rPr lang="en-US" dirty="0">
                          <a:solidFill>
                            <a:schemeClr val="bg1"/>
                          </a:solidFill>
                          <a:latin typeface="Times New Roman" pitchFamily="18" charset="0"/>
                        </a:rPr>
                        <a:t>8</a:t>
                      </a:r>
                    </a:p>
                  </a:txBody>
                  <a:tcPr>
                    <a:solidFill>
                      <a:srgbClr val="3333FF"/>
                    </a:solidFill>
                  </a:tcPr>
                </a:tc>
                <a:tc>
                  <a:txBody>
                    <a:bodyPr/>
                    <a:lstStyle/>
                    <a:p>
                      <a:pPr algn="ctr"/>
                      <a:r>
                        <a:rPr lang="en-US" dirty="0">
                          <a:solidFill>
                            <a:schemeClr val="bg1"/>
                          </a:solidFill>
                          <a:latin typeface="Times New Roman" pitchFamily="18" charset="0"/>
                        </a:rPr>
                        <a:t>9</a:t>
                      </a:r>
                    </a:p>
                  </a:txBody>
                  <a:tcPr>
                    <a:solidFill>
                      <a:srgbClr val="3333FF"/>
                    </a:solidFill>
                  </a:tcPr>
                </a:tc>
                <a:tc>
                  <a:txBody>
                    <a:bodyPr/>
                    <a:lstStyle/>
                    <a:p>
                      <a:pPr algn="ctr"/>
                      <a:r>
                        <a:rPr lang="en-US" dirty="0">
                          <a:solidFill>
                            <a:schemeClr val="bg1"/>
                          </a:solidFill>
                          <a:latin typeface="Times New Roman" pitchFamily="18" charset="0"/>
                        </a:rPr>
                        <a:t>10</a:t>
                      </a:r>
                    </a:p>
                  </a:txBody>
                  <a:tcPr>
                    <a:solidFill>
                      <a:srgbClr val="3333FF"/>
                    </a:solidFill>
                  </a:tcPr>
                </a:tc>
                <a:extLst>
                  <a:ext uri="{0D108BD9-81ED-4DB2-BD59-A6C34878D82A}">
                    <a16:rowId xmlns:a16="http://schemas.microsoft.com/office/drawing/2014/main" val="10001"/>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761297409"/>
              </p:ext>
            </p:extLst>
          </p:nvPr>
        </p:nvGraphicFramePr>
        <p:xfrm>
          <a:off x="693738" y="2489200"/>
          <a:ext cx="7893693" cy="806164"/>
        </p:xfrm>
        <a:graphic>
          <a:graphicData uri="http://schemas.openxmlformats.org/drawingml/2006/table">
            <a:tbl>
              <a:tblPr firstRow="1" bandRow="1">
                <a:tableStyleId>{5C22544A-7EE6-4342-B048-85BDC9FD1C3A}</a:tableStyleId>
              </a:tblPr>
              <a:tblGrid>
                <a:gridCol w="7893693">
                  <a:extLst>
                    <a:ext uri="{9D8B030D-6E8A-4147-A177-3AD203B41FA5}">
                      <a16:colId xmlns:a16="http://schemas.microsoft.com/office/drawing/2014/main" val="20000"/>
                    </a:ext>
                  </a:extLst>
                </a:gridCol>
              </a:tblGrid>
              <a:tr h="403082">
                <a:tc>
                  <a:txBody>
                    <a:bodyPr/>
                    <a:lstStyle/>
                    <a:p>
                      <a:pPr algn="ctr"/>
                      <a:endParaRPr lang="en-US" dirty="0">
                        <a:solidFill>
                          <a:srgbClr val="000000"/>
                        </a:solidFill>
                        <a:latin typeface="Times New Roman" pitchFamily="18" charset="0"/>
                      </a:endParaRPr>
                    </a:p>
                  </a:txBody>
                  <a:tcPr>
                    <a:solidFill>
                      <a:srgbClr val="3333FF"/>
                    </a:solidFill>
                  </a:tcPr>
                </a:tc>
                <a:extLst>
                  <a:ext uri="{0D108BD9-81ED-4DB2-BD59-A6C34878D82A}">
                    <a16:rowId xmlns:a16="http://schemas.microsoft.com/office/drawing/2014/main" val="10000"/>
                  </a:ext>
                </a:extLst>
              </a:tr>
              <a:tr h="403082">
                <a:tc>
                  <a:txBody>
                    <a:bodyPr/>
                    <a:lstStyle/>
                    <a:p>
                      <a:pPr algn="ctr"/>
                      <a:endParaRPr lang="en-US" dirty="0">
                        <a:solidFill>
                          <a:schemeClr val="tx1"/>
                        </a:solidFill>
                        <a:latin typeface="Times New Roman" pitchFamily="18" charset="0"/>
                      </a:endParaRPr>
                    </a:p>
                  </a:txBody>
                  <a:tcPr>
                    <a:solidFill>
                      <a:srgbClr val="3333FF"/>
                    </a:solidFill>
                  </a:tcPr>
                </a:tc>
                <a:extLst>
                  <a:ext uri="{0D108BD9-81ED-4DB2-BD59-A6C34878D82A}">
                    <a16:rowId xmlns:a16="http://schemas.microsoft.com/office/drawing/2014/main" val="10001"/>
                  </a:ext>
                </a:extLst>
              </a:tr>
            </a:tbl>
          </a:graphicData>
        </a:graphic>
      </p:graphicFrame>
      <p:sp>
        <p:nvSpPr>
          <p:cNvPr id="8" name="Rectangle 3"/>
          <p:cNvSpPr txBox="1">
            <a:spLocks noChangeArrowheads="1"/>
          </p:cNvSpPr>
          <p:nvPr/>
        </p:nvSpPr>
        <p:spPr bwMode="auto">
          <a:xfrm>
            <a:off x="709613" y="5314078"/>
            <a:ext cx="7874000" cy="511175"/>
          </a:xfrm>
          <a:prstGeom prst="rect">
            <a:avLst/>
          </a:prstGeom>
          <a:noFill/>
          <a:ln w="9525">
            <a:noFill/>
            <a:miter lim="800000"/>
            <a:headEnd/>
            <a:tailEnd/>
          </a:ln>
        </p:spPr>
        <p:txBody>
          <a:bodyPr/>
          <a:lstStyle/>
          <a:p>
            <a:pPr marL="457200" indent="-457200" algn="ctr">
              <a:spcBef>
                <a:spcPts val="600"/>
              </a:spcBef>
              <a:spcAft>
                <a:spcPts val="600"/>
              </a:spcAft>
              <a:buClr>
                <a:srgbClr val="000000"/>
              </a:buClr>
              <a:buFont typeface="Wingdings" pitchFamily="2" charset="2"/>
              <a:buNone/>
              <a:defRPr/>
            </a:pPr>
            <a:r>
              <a:rPr lang="en-US" sz="2200" kern="0" dirty="0">
                <a:latin typeface="Times New Roman" pitchFamily="18" charset="0"/>
                <a:cs typeface="Times New Roman" pitchFamily="18" charset="0"/>
              </a:rPr>
              <a:t>M</a:t>
            </a:r>
            <a:r>
              <a:rPr lang="vi-VN" sz="2200" kern="0" dirty="0">
                <a:latin typeface="Times New Roman" pitchFamily="18" charset="0"/>
                <a:cs typeface="Times New Roman" pitchFamily="18" charset="0"/>
              </a:rPr>
              <a:t>ặ</a:t>
            </a:r>
            <a:r>
              <a:rPr lang="en-US" sz="2200" kern="0" dirty="0">
                <a:latin typeface="Times New Roman" pitchFamily="18" charset="0"/>
                <a:cs typeface="Times New Roman" pitchFamily="18" charset="0"/>
              </a:rPr>
              <a:t>t l</a:t>
            </a:r>
            <a:r>
              <a:rPr lang="vi-VN" sz="2200" kern="0" dirty="0">
                <a:latin typeface="Times New Roman" pitchFamily="18" charset="0"/>
                <a:cs typeface="Times New Roman" pitchFamily="18" charset="0"/>
              </a:rPr>
              <a:t>ư</a:t>
            </a:r>
            <a:r>
              <a:rPr lang="en-US" sz="2200" kern="0" dirty="0" err="1">
                <a:latin typeface="Times New Roman" pitchFamily="18" charset="0"/>
                <a:cs typeface="Times New Roman" pitchFamily="18" charset="0"/>
              </a:rPr>
              <a:t>ng</a:t>
            </a:r>
            <a:r>
              <a:rPr lang="en-US" sz="2200" kern="0" dirty="0">
                <a:latin typeface="Times New Roman" pitchFamily="18" charset="0"/>
                <a:cs typeface="Times New Roman" pitchFamily="18" charset="0"/>
              </a:rPr>
              <a:t> h</a:t>
            </a:r>
            <a:r>
              <a:rPr lang="vi-VN" sz="2200" kern="0" dirty="0">
                <a:latin typeface="Times New Roman" pitchFamily="18" charset="0"/>
                <a:cs typeface="Times New Roman" pitchFamily="18" charset="0"/>
              </a:rPr>
              <a:t>ướ</a:t>
            </a:r>
            <a:r>
              <a:rPr lang="en-US" sz="2200" kern="0" dirty="0" err="1">
                <a:latin typeface="Times New Roman" pitchFamily="18" charset="0"/>
                <a:cs typeface="Times New Roman" pitchFamily="18" charset="0"/>
              </a:rPr>
              <a:t>ng</a:t>
            </a:r>
            <a:r>
              <a:rPr lang="en-US" sz="2200" kern="0" dirty="0">
                <a:latin typeface="Times New Roman" pitchFamily="18" charset="0"/>
                <a:cs typeface="Times New Roman" pitchFamily="18" charset="0"/>
              </a:rPr>
              <a:t> </a:t>
            </a:r>
            <a:r>
              <a:rPr lang="en-US" sz="2200" kern="0" dirty="0" err="1">
                <a:latin typeface="Times New Roman" pitchFamily="18" charset="0"/>
                <a:cs typeface="Times New Roman" pitchFamily="18" charset="0"/>
              </a:rPr>
              <a:t>về</a:t>
            </a:r>
            <a:r>
              <a:rPr lang="en-US" sz="2200" kern="0" dirty="0">
                <a:latin typeface="Times New Roman" pitchFamily="18" charset="0"/>
                <a:cs typeface="Times New Roman" pitchFamily="18" charset="0"/>
              </a:rPr>
              <a:t> </a:t>
            </a:r>
            <a:r>
              <a:rPr lang="en-US" sz="2200" kern="0" dirty="0" err="1">
                <a:latin typeface="Times New Roman" pitchFamily="18" charset="0"/>
                <a:cs typeface="Times New Roman" pitchFamily="18" charset="0"/>
              </a:rPr>
              <a:t>phía</a:t>
            </a:r>
            <a:r>
              <a:rPr lang="en-US" sz="2200" kern="0" dirty="0">
                <a:latin typeface="Times New Roman" pitchFamily="18" charset="0"/>
                <a:cs typeface="Times New Roman" pitchFamily="18" charset="0"/>
              </a:rPr>
              <a:t> </a:t>
            </a:r>
            <a:r>
              <a:rPr lang="en-US" sz="2200" kern="0" dirty="0" err="1">
                <a:latin typeface="Times New Roman" pitchFamily="18" charset="0"/>
                <a:cs typeface="Times New Roman" pitchFamily="18" charset="0"/>
              </a:rPr>
              <a:t>ng</a:t>
            </a:r>
            <a:r>
              <a:rPr lang="vi-VN" sz="2200" kern="0" dirty="0">
                <a:latin typeface="Times New Roman" pitchFamily="18" charset="0"/>
                <a:cs typeface="Times New Roman" pitchFamily="18" charset="0"/>
              </a:rPr>
              <a:t>ườ</a:t>
            </a:r>
            <a:r>
              <a:rPr lang="en-US" sz="2200" kern="0" dirty="0" err="1">
                <a:latin typeface="Times New Roman" pitchFamily="18" charset="0"/>
                <a:cs typeface="Times New Roman" pitchFamily="18" charset="0"/>
              </a:rPr>
              <a:t>i</a:t>
            </a:r>
            <a:r>
              <a:rPr lang="en-US" sz="2200" kern="0" dirty="0">
                <a:latin typeface="Times New Roman" pitchFamily="18" charset="0"/>
                <a:cs typeface="Times New Roman" pitchFamily="18" charset="0"/>
              </a:rPr>
              <a:t> </a:t>
            </a:r>
            <a:r>
              <a:rPr lang="en-US" sz="2200" kern="0" dirty="0" err="1">
                <a:latin typeface="Times New Roman" pitchFamily="18" charset="0"/>
                <a:cs typeface="Times New Roman" pitchFamily="18" charset="0"/>
              </a:rPr>
              <a:t>hỏi</a:t>
            </a:r>
            <a:endParaRPr lang="en-US" sz="2200" kern="0" dirty="0">
              <a:latin typeface="Times New Roman" pitchFamily="18" charset="0"/>
              <a:cs typeface="Times New Roman" pitchFamily="18" charset="0"/>
            </a:endParaRPr>
          </a:p>
        </p:txBody>
      </p:sp>
      <p:sp>
        <p:nvSpPr>
          <p:cNvPr id="9" name="Rectangle 3"/>
          <p:cNvSpPr txBox="1">
            <a:spLocks noChangeArrowheads="1"/>
          </p:cNvSpPr>
          <p:nvPr/>
        </p:nvSpPr>
        <p:spPr bwMode="auto">
          <a:xfrm>
            <a:off x="223838" y="3563938"/>
            <a:ext cx="1888741" cy="511175"/>
          </a:xfrm>
          <a:prstGeom prst="rect">
            <a:avLst/>
          </a:prstGeom>
          <a:noFill/>
          <a:ln w="9525">
            <a:noFill/>
            <a:miter lim="800000"/>
            <a:headEnd/>
            <a:tailEnd/>
          </a:ln>
        </p:spPr>
        <p:txBody>
          <a:bodyPr/>
          <a:lstStyle/>
          <a:p>
            <a:pPr marL="457200" indent="-457200" algn="ctr">
              <a:spcBef>
                <a:spcPts val="600"/>
              </a:spcBef>
              <a:spcAft>
                <a:spcPts val="600"/>
              </a:spcAft>
              <a:buClr>
                <a:srgbClr val="000000"/>
              </a:buClr>
              <a:defRPr/>
            </a:pPr>
            <a:r>
              <a:rPr lang="en-US" sz="2200" kern="0" dirty="0" err="1">
                <a:latin typeface="Times New Roman" panose="02020603050405020304" pitchFamily="18" charset="0"/>
                <a:cs typeface="Times New Roman" pitchFamily="18" charset="0"/>
              </a:rPr>
              <a:t>Rất</a:t>
            </a:r>
            <a:r>
              <a:rPr lang="en-US" sz="2200" kern="0" dirty="0">
                <a:latin typeface="Times New Roman" pitchFamily="18" charset="0"/>
                <a:cs typeface="Times New Roman" pitchFamily="18" charset="0"/>
              </a:rPr>
              <a:t> </a:t>
            </a:r>
            <a:r>
              <a:rPr lang="en-US" sz="2200" kern="0" dirty="0" err="1">
                <a:latin typeface="Times New Roman" pitchFamily="18" charset="0"/>
                <a:cs typeface="Times New Roman" pitchFamily="18" charset="0"/>
              </a:rPr>
              <a:t>thấp</a:t>
            </a:r>
            <a:endParaRPr lang="en-US" sz="2200" kern="0" dirty="0">
              <a:latin typeface="Times New Roman" pitchFamily="18" charset="0"/>
              <a:cs typeface="Times New Roman" pitchFamily="18" charset="0"/>
            </a:endParaRPr>
          </a:p>
        </p:txBody>
      </p:sp>
      <p:sp>
        <p:nvSpPr>
          <p:cNvPr id="10" name="Rectangle 3"/>
          <p:cNvSpPr txBox="1">
            <a:spLocks noChangeArrowheads="1"/>
          </p:cNvSpPr>
          <p:nvPr/>
        </p:nvSpPr>
        <p:spPr bwMode="auto">
          <a:xfrm>
            <a:off x="6968359" y="3567113"/>
            <a:ext cx="2066104" cy="511175"/>
          </a:xfrm>
          <a:prstGeom prst="rect">
            <a:avLst/>
          </a:prstGeom>
          <a:noFill/>
          <a:ln w="9525">
            <a:noFill/>
            <a:miter lim="800000"/>
            <a:headEnd/>
            <a:tailEnd/>
          </a:ln>
        </p:spPr>
        <p:txBody>
          <a:bodyPr/>
          <a:lstStyle/>
          <a:p>
            <a:pPr marL="457200" indent="-457200" algn="ctr">
              <a:spcBef>
                <a:spcPts val="600"/>
              </a:spcBef>
              <a:spcAft>
                <a:spcPts val="600"/>
              </a:spcAft>
              <a:buClr>
                <a:srgbClr val="000000"/>
              </a:buClr>
              <a:defRPr/>
            </a:pPr>
            <a:r>
              <a:rPr lang="en-US" sz="2200" kern="0" dirty="0" err="1">
                <a:latin typeface="Times New Roman" panose="02020603050405020304" pitchFamily="18" charset="0"/>
                <a:cs typeface="Times New Roman" pitchFamily="18" charset="0"/>
              </a:rPr>
              <a:t>Rất</a:t>
            </a:r>
            <a:r>
              <a:rPr lang="en-US" sz="2200" kern="0" dirty="0">
                <a:latin typeface="Times New Roman" pitchFamily="18" charset="0"/>
                <a:cs typeface="Times New Roman" pitchFamily="18" charset="0"/>
              </a:rPr>
              <a:t> </a:t>
            </a:r>
            <a:r>
              <a:rPr lang="en-US" sz="2200" kern="0" dirty="0" err="1">
                <a:latin typeface="Times New Roman" pitchFamily="18" charset="0"/>
                <a:cs typeface="Times New Roman" pitchFamily="18" charset="0"/>
              </a:rPr>
              <a:t>cao</a:t>
            </a:r>
            <a:endParaRPr lang="en-US" sz="2200" kern="0" dirty="0">
              <a:latin typeface="Times New Roman" pitchFamily="18" charset="0"/>
              <a:cs typeface="Times New Roman" pitchFamily="18" charset="0"/>
            </a:endParaRPr>
          </a:p>
        </p:txBody>
      </p:sp>
      <p:sp>
        <p:nvSpPr>
          <p:cNvPr id="12" name="Rectangle 16"/>
          <p:cNvSpPr>
            <a:spLocks noChangeArrowheads="1"/>
          </p:cNvSpPr>
          <p:nvPr/>
        </p:nvSpPr>
        <p:spPr bwMode="auto">
          <a:xfrm>
            <a:off x="2396359" y="6065776"/>
            <a:ext cx="6317429" cy="336118"/>
          </a:xfrm>
          <a:prstGeom prst="rect">
            <a:avLst/>
          </a:prstGeom>
          <a:noFill/>
          <a:ln w="9525">
            <a:noFill/>
            <a:miter lim="800000"/>
            <a:headEnd/>
            <a:tailEnd/>
          </a:ln>
        </p:spPr>
        <p:txBody>
          <a:bodyPr wrap="square">
            <a:spAutoFit/>
          </a:bodyPr>
          <a:lstStyle/>
          <a:p>
            <a:pPr marL="457200" indent="-457200" algn="r">
              <a:lnSpc>
                <a:spcPct val="150000"/>
              </a:lnSpc>
              <a:defRPr/>
            </a:pPr>
            <a:r>
              <a:rPr lang="en-US" sz="1200" dirty="0">
                <a:latin typeface="Times New Roman" panose="02020603050405020304" pitchFamily="18" charset="0"/>
                <a:cs typeface="Times New Roman" pitchFamily="18" charset="0"/>
              </a:rPr>
              <a:t>Jean </a:t>
            </a:r>
            <a:r>
              <a:rPr lang="en-US" sz="1200" dirty="0" err="1">
                <a:latin typeface="Times New Roman" pitchFamily="18" charset="0"/>
                <a:cs typeface="Times New Roman" pitchFamily="18" charset="0"/>
              </a:rPr>
              <a:t>Perriot</a:t>
            </a:r>
            <a:r>
              <a:rPr lang="en-US" sz="1200" dirty="0">
                <a:latin typeface="Times New Roman" pitchFamily="18" charset="0"/>
                <a:cs typeface="Times New Roman" pitchFamily="18" charset="0"/>
              </a:rPr>
              <a:t>, </a:t>
            </a:r>
            <a:r>
              <a:rPr lang="en-US" sz="1200" dirty="0" err="1">
                <a:latin typeface="Times New Roman" pitchFamily="18" charset="0"/>
                <a:cs typeface="Times New Roman" pitchFamily="18" charset="0"/>
              </a:rPr>
              <a:t>Tabacologie</a:t>
            </a:r>
            <a:r>
              <a:rPr lang="en-US" sz="1200" dirty="0">
                <a:latin typeface="Times New Roman" pitchFamily="18" charset="0"/>
                <a:cs typeface="Times New Roman" pitchFamily="18" charset="0"/>
              </a:rPr>
              <a:t> et </a:t>
            </a:r>
            <a:r>
              <a:rPr lang="en-US" sz="1200" dirty="0" err="1">
                <a:latin typeface="Times New Roman" pitchFamily="18" charset="0"/>
                <a:cs typeface="Times New Roman" pitchFamily="18" charset="0"/>
              </a:rPr>
              <a:t>sevrage</a:t>
            </a:r>
            <a:r>
              <a:rPr lang="en-US" sz="1200" dirty="0">
                <a:latin typeface="Times New Roman" pitchFamily="18" charset="0"/>
                <a:cs typeface="Times New Roman" pitchFamily="18" charset="0"/>
              </a:rPr>
              <a:t> </a:t>
            </a:r>
            <a:r>
              <a:rPr lang="en-US" sz="1200" dirty="0" err="1">
                <a:latin typeface="Times New Roman" pitchFamily="18" charset="0"/>
                <a:cs typeface="Times New Roman" pitchFamily="18" charset="0"/>
              </a:rPr>
              <a:t>tabagique</a:t>
            </a:r>
            <a:r>
              <a:rPr lang="en-US" sz="1200" dirty="0">
                <a:latin typeface="Times New Roman" pitchFamily="18" charset="0"/>
                <a:cs typeface="Times New Roman" pitchFamily="18" charset="0"/>
              </a:rPr>
              <a:t>  -  2003</a:t>
            </a:r>
          </a:p>
        </p:txBody>
      </p:sp>
    </p:spTree>
    <p:extLst>
      <p:ext uri="{BB962C8B-B14F-4D97-AF65-F5344CB8AC3E}">
        <p14:creationId xmlns:p14="http://schemas.microsoft.com/office/powerpoint/2010/main" val="4008523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365126"/>
            <a:ext cx="7949293" cy="1325563"/>
          </a:xfrm>
          <a:noFill/>
        </p:spPr>
        <p:txBody>
          <a:bodyPr/>
          <a:lstStyle/>
          <a:p>
            <a:r>
              <a:rPr lang="en-US" sz="2200" b="1" dirty="0">
                <a:latin typeface="Times New Roman" panose="02020603050405020304" pitchFamily="18" charset="0"/>
                <a:cs typeface="Times New Roman" panose="02020603050405020304" pitchFamily="18" charset="0"/>
              </a:rPr>
              <a:t>CÔNG THỨC CAI THUỐC LÁ</a:t>
            </a:r>
          </a:p>
        </p:txBody>
      </p:sp>
      <p:sp>
        <p:nvSpPr>
          <p:cNvPr id="4" name="Content Placeholder 7"/>
          <p:cNvSpPr>
            <a:spLocks noGrp="1"/>
          </p:cNvSpPr>
          <p:nvPr>
            <p:ph idx="1"/>
          </p:nvPr>
        </p:nvSpPr>
        <p:spPr>
          <a:xfrm>
            <a:off x="3392672" y="2488400"/>
            <a:ext cx="3813670" cy="3150038"/>
          </a:xfrm>
          <a:noFill/>
          <a:ln w="38100">
            <a:solidFill>
              <a:schemeClr val="bg1"/>
            </a:solidFill>
          </a:ln>
        </p:spPr>
        <p:txBody>
          <a:bodyPr/>
          <a:lstStyle/>
          <a:p>
            <a:pPr marL="511175" indent="-511175" algn="ctr">
              <a:lnSpc>
                <a:spcPct val="200000"/>
              </a:lnSpc>
              <a:spcBef>
                <a:spcPct val="0"/>
              </a:spcBef>
              <a:buFont typeface="Times New Roman" pitchFamily="18" charset="0"/>
              <a:buAutoNum type="arabicPeriod"/>
            </a:pPr>
            <a:r>
              <a:rPr lang="en-US" sz="2200" b="1" dirty="0">
                <a:latin typeface="Times New Roman" panose="02020603050405020304" pitchFamily="18" charset="0"/>
                <a:cs typeface="Times New Roman" panose="02020603050405020304" pitchFamily="18" charset="0"/>
              </a:rPr>
              <a:t>KIẾN THỨC</a:t>
            </a:r>
          </a:p>
          <a:p>
            <a:pPr marL="511175" indent="-511175" algn="ctr">
              <a:lnSpc>
                <a:spcPct val="200000"/>
              </a:lnSpc>
              <a:spcBef>
                <a:spcPct val="0"/>
              </a:spcBef>
              <a:buFont typeface="Times New Roman" pitchFamily="18" charset="0"/>
              <a:buAutoNum type="arabicPeriod"/>
            </a:pPr>
            <a:r>
              <a:rPr lang="en-US" sz="2200" b="1">
                <a:latin typeface="Times New Roman" panose="02020603050405020304" pitchFamily="18" charset="0"/>
                <a:cs typeface="Times New Roman" panose="02020603050405020304" pitchFamily="18" charset="0"/>
              </a:rPr>
              <a:t>QUYẾT TÂM </a:t>
            </a:r>
          </a:p>
          <a:p>
            <a:pPr marL="511175" indent="-511175" algn="ctr">
              <a:lnSpc>
                <a:spcPct val="200000"/>
              </a:lnSpc>
              <a:spcBef>
                <a:spcPct val="0"/>
              </a:spcBef>
              <a:buFont typeface="Times New Roman" pitchFamily="18" charset="0"/>
              <a:buAutoNum type="arabicPeriod"/>
            </a:pPr>
            <a:r>
              <a:rPr lang="en-US" sz="2200" b="1" dirty="0">
                <a:latin typeface="Times New Roman" panose="02020603050405020304" pitchFamily="18" charset="0"/>
                <a:cs typeface="Times New Roman" panose="02020603050405020304" pitchFamily="18" charset="0"/>
              </a:rPr>
              <a:t>HỖ TRỢ </a:t>
            </a:r>
          </a:p>
        </p:txBody>
      </p:sp>
      <p:sp>
        <p:nvSpPr>
          <p:cNvPr id="5" name="Content Placeholder 7"/>
          <p:cNvSpPr txBox="1">
            <a:spLocks/>
          </p:cNvSpPr>
          <p:nvPr/>
        </p:nvSpPr>
        <p:spPr bwMode="auto">
          <a:xfrm>
            <a:off x="956409" y="3168860"/>
            <a:ext cx="2864477" cy="1229710"/>
          </a:xfrm>
          <a:prstGeom prst="rect">
            <a:avLst/>
          </a:prstGeom>
          <a:noFill/>
          <a:ln w="38100">
            <a:solidFill>
              <a:schemeClr val="bg1"/>
            </a:solidFill>
            <a:miter lim="800000"/>
            <a:headEnd/>
            <a:tailEnd/>
          </a:ln>
        </p:spPr>
        <p:txBody>
          <a:bodyPr vert="horz" wrap="square" lIns="91440" tIns="45720" rIns="91440" bIns="45720" numCol="1" anchor="t" anchorCtr="0" compatLnSpc="1">
            <a:prstTxWarp prst="textNoShape">
              <a:avLst/>
            </a:prstTxWarp>
          </a:bodyPr>
          <a:lstStyle/>
          <a:p>
            <a:pPr marL="514350" marR="0" lvl="0" indent="-514350" algn="just" defTabSz="914400" rtl="0" eaLnBrk="0" fontAlgn="base" latinLnBrk="0" hangingPunct="0">
              <a:lnSpc>
                <a:spcPct val="200000"/>
              </a:lnSpc>
              <a:spcBef>
                <a:spcPct val="0"/>
              </a:spcBef>
              <a:spcAft>
                <a:spcPct val="0"/>
              </a:spcAft>
              <a:buClrTx/>
              <a:buSzTx/>
              <a:tabLst/>
              <a:defRPr/>
            </a:pPr>
            <a:r>
              <a:rPr kumimoji="0" lang="en-US" sz="2200" b="1" i="0" u="none" strike="noStrike" kern="0" cap="none" spc="0" normalizeH="0" baseline="0" noProof="0" dirty="0">
                <a:ln>
                  <a:noFill/>
                </a:ln>
                <a:effectLst/>
                <a:uLnTx/>
                <a:uFillTx/>
                <a:latin typeface="Times New Roman" panose="02020603050405020304" pitchFamily="18" charset="0"/>
                <a:cs typeface="Times New Roman" pitchFamily="18" charset="0"/>
              </a:rPr>
              <a:t>THÀNH</a:t>
            </a:r>
            <a:r>
              <a:rPr kumimoji="0" lang="en-US" sz="2200" b="1" i="0" u="none" strike="noStrike" kern="0" cap="none" spc="0" normalizeH="0" noProof="0" dirty="0">
                <a:ln>
                  <a:noFill/>
                </a:ln>
                <a:effectLst/>
                <a:uLnTx/>
                <a:uFillTx/>
                <a:latin typeface="Times New Roman" pitchFamily="18" charset="0"/>
                <a:cs typeface="Times New Roman" pitchFamily="18" charset="0"/>
              </a:rPr>
              <a:t> CÔNG   = </a:t>
            </a:r>
            <a:endParaRPr kumimoji="0" lang="en-US" sz="2200" b="1" i="0" u="none" strike="noStrike" kern="0" cap="none" spc="0" normalizeH="0" baseline="0" noProof="0" dirty="0">
              <a:ln>
                <a:noFill/>
              </a:ln>
              <a:effectLst/>
              <a:uLnTx/>
              <a:uFillTx/>
              <a:latin typeface="Times New Roman" panose="02020603050405020304" pitchFamily="18" charset="0"/>
              <a:cs typeface="Times New Roman" panose="02020603050405020304" pitchFamily="18" charset="0"/>
            </a:endParaRPr>
          </a:p>
        </p:txBody>
      </p:sp>
      <p:sp>
        <p:nvSpPr>
          <p:cNvPr id="3" name="Rectangle 2"/>
          <p:cNvSpPr/>
          <p:nvPr/>
        </p:nvSpPr>
        <p:spPr>
          <a:xfrm>
            <a:off x="3603172" y="2194401"/>
            <a:ext cx="3820886" cy="31786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VnArial" panose="020B7200000000000000" pitchFamily="34" charset="0"/>
            </a:endParaRPr>
          </a:p>
        </p:txBody>
      </p:sp>
    </p:spTree>
    <p:extLst>
      <p:ext uri="{BB962C8B-B14F-4D97-AF65-F5344CB8AC3E}">
        <p14:creationId xmlns:p14="http://schemas.microsoft.com/office/powerpoint/2010/main" val="4147084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500" fill="hold"/>
                                        <p:tgtEl>
                                          <p:spTgt spid="4">
                                            <p:txEl>
                                              <p:pRg st="1" end="1"/>
                                            </p:txEl>
                                          </p:spTgt>
                                        </p:tgtEl>
                                        <p:attrNameLst>
                                          <p:attrName>style.color</p:attrName>
                                        </p:attrNameLst>
                                      </p:cBhvr>
                                      <p:to>
                                        <a:srgbClr val="FFFF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2082" name="Oval 2"/>
          <p:cNvSpPr>
            <a:spLocks noChangeArrowheads="1"/>
          </p:cNvSpPr>
          <p:nvPr/>
        </p:nvSpPr>
        <p:spPr bwMode="auto">
          <a:xfrm>
            <a:off x="647700" y="2293938"/>
            <a:ext cx="1905000" cy="1828800"/>
          </a:xfrm>
          <a:prstGeom prst="ellipse">
            <a:avLst/>
          </a:prstGeom>
          <a:solidFill>
            <a:srgbClr val="FFFFFF"/>
          </a:solidFill>
          <a:ln w="9525">
            <a:solidFill>
              <a:schemeClr val="tx1"/>
            </a:solidFill>
            <a:round/>
            <a:headEnd/>
            <a:tailEnd/>
          </a:ln>
        </p:spPr>
        <p:txBody>
          <a:bodyPr wrap="none" anchor="ctr"/>
          <a:lstStyle/>
          <a:p>
            <a:pPr algn="ctr"/>
            <a:r>
              <a:rPr lang="en-US" altLang="en-US" sz="2200" b="1" dirty="0">
                <a:latin typeface="Times New Roman" pitchFamily="18" charset="0"/>
              </a:rPr>
              <a:t>KIẾN THỨC</a:t>
            </a:r>
            <a:endParaRPr lang="en-US" altLang="en-US" sz="2200" b="1" dirty="0">
              <a:latin typeface="VNI-Times" pitchFamily="2" charset="0"/>
            </a:endParaRPr>
          </a:p>
        </p:txBody>
      </p:sp>
      <p:sp>
        <p:nvSpPr>
          <p:cNvPr id="302083" name="Oval 3"/>
          <p:cNvSpPr>
            <a:spLocks noChangeArrowheads="1"/>
          </p:cNvSpPr>
          <p:nvPr/>
        </p:nvSpPr>
        <p:spPr bwMode="auto">
          <a:xfrm>
            <a:off x="6629399" y="2301875"/>
            <a:ext cx="2063839" cy="1828800"/>
          </a:xfrm>
          <a:prstGeom prst="ellipse">
            <a:avLst/>
          </a:prstGeom>
          <a:solidFill>
            <a:srgbClr val="FFFFFF"/>
          </a:solidFill>
          <a:ln w="9525">
            <a:solidFill>
              <a:schemeClr val="tx1"/>
            </a:solidFill>
            <a:round/>
            <a:headEnd/>
            <a:tailEnd/>
          </a:ln>
        </p:spPr>
        <p:txBody>
          <a:bodyPr wrap="none" anchor="ctr"/>
          <a:lstStyle/>
          <a:p>
            <a:pPr algn="ctr" eaLnBrk="1" hangingPunct="1"/>
            <a:endParaRPr lang="vi-VN" altLang="en-US" sz="2200">
              <a:latin typeface="VNI-Helve" pitchFamily="2" charset="0"/>
            </a:endParaRPr>
          </a:p>
        </p:txBody>
      </p:sp>
      <p:sp>
        <p:nvSpPr>
          <p:cNvPr id="302084" name="Oval 4"/>
          <p:cNvSpPr>
            <a:spLocks noChangeArrowheads="1"/>
          </p:cNvSpPr>
          <p:nvPr/>
        </p:nvSpPr>
        <p:spPr bwMode="auto">
          <a:xfrm>
            <a:off x="3594100" y="2301875"/>
            <a:ext cx="1905000" cy="1828800"/>
          </a:xfrm>
          <a:prstGeom prst="ellipse">
            <a:avLst/>
          </a:prstGeom>
          <a:solidFill>
            <a:srgbClr val="FFFF00"/>
          </a:solidFill>
          <a:ln w="9525">
            <a:solidFill>
              <a:schemeClr val="tx1"/>
            </a:solidFill>
            <a:round/>
            <a:headEnd/>
            <a:tailEnd/>
          </a:ln>
          <a:effectLst/>
        </p:spPr>
        <p:txBody>
          <a:bodyPr wrap="none" anchor="ctr"/>
          <a:lstStyle/>
          <a:p>
            <a:pPr algn="ctr">
              <a:defRPr/>
            </a:pPr>
            <a:r>
              <a:rPr lang="en-US" sz="2200" b="1" dirty="0">
                <a:latin typeface="Times New Roman" pitchFamily="18" charset="0"/>
              </a:rPr>
              <a:t>QUYẾT</a:t>
            </a:r>
          </a:p>
          <a:p>
            <a:pPr algn="ctr">
              <a:defRPr/>
            </a:pPr>
            <a:r>
              <a:rPr lang="en-US" sz="2200" b="1" dirty="0">
                <a:latin typeface="Times New Roman" pitchFamily="18" charset="0"/>
              </a:rPr>
              <a:t> TÂM</a:t>
            </a:r>
            <a:endParaRPr lang="en-US" sz="2200" b="1" dirty="0">
              <a:latin typeface="VNI-Times" pitchFamily="2" charset="0"/>
            </a:endParaRPr>
          </a:p>
        </p:txBody>
      </p:sp>
      <p:sp>
        <p:nvSpPr>
          <p:cNvPr id="22533" name="Rectangle 5"/>
          <p:cNvSpPr>
            <a:spLocks noChangeArrowheads="1"/>
          </p:cNvSpPr>
          <p:nvPr/>
        </p:nvSpPr>
        <p:spPr bwMode="auto">
          <a:xfrm>
            <a:off x="1663133" y="3064328"/>
            <a:ext cx="2857500" cy="435429"/>
          </a:xfrm>
          <a:prstGeom prst="rect">
            <a:avLst/>
          </a:prstGeom>
          <a:noFill/>
          <a:ln w="9525">
            <a:noFill/>
            <a:miter lim="800000"/>
            <a:headEnd/>
            <a:tailEnd/>
          </a:ln>
        </p:spPr>
        <p:txBody>
          <a:bodyPr/>
          <a:lstStyle/>
          <a:p>
            <a:pPr marL="342900" indent="-342900" algn="ctr" eaLnBrk="1" hangingPunct="1">
              <a:lnSpc>
                <a:spcPct val="90000"/>
              </a:lnSpc>
              <a:spcBef>
                <a:spcPct val="20000"/>
              </a:spcBef>
              <a:buClr>
                <a:srgbClr val="E3E3FF"/>
              </a:buClr>
            </a:pPr>
            <a:r>
              <a:rPr lang="en-US" altLang="en-US" sz="2200" b="1">
                <a:latin typeface="Times New Roman" pitchFamily="18" charset="0"/>
              </a:rPr>
              <a:t>+</a:t>
            </a:r>
          </a:p>
        </p:txBody>
      </p:sp>
      <p:sp>
        <p:nvSpPr>
          <p:cNvPr id="302086" name="Rectangle 6"/>
          <p:cNvSpPr>
            <a:spLocks noChangeArrowheads="1"/>
          </p:cNvSpPr>
          <p:nvPr/>
        </p:nvSpPr>
        <p:spPr bwMode="auto">
          <a:xfrm>
            <a:off x="6765924" y="2971800"/>
            <a:ext cx="1815193" cy="489857"/>
          </a:xfrm>
          <a:prstGeom prst="rect">
            <a:avLst/>
          </a:prstGeom>
          <a:noFill/>
          <a:ln w="9525">
            <a:noFill/>
            <a:miter lim="800000"/>
            <a:headEnd/>
            <a:tailEnd/>
          </a:ln>
        </p:spPr>
        <p:txBody>
          <a:bodyPr/>
          <a:lstStyle/>
          <a:p>
            <a:pPr marL="342900" indent="-342900" algn="ctr" eaLnBrk="1" hangingPunct="1">
              <a:lnSpc>
                <a:spcPct val="90000"/>
              </a:lnSpc>
              <a:spcBef>
                <a:spcPct val="20000"/>
              </a:spcBef>
              <a:buClr>
                <a:srgbClr val="E3E3FF"/>
              </a:buClr>
            </a:pPr>
            <a:r>
              <a:rPr lang="en-US" altLang="en-US" sz="2200" b="1">
                <a:latin typeface="Times New Roman" pitchFamily="18" charset="0"/>
              </a:rPr>
              <a:t>HỖ TRỢ</a:t>
            </a:r>
          </a:p>
        </p:txBody>
      </p:sp>
      <p:sp>
        <p:nvSpPr>
          <p:cNvPr id="302087" name="Rectangle 7"/>
          <p:cNvSpPr>
            <a:spLocks noGrp="1" noChangeArrowheads="1"/>
          </p:cNvSpPr>
          <p:nvPr>
            <p:ph type="title"/>
          </p:nvPr>
        </p:nvSpPr>
        <p:spPr>
          <a:xfrm>
            <a:off x="1654628" y="535894"/>
            <a:ext cx="5878286" cy="1143000"/>
          </a:xfrm>
          <a:solidFill>
            <a:srgbClr val="FFFFFF"/>
          </a:solidFill>
        </p:spPr>
        <p:txBody>
          <a:bodyPr/>
          <a:lstStyle/>
          <a:p>
            <a:pPr eaLnBrk="1" hangingPunct="1">
              <a:defRPr/>
            </a:pPr>
            <a:r>
              <a:rPr lang="en-US" sz="2200" b="1" dirty="0">
                <a:effectLst/>
                <a:latin typeface="Times New Roman" panose="02020603050405020304" pitchFamily="18" charset="0"/>
                <a:cs typeface="Times New Roman" panose="02020603050405020304" pitchFamily="18" charset="0"/>
              </a:rPr>
              <a:t>CHÌA KHOÁ BỎ THUỐC LÁ THÀNH CÔNG</a:t>
            </a:r>
            <a:endParaRPr lang="en-US" sz="2200" b="1" dirty="0">
              <a:latin typeface="Times New Roman" panose="02020603050405020304" pitchFamily="18" charset="0"/>
              <a:cs typeface="Times New Roman" panose="02020603050405020304" pitchFamily="18" charset="0"/>
            </a:endParaRPr>
          </a:p>
        </p:txBody>
      </p:sp>
      <p:sp>
        <p:nvSpPr>
          <p:cNvPr id="22536" name="Rectangle 8"/>
          <p:cNvSpPr>
            <a:spLocks noChangeArrowheads="1"/>
          </p:cNvSpPr>
          <p:nvPr/>
        </p:nvSpPr>
        <p:spPr bwMode="auto">
          <a:xfrm>
            <a:off x="4645252" y="3064328"/>
            <a:ext cx="2857500" cy="576943"/>
          </a:xfrm>
          <a:prstGeom prst="rect">
            <a:avLst/>
          </a:prstGeom>
          <a:noFill/>
          <a:ln w="9525">
            <a:noFill/>
            <a:miter lim="800000"/>
            <a:headEnd/>
            <a:tailEnd/>
          </a:ln>
        </p:spPr>
        <p:txBody>
          <a:bodyPr/>
          <a:lstStyle/>
          <a:p>
            <a:pPr marL="342900" indent="-342900" algn="ctr" eaLnBrk="1" hangingPunct="1">
              <a:lnSpc>
                <a:spcPct val="90000"/>
              </a:lnSpc>
              <a:spcBef>
                <a:spcPct val="20000"/>
              </a:spcBef>
              <a:buClr>
                <a:srgbClr val="E3E3FF"/>
              </a:buClr>
            </a:pPr>
            <a:r>
              <a:rPr lang="en-US" altLang="en-US" sz="2200" b="1">
                <a:latin typeface="Times New Roman" pitchFamily="18" charset="0"/>
              </a:rPr>
              <a:t>+</a:t>
            </a:r>
          </a:p>
        </p:txBody>
      </p:sp>
      <p:sp>
        <p:nvSpPr>
          <p:cNvPr id="22538" name="TextBox 1"/>
          <p:cNvSpPr txBox="1">
            <a:spLocks noChangeArrowheads="1"/>
          </p:cNvSpPr>
          <p:nvPr/>
        </p:nvSpPr>
        <p:spPr bwMode="auto">
          <a:xfrm>
            <a:off x="3810000" y="4540706"/>
            <a:ext cx="1567543" cy="430887"/>
          </a:xfrm>
          <a:prstGeom prst="rect">
            <a:avLst/>
          </a:prstGeom>
          <a:noFill/>
          <a:ln w="9525">
            <a:noFill/>
            <a:miter lim="800000"/>
            <a:headEnd/>
            <a:tailEnd/>
          </a:ln>
        </p:spPr>
        <p:txBody>
          <a:bodyPr wrap="square">
            <a:spAutoFit/>
          </a:bodyPr>
          <a:lstStyle/>
          <a:p>
            <a:r>
              <a:rPr lang="en-US" altLang="en-US" sz="2200" b="1" dirty="0">
                <a:latin typeface="Times New Roman" pitchFamily="18" charset="0"/>
              </a:rPr>
              <a:t>ĐỘNG CƠ</a:t>
            </a:r>
          </a:p>
        </p:txBody>
      </p:sp>
    </p:spTree>
    <p:extLst>
      <p:ext uri="{BB962C8B-B14F-4D97-AF65-F5344CB8AC3E}">
        <p14:creationId xmlns:p14="http://schemas.microsoft.com/office/powerpoint/2010/main" val="115292499"/>
      </p:ext>
    </p:extLst>
  </p:cSld>
  <p:clrMapOvr>
    <a:masterClrMapping/>
  </p:clrMapOvr>
  <p:transition spd="slow">
    <p:wipe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grpId="0" nodeType="clickEffect">
                                  <p:stCondLst>
                                    <p:cond delay="0"/>
                                  </p:stCondLst>
                                  <p:childTnLst>
                                    <p:animRot by="21600000">
                                      <p:cBhvr>
                                        <p:cTn id="6" dur="2000" fill="hold"/>
                                        <p:tgtEl>
                                          <p:spTgt spid="302082"/>
                                        </p:tgtEl>
                                        <p:attrNameLst>
                                          <p:attrName>r</p:attrName>
                                        </p:attrNameLst>
                                      </p:cBhvr>
                                    </p:animRot>
                                  </p:childTnLst>
                                </p:cTn>
                              </p:par>
                            </p:childTnLst>
                          </p:cTn>
                        </p:par>
                      </p:childTnLst>
                    </p:cTn>
                  </p:par>
                  <p:par>
                    <p:cTn id="7" fill="hold" nodeType="clickPar">
                      <p:stCondLst>
                        <p:cond delay="indefinite"/>
                      </p:stCondLst>
                      <p:childTnLst>
                        <p:par>
                          <p:cTn id="8" fill="hold" nodeType="withGroup">
                            <p:stCondLst>
                              <p:cond delay="0"/>
                            </p:stCondLst>
                            <p:childTnLst>
                              <p:par>
                                <p:cTn id="9" presetID="8" presetClass="entr" presetSubtype="16" fill="hold" grpId="0" nodeType="clickEffect">
                                  <p:stCondLst>
                                    <p:cond delay="0"/>
                                  </p:stCondLst>
                                  <p:childTnLst>
                                    <p:set>
                                      <p:cBhvr>
                                        <p:cTn id="10" dur="1" fill="hold">
                                          <p:stCondLst>
                                            <p:cond delay="0"/>
                                          </p:stCondLst>
                                        </p:cTn>
                                        <p:tgtEl>
                                          <p:spTgt spid="302084"/>
                                        </p:tgtEl>
                                        <p:attrNameLst>
                                          <p:attrName>style.visibility</p:attrName>
                                        </p:attrNameLst>
                                      </p:cBhvr>
                                      <p:to>
                                        <p:strVal val="visible"/>
                                      </p:to>
                                    </p:set>
                                    <p:animEffect transition="in" filter="diamond(in)">
                                      <p:cBhvr>
                                        <p:cTn id="11" dur="2000"/>
                                        <p:tgtEl>
                                          <p:spTgt spid="30208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302086"/>
                                        </p:tgtEl>
                                        <p:attrNameLst>
                                          <p:attrName>style.visibility</p:attrName>
                                        </p:attrNameLst>
                                      </p:cBhvr>
                                      <p:to>
                                        <p:strVal val="visible"/>
                                      </p:to>
                                    </p:set>
                                    <p:anim calcmode="lin" valueType="num">
                                      <p:cBhvr additive="base">
                                        <p:cTn id="16" dur="500" fill="hold"/>
                                        <p:tgtEl>
                                          <p:spTgt spid="302086"/>
                                        </p:tgtEl>
                                        <p:attrNameLst>
                                          <p:attrName>ppt_x</p:attrName>
                                        </p:attrNameLst>
                                      </p:cBhvr>
                                      <p:tavLst>
                                        <p:tav tm="0">
                                          <p:val>
                                            <p:strVal val="#ppt_x"/>
                                          </p:val>
                                        </p:tav>
                                        <p:tav tm="100000">
                                          <p:val>
                                            <p:strVal val="#ppt_x"/>
                                          </p:val>
                                        </p:tav>
                                      </p:tavLst>
                                    </p:anim>
                                    <p:anim calcmode="lin" valueType="num">
                                      <p:cBhvr additive="base">
                                        <p:cTn id="17" dur="500" fill="hold"/>
                                        <p:tgtEl>
                                          <p:spTgt spid="302086"/>
                                        </p:tgtEl>
                                        <p:attrNameLst>
                                          <p:attrName>ppt_y</p:attrName>
                                        </p:attrNameLst>
                                      </p:cBhvr>
                                      <p:tavLst>
                                        <p:tav tm="0">
                                          <p:val>
                                            <p:strVal val="1+#ppt_h/2"/>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302083"/>
                                        </p:tgtEl>
                                        <p:attrNameLst>
                                          <p:attrName>style.visibility</p:attrName>
                                        </p:attrNameLst>
                                      </p:cBhvr>
                                      <p:to>
                                        <p:strVal val="visible"/>
                                      </p:to>
                                    </p:set>
                                    <p:animEffect transition="in" filter="wheel(4)">
                                      <p:cBhvr>
                                        <p:cTn id="22" dur="2000"/>
                                        <p:tgtEl>
                                          <p:spTgt spid="3020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2082" grpId="0" animBg="1"/>
      <p:bldP spid="302083" grpId="0" animBg="1"/>
      <p:bldP spid="302084" grpId="0" animBg="1"/>
      <p:bldP spid="302086" grpId="0"/>
    </p:bld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2082" name="Oval 2"/>
          <p:cNvSpPr>
            <a:spLocks noChangeArrowheads="1"/>
          </p:cNvSpPr>
          <p:nvPr/>
        </p:nvSpPr>
        <p:spPr bwMode="auto">
          <a:xfrm>
            <a:off x="960105" y="1449775"/>
            <a:ext cx="2017244" cy="1454726"/>
          </a:xfrm>
          <a:prstGeom prst="ellipse">
            <a:avLst/>
          </a:prstGeom>
          <a:solidFill>
            <a:srgbClr val="FFFFFF"/>
          </a:solidFill>
          <a:ln w="9525">
            <a:solidFill>
              <a:schemeClr val="tx1"/>
            </a:solidFill>
            <a:round/>
            <a:headEnd/>
            <a:tailEnd/>
          </a:ln>
        </p:spPr>
        <p:txBody>
          <a:bodyPr wrap="none" anchor="ctr"/>
          <a:lstStyle/>
          <a:p>
            <a:pPr algn="ctr"/>
            <a:r>
              <a:rPr lang="en-US" altLang="en-US" sz="2200" b="1" dirty="0">
                <a:latin typeface="Times New Roman" pitchFamily="18" charset="0"/>
                <a:cs typeface="Times New Roman" pitchFamily="18" charset="0"/>
              </a:rPr>
              <a:t>KIẾN</a:t>
            </a:r>
          </a:p>
          <a:p>
            <a:pPr algn="ctr"/>
            <a:r>
              <a:rPr lang="en-US" altLang="en-US" sz="2200" b="1" dirty="0">
                <a:latin typeface="Times New Roman" pitchFamily="18" charset="0"/>
                <a:cs typeface="Times New Roman" pitchFamily="18" charset="0"/>
              </a:rPr>
              <a:t>THỨC</a:t>
            </a:r>
          </a:p>
        </p:txBody>
      </p:sp>
      <p:sp>
        <p:nvSpPr>
          <p:cNvPr id="23555" name="Rectangle 5"/>
          <p:cNvSpPr>
            <a:spLocks noChangeArrowheads="1"/>
          </p:cNvSpPr>
          <p:nvPr/>
        </p:nvSpPr>
        <p:spPr bwMode="auto">
          <a:xfrm>
            <a:off x="1968727" y="2481943"/>
            <a:ext cx="2573115" cy="1066800"/>
          </a:xfrm>
          <a:prstGeom prst="rect">
            <a:avLst/>
          </a:prstGeom>
          <a:noFill/>
          <a:ln w="9525">
            <a:noFill/>
            <a:miter lim="800000"/>
            <a:headEnd/>
            <a:tailEnd/>
          </a:ln>
        </p:spPr>
        <p:txBody>
          <a:bodyPr/>
          <a:lstStyle/>
          <a:p>
            <a:pPr marL="342900" indent="-342900" algn="ctr" eaLnBrk="1" hangingPunct="1">
              <a:lnSpc>
                <a:spcPct val="90000"/>
              </a:lnSpc>
              <a:spcBef>
                <a:spcPct val="20000"/>
              </a:spcBef>
              <a:buClr>
                <a:srgbClr val="E3E3FF"/>
              </a:buClr>
            </a:pPr>
            <a:endParaRPr lang="en-US" altLang="en-US" sz="2200" b="1">
              <a:latin typeface="Times New Roman" panose="02020603050405020304" pitchFamily="18" charset="0"/>
              <a:cs typeface="Times New Roman" panose="02020603050405020304" pitchFamily="18" charset="0"/>
            </a:endParaRPr>
          </a:p>
        </p:txBody>
      </p:sp>
      <p:sp>
        <p:nvSpPr>
          <p:cNvPr id="302087" name="Rectangle 7"/>
          <p:cNvSpPr>
            <a:spLocks noGrp="1" noChangeArrowheads="1"/>
          </p:cNvSpPr>
          <p:nvPr>
            <p:ph type="title"/>
          </p:nvPr>
        </p:nvSpPr>
        <p:spPr>
          <a:xfrm>
            <a:off x="173841" y="306775"/>
            <a:ext cx="8458530" cy="1143000"/>
          </a:xfrm>
        </p:spPr>
        <p:txBody>
          <a:bodyPr/>
          <a:lstStyle/>
          <a:p>
            <a:pPr eaLnBrk="1" hangingPunct="1">
              <a:defRPr/>
            </a:pPr>
            <a:r>
              <a:rPr lang="en-US" sz="2200" b="1" dirty="0">
                <a:effectLst/>
                <a:latin typeface="Times New Roman" panose="02020603050405020304" pitchFamily="18" charset="0"/>
                <a:cs typeface="Times New Roman" panose="02020603050405020304" pitchFamily="18" charset="0"/>
              </a:rPr>
              <a:t>CHÌA KHOÁ BỎ THUỐC LÁ THÀNH CÔNG</a:t>
            </a:r>
            <a:endParaRPr lang="en-US" sz="2200" b="1" dirty="0">
              <a:latin typeface="Times New Roman" panose="02020603050405020304" pitchFamily="18" charset="0"/>
              <a:cs typeface="Times New Roman" panose="02020603050405020304" pitchFamily="18" charset="0"/>
            </a:endParaRPr>
          </a:p>
        </p:txBody>
      </p:sp>
      <p:sp>
        <p:nvSpPr>
          <p:cNvPr id="23557" name="Rectangle 8"/>
          <p:cNvSpPr>
            <a:spLocks noChangeArrowheads="1"/>
          </p:cNvSpPr>
          <p:nvPr/>
        </p:nvSpPr>
        <p:spPr bwMode="auto">
          <a:xfrm>
            <a:off x="4942114" y="2481943"/>
            <a:ext cx="2573115" cy="1066800"/>
          </a:xfrm>
          <a:prstGeom prst="rect">
            <a:avLst/>
          </a:prstGeom>
          <a:noFill/>
          <a:ln w="9525">
            <a:noFill/>
            <a:miter lim="800000"/>
            <a:headEnd/>
            <a:tailEnd/>
          </a:ln>
        </p:spPr>
        <p:txBody>
          <a:bodyPr/>
          <a:lstStyle/>
          <a:p>
            <a:pPr marL="342900" indent="-342900" algn="ctr" eaLnBrk="1" hangingPunct="1">
              <a:lnSpc>
                <a:spcPct val="90000"/>
              </a:lnSpc>
              <a:spcBef>
                <a:spcPct val="20000"/>
              </a:spcBef>
              <a:buClr>
                <a:srgbClr val="E3E3FF"/>
              </a:buClr>
            </a:pPr>
            <a:endParaRPr lang="en-US" altLang="en-US" sz="2200" b="1">
              <a:latin typeface="Times New Roman" panose="02020603050405020304" pitchFamily="18" charset="0"/>
              <a:cs typeface="Times New Roman" panose="02020603050405020304" pitchFamily="18" charset="0"/>
            </a:endParaRPr>
          </a:p>
        </p:txBody>
      </p:sp>
      <p:sp>
        <p:nvSpPr>
          <p:cNvPr id="23558" name="TextBox 2"/>
          <p:cNvSpPr txBox="1">
            <a:spLocks noChangeArrowheads="1"/>
          </p:cNvSpPr>
          <p:nvPr/>
        </p:nvSpPr>
        <p:spPr bwMode="auto">
          <a:xfrm>
            <a:off x="960105" y="3145971"/>
            <a:ext cx="7672266" cy="3139321"/>
          </a:xfrm>
          <a:prstGeom prst="rect">
            <a:avLst/>
          </a:prstGeom>
          <a:noFill/>
          <a:ln w="9525">
            <a:noFill/>
            <a:miter lim="800000"/>
            <a:headEnd/>
            <a:tailEnd/>
          </a:ln>
        </p:spPr>
        <p:txBody>
          <a:bodyPr wrap="square">
            <a:spAutoFit/>
          </a:bodyPr>
          <a:lstStyle/>
          <a:p>
            <a:pPr marL="342900" indent="-342900" algn="just">
              <a:lnSpc>
                <a:spcPct val="150000"/>
              </a:lnSpc>
              <a:buFont typeface="Wingdings" panose="05000000000000000000" pitchFamily="2" charset="2"/>
              <a:buChar char="v"/>
            </a:pPr>
            <a:r>
              <a:rPr lang="en-US" altLang="en-US" sz="2200" dirty="0" err="1">
                <a:latin typeface="Times New Roman" panose="02020603050405020304" pitchFamily="18" charset="0"/>
                <a:cs typeface="Times New Roman" panose="02020603050405020304" pitchFamily="18" charset="0"/>
              </a:rPr>
              <a:t>Tác</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hại</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của</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thuốc</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lá</a:t>
            </a:r>
            <a:endParaRPr lang="en-US" altLang="en-US" sz="2200" dirty="0">
              <a:latin typeface="Times New Roman" panose="02020603050405020304" pitchFamily="18" charset="0"/>
              <a:cs typeface="Times New Roman" panose="02020603050405020304" pitchFamily="18" charset="0"/>
            </a:endParaRPr>
          </a:p>
          <a:p>
            <a:pPr marL="342900" indent="-342900" algn="just">
              <a:lnSpc>
                <a:spcPct val="150000"/>
              </a:lnSpc>
              <a:buFont typeface="Wingdings" panose="05000000000000000000" pitchFamily="2" charset="2"/>
              <a:buChar char="v"/>
            </a:pPr>
            <a:r>
              <a:rPr lang="en-US" altLang="en-US" sz="2200" dirty="0" err="1">
                <a:latin typeface="Times New Roman" panose="02020603050405020304" pitchFamily="18" charset="0"/>
                <a:cs typeface="Times New Roman" panose="02020603050405020304" pitchFamily="18" charset="0"/>
              </a:rPr>
              <a:t>Về</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lợi</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ích</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của</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thuốc</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lá</a:t>
            </a:r>
            <a:endParaRPr lang="en-US" altLang="en-US" sz="2200" dirty="0">
              <a:latin typeface="Times New Roman" panose="02020603050405020304" pitchFamily="18" charset="0"/>
              <a:cs typeface="Times New Roman" panose="02020603050405020304" pitchFamily="18" charset="0"/>
            </a:endParaRPr>
          </a:p>
          <a:p>
            <a:pPr marL="342900" indent="-342900" algn="just">
              <a:lnSpc>
                <a:spcPct val="150000"/>
              </a:lnSpc>
              <a:buFont typeface="Wingdings" panose="05000000000000000000" pitchFamily="2" charset="2"/>
              <a:buChar char="v"/>
            </a:pPr>
            <a:r>
              <a:rPr lang="en-US" altLang="en-US" sz="2200" dirty="0" err="1">
                <a:latin typeface="Times New Roman" panose="02020603050405020304" pitchFamily="18" charset="0"/>
                <a:cs typeface="Times New Roman" panose="02020603050405020304" pitchFamily="18" charset="0"/>
              </a:rPr>
              <a:t>Các</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chính</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sách</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pháp</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luật</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nội</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quy</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quy</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định</a:t>
            </a:r>
            <a:r>
              <a:rPr lang="en-US" altLang="en-US" sz="2200" dirty="0">
                <a:latin typeface="Times New Roman" panose="02020603050405020304" pitchFamily="18" charset="0"/>
                <a:cs typeface="Times New Roman" panose="02020603050405020304" pitchFamily="18" charset="0"/>
              </a:rPr>
              <a:t> LQ </a:t>
            </a:r>
            <a:r>
              <a:rPr lang="en-US" altLang="en-US" sz="2200" dirty="0" err="1">
                <a:latin typeface="Times New Roman" panose="02020603050405020304" pitchFamily="18" charset="0"/>
                <a:cs typeface="Times New Roman" panose="02020603050405020304" pitchFamily="18" charset="0"/>
              </a:rPr>
              <a:t>đến</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thuốc</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lá</a:t>
            </a:r>
            <a:endParaRPr lang="en-US" altLang="en-US" sz="2200" dirty="0">
              <a:latin typeface="Times New Roman" panose="02020603050405020304" pitchFamily="18" charset="0"/>
              <a:cs typeface="Times New Roman" panose="02020603050405020304" pitchFamily="18" charset="0"/>
            </a:endParaRPr>
          </a:p>
          <a:p>
            <a:pPr marL="342900" indent="-342900" algn="just">
              <a:lnSpc>
                <a:spcPct val="150000"/>
              </a:lnSpc>
              <a:buFont typeface="Wingdings" panose="05000000000000000000" pitchFamily="2" charset="2"/>
              <a:buChar char="v"/>
            </a:pPr>
            <a:r>
              <a:rPr lang="en-US" altLang="en-US" sz="2200" dirty="0" err="1">
                <a:latin typeface="Times New Roman" panose="02020603050405020304" pitchFamily="18" charset="0"/>
                <a:cs typeface="Times New Roman" panose="02020603050405020304" pitchFamily="18" charset="0"/>
              </a:rPr>
              <a:t>Lợi</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ích</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của</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cai</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thuốc</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lá</a:t>
            </a:r>
            <a:endParaRPr lang="en-US" altLang="en-US" sz="2200" dirty="0">
              <a:latin typeface="Times New Roman" panose="02020603050405020304" pitchFamily="18" charset="0"/>
              <a:cs typeface="Times New Roman" panose="02020603050405020304" pitchFamily="18" charset="0"/>
            </a:endParaRPr>
          </a:p>
          <a:p>
            <a:pPr marL="342900" indent="-342900" algn="just">
              <a:lnSpc>
                <a:spcPct val="150000"/>
              </a:lnSpc>
              <a:buFont typeface="Wingdings" panose="05000000000000000000" pitchFamily="2" charset="2"/>
              <a:buChar char="v"/>
            </a:pPr>
            <a:r>
              <a:rPr lang="en-US" altLang="en-US" sz="2200" dirty="0" err="1">
                <a:latin typeface="Times New Roman" panose="02020603050405020304" pitchFamily="18" charset="0"/>
                <a:cs typeface="Times New Roman" panose="02020603050405020304" pitchFamily="18" charset="0"/>
              </a:rPr>
              <a:t>Cách</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bỏ</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thuốc</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lá</a:t>
            </a:r>
            <a:endParaRPr lang="en-US" altLang="en-US" sz="2200" dirty="0">
              <a:latin typeface="Times New Roman" panose="02020603050405020304" pitchFamily="18" charset="0"/>
              <a:cs typeface="Times New Roman" panose="02020603050405020304" pitchFamily="18" charset="0"/>
            </a:endParaRPr>
          </a:p>
          <a:p>
            <a:pPr marL="342900" indent="-342900" algn="just">
              <a:lnSpc>
                <a:spcPct val="150000"/>
              </a:lnSpc>
              <a:buFont typeface="Wingdings" panose="05000000000000000000" pitchFamily="2" charset="2"/>
              <a:buChar char="v"/>
            </a:pPr>
            <a:r>
              <a:rPr lang="en-US" altLang="en-US" sz="2200" dirty="0" err="1">
                <a:latin typeface="Times New Roman" panose="02020603050405020304" pitchFamily="18" charset="0"/>
                <a:cs typeface="Times New Roman" panose="02020603050405020304" pitchFamily="18" charset="0"/>
              </a:rPr>
              <a:t>Những</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trở</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ngại</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khi</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cai</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thuốc</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lá</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và</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cách</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giải</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quyết</a:t>
            </a:r>
            <a:endParaRPr lang="en-US" alt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9607162"/>
      </p:ext>
    </p:extLst>
  </p:cSld>
  <p:clrMapOvr>
    <a:masterClrMapping/>
  </p:clrMapOvr>
  <p:transition spd="slow">
    <p:wipe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grpId="0" nodeType="clickEffect">
                                  <p:stCondLst>
                                    <p:cond delay="0"/>
                                  </p:stCondLst>
                                  <p:childTnLst>
                                    <p:animRot by="21600000">
                                      <p:cBhvr>
                                        <p:cTn id="6" dur="2000" fill="hold"/>
                                        <p:tgtEl>
                                          <p:spTgt spid="30208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208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2084" name="Oval 4"/>
          <p:cNvSpPr>
            <a:spLocks noChangeArrowheads="1"/>
          </p:cNvSpPr>
          <p:nvPr/>
        </p:nvSpPr>
        <p:spPr bwMode="auto">
          <a:xfrm>
            <a:off x="3355495" y="1609128"/>
            <a:ext cx="2498323" cy="2224602"/>
          </a:xfrm>
          <a:prstGeom prst="ellipse">
            <a:avLst/>
          </a:prstGeom>
          <a:solidFill>
            <a:srgbClr val="FFC000"/>
          </a:solidFill>
          <a:ln w="9525">
            <a:solidFill>
              <a:schemeClr val="tx1"/>
            </a:solidFill>
            <a:round/>
            <a:headEnd/>
            <a:tailEnd/>
          </a:ln>
          <a:effectLst/>
        </p:spPr>
        <p:txBody>
          <a:bodyPr wrap="none" anchor="ctr"/>
          <a:lstStyle/>
          <a:p>
            <a:pPr algn="ctr">
              <a:defRPr/>
            </a:pPr>
            <a:r>
              <a:rPr lang="en-US" sz="2200" b="1" dirty="0">
                <a:latin typeface="Times New Roman" panose="02020603050405020304" pitchFamily="18" charset="0"/>
                <a:cs typeface="Times New Roman" panose="02020603050405020304" pitchFamily="18" charset="0"/>
              </a:rPr>
              <a:t>QUYẾT </a:t>
            </a:r>
          </a:p>
          <a:p>
            <a:pPr algn="ctr">
              <a:defRPr/>
            </a:pPr>
            <a:r>
              <a:rPr lang="en-US" sz="2200" b="1" dirty="0">
                <a:latin typeface="Times New Roman" panose="02020603050405020304" pitchFamily="18" charset="0"/>
                <a:cs typeface="Times New Roman" panose="02020603050405020304" pitchFamily="18" charset="0"/>
              </a:rPr>
              <a:t>TÂM</a:t>
            </a:r>
          </a:p>
        </p:txBody>
      </p:sp>
      <p:sp>
        <p:nvSpPr>
          <p:cNvPr id="302087" name="Rectangle 7"/>
          <p:cNvSpPr>
            <a:spLocks noGrp="1" noChangeArrowheads="1"/>
          </p:cNvSpPr>
          <p:nvPr>
            <p:ph type="title"/>
          </p:nvPr>
        </p:nvSpPr>
        <p:spPr>
          <a:xfrm>
            <a:off x="1638300" y="420627"/>
            <a:ext cx="5932714" cy="1143000"/>
          </a:xfrm>
        </p:spPr>
        <p:txBody>
          <a:bodyPr/>
          <a:lstStyle/>
          <a:p>
            <a:pPr eaLnBrk="1" hangingPunct="1">
              <a:defRPr/>
            </a:pPr>
            <a:r>
              <a:rPr lang="en-US" sz="2200" b="1" dirty="0">
                <a:effectLst/>
                <a:latin typeface="Times New Roman" panose="02020603050405020304" pitchFamily="18" charset="0"/>
                <a:cs typeface="Times New Roman" panose="02020603050405020304" pitchFamily="18" charset="0"/>
              </a:rPr>
              <a:t>CHÌA KHOÁ BỎ THUỐC LÁ THÀNH CÔNG</a:t>
            </a:r>
            <a:endParaRPr lang="en-US" sz="2200" b="1" dirty="0">
              <a:latin typeface="Times New Roman" panose="02020603050405020304" pitchFamily="18" charset="0"/>
              <a:cs typeface="Times New Roman" panose="02020603050405020304" pitchFamily="18" charset="0"/>
            </a:endParaRPr>
          </a:p>
        </p:txBody>
      </p:sp>
      <p:sp>
        <p:nvSpPr>
          <p:cNvPr id="24581" name="Rectangle 8"/>
          <p:cNvSpPr>
            <a:spLocks noChangeArrowheads="1"/>
          </p:cNvSpPr>
          <p:nvPr/>
        </p:nvSpPr>
        <p:spPr bwMode="auto">
          <a:xfrm>
            <a:off x="4604657" y="2721429"/>
            <a:ext cx="2857500" cy="1066800"/>
          </a:xfrm>
          <a:prstGeom prst="rect">
            <a:avLst/>
          </a:prstGeom>
          <a:noFill/>
          <a:ln w="9525">
            <a:noFill/>
            <a:miter lim="800000"/>
            <a:headEnd/>
            <a:tailEnd/>
          </a:ln>
        </p:spPr>
        <p:txBody>
          <a:bodyPr/>
          <a:lstStyle/>
          <a:p>
            <a:pPr marL="342900" indent="-342900" algn="ctr" eaLnBrk="1" hangingPunct="1">
              <a:lnSpc>
                <a:spcPct val="90000"/>
              </a:lnSpc>
              <a:spcBef>
                <a:spcPct val="20000"/>
              </a:spcBef>
              <a:buClr>
                <a:srgbClr val="E3E3FF"/>
              </a:buClr>
            </a:pPr>
            <a:endParaRPr lang="en-US" altLang="en-US" sz="2200" b="1">
              <a:latin typeface="Times New Roman" panose="02020603050405020304" pitchFamily="18" charset="0"/>
              <a:cs typeface="Times New Roman" panose="02020603050405020304" pitchFamily="18" charset="0"/>
            </a:endParaRPr>
          </a:p>
        </p:txBody>
      </p:sp>
      <p:sp>
        <p:nvSpPr>
          <p:cNvPr id="24583" name="TextBox 2"/>
          <p:cNvSpPr txBox="1">
            <a:spLocks noChangeArrowheads="1"/>
          </p:cNvSpPr>
          <p:nvPr/>
        </p:nvSpPr>
        <p:spPr bwMode="auto">
          <a:xfrm>
            <a:off x="718456" y="4299858"/>
            <a:ext cx="7772400" cy="1785104"/>
          </a:xfrm>
          <a:prstGeom prst="rect">
            <a:avLst/>
          </a:prstGeom>
          <a:noFill/>
          <a:ln w="9525">
            <a:noFill/>
            <a:miter lim="800000"/>
            <a:headEnd/>
            <a:tailEnd/>
          </a:ln>
        </p:spPr>
        <p:txBody>
          <a:bodyPr>
            <a:spAutoFit/>
          </a:bodyPr>
          <a:lstStyle/>
          <a:p>
            <a:r>
              <a:rPr lang="en-US" altLang="en-US" sz="2200" dirty="0" err="1">
                <a:latin typeface="Times New Roman" panose="02020603050405020304" pitchFamily="18" charset="0"/>
                <a:cs typeface="Times New Roman" panose="02020603050405020304" pitchFamily="18" charset="0"/>
              </a:rPr>
              <a:t>Quyết</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vượt</a:t>
            </a:r>
            <a:r>
              <a:rPr lang="en-US" altLang="en-US" sz="2200" dirty="0">
                <a:latin typeface="Times New Roman" panose="02020603050405020304" pitchFamily="18" charset="0"/>
                <a:cs typeface="Times New Roman" panose="02020603050405020304" pitchFamily="18" charset="0"/>
              </a:rPr>
              <a:t> qua </a:t>
            </a:r>
            <a:r>
              <a:rPr lang="en-US" altLang="en-US" sz="2200" dirty="0" err="1">
                <a:latin typeface="Times New Roman" panose="02020603050405020304" pitchFamily="18" charset="0"/>
                <a:cs typeface="Times New Roman" panose="02020603050405020304" pitchFamily="18" charset="0"/>
              </a:rPr>
              <a:t>trở</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ngại</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khó</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khăn</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khó</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chịu</a:t>
            </a:r>
            <a:endParaRPr lang="en-US" altLang="en-US" sz="2200" dirty="0">
              <a:latin typeface="Times New Roman" panose="02020603050405020304" pitchFamily="18" charset="0"/>
              <a:cs typeface="Times New Roman" panose="02020603050405020304" pitchFamily="18" charset="0"/>
            </a:endParaRPr>
          </a:p>
          <a:p>
            <a:endParaRPr lang="en-US" altLang="en-US" sz="2200" dirty="0">
              <a:latin typeface="Times New Roman" panose="02020603050405020304" pitchFamily="18" charset="0"/>
              <a:cs typeface="Times New Roman" panose="02020603050405020304" pitchFamily="18" charset="0"/>
            </a:endParaRPr>
          </a:p>
          <a:p>
            <a:r>
              <a:rPr lang="en-US" altLang="en-US" sz="2200" dirty="0" err="1">
                <a:latin typeface="Times New Roman" panose="02020603050405020304" pitchFamily="18" charset="0"/>
                <a:cs typeface="Times New Roman" panose="02020603050405020304" pitchFamily="18" charset="0"/>
              </a:rPr>
              <a:t>Quyết</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vượt</a:t>
            </a:r>
            <a:r>
              <a:rPr lang="en-US" altLang="en-US" sz="2200" dirty="0">
                <a:latin typeface="Times New Roman" panose="02020603050405020304" pitchFamily="18" charset="0"/>
                <a:cs typeface="Times New Roman" panose="02020603050405020304" pitchFamily="18" charset="0"/>
              </a:rPr>
              <a:t> qua </a:t>
            </a:r>
            <a:r>
              <a:rPr lang="en-US" altLang="en-US" sz="2200" dirty="0" err="1">
                <a:latin typeface="Times New Roman" panose="02020603050405020304" pitchFamily="18" charset="0"/>
                <a:cs typeface="Times New Roman" panose="02020603050405020304" pitchFamily="18" charset="0"/>
              </a:rPr>
              <a:t>sự</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thèm</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muốn</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hút</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lại</a:t>
            </a:r>
            <a:endParaRPr lang="en-US" altLang="en-US" sz="2200" dirty="0">
              <a:latin typeface="Times New Roman" panose="02020603050405020304" pitchFamily="18" charset="0"/>
              <a:cs typeface="Times New Roman" panose="02020603050405020304" pitchFamily="18" charset="0"/>
            </a:endParaRPr>
          </a:p>
          <a:p>
            <a:endParaRPr lang="en-US" altLang="en-US" sz="2200" dirty="0">
              <a:latin typeface="Times New Roman" panose="02020603050405020304" pitchFamily="18" charset="0"/>
              <a:cs typeface="Times New Roman" panose="02020603050405020304" pitchFamily="18" charset="0"/>
            </a:endParaRPr>
          </a:p>
          <a:p>
            <a:r>
              <a:rPr lang="en-US" altLang="en-US" sz="2200" dirty="0" err="1">
                <a:latin typeface="Times New Roman" panose="02020603050405020304" pitchFamily="18" charset="0"/>
                <a:cs typeface="Times New Roman" panose="02020603050405020304" pitchFamily="18" charset="0"/>
              </a:rPr>
              <a:t>Quyết</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tâm</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từ</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bỏ</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thói</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quen</a:t>
            </a:r>
            <a:endParaRPr lang="en-US" alt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3056451"/>
      </p:ext>
    </p:extLst>
  </p:cSld>
  <p:clrMapOvr>
    <a:masterClrMapping/>
  </p:clrMapOvr>
  <p:transition spd="slow">
    <p:wipe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02084"/>
                                        </p:tgtEl>
                                        <p:attrNameLst>
                                          <p:attrName>style.visibility</p:attrName>
                                        </p:attrNameLst>
                                      </p:cBhvr>
                                      <p:to>
                                        <p:strVal val="visible"/>
                                      </p:to>
                                    </p:set>
                                    <p:animEffect transition="in" filter="diamond(in)">
                                      <p:cBhvr>
                                        <p:cTn id="7" dur="2000"/>
                                        <p:tgtEl>
                                          <p:spTgt spid="3020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2084"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AutoShape 7">
            <a:extLst>
              <a:ext uri="{FF2B5EF4-FFF2-40B4-BE49-F238E27FC236}">
                <a16:creationId xmlns:a16="http://schemas.microsoft.com/office/drawing/2014/main" id="{DEAD1588-6DF4-BC4C-AB73-2B18DA979218}"/>
              </a:ext>
            </a:extLst>
          </p:cNvPr>
          <p:cNvSpPr>
            <a:spLocks noGrp="1" noChangeArrowheads="1"/>
          </p:cNvSpPr>
          <p:nvPr>
            <p:ph type="title"/>
          </p:nvPr>
        </p:nvSpPr>
        <p:spPr>
          <a:xfrm>
            <a:off x="2215356" y="262164"/>
            <a:ext cx="4884737" cy="639763"/>
          </a:xfrm>
        </p:spPr>
        <p:txBody>
          <a:bodyPr/>
          <a:lstStyle/>
          <a:p>
            <a:pPr eaLnBrk="1" hangingPunct="1"/>
            <a:r>
              <a:rPr lang="en-US" altLang="en-US" sz="2200" b="1">
                <a:latin typeface="Times New Roman" panose="02020603050405020304" pitchFamily="18" charset="0"/>
                <a:cs typeface="Times New Roman" panose="02020603050405020304" pitchFamily="18" charset="0"/>
              </a:rPr>
              <a:t>LÝ DO THÚC ĐẨY CAI THUỐC LÁ</a:t>
            </a:r>
          </a:p>
        </p:txBody>
      </p:sp>
      <p:sp>
        <p:nvSpPr>
          <p:cNvPr id="129026" name="Rectangle 3">
            <a:extLst>
              <a:ext uri="{FF2B5EF4-FFF2-40B4-BE49-F238E27FC236}">
                <a16:creationId xmlns:a16="http://schemas.microsoft.com/office/drawing/2014/main" id="{68397439-248B-AC44-B870-5E9458144C84}"/>
              </a:ext>
            </a:extLst>
          </p:cNvPr>
          <p:cNvSpPr>
            <a:spLocks noGrp="1" noChangeArrowheads="1"/>
          </p:cNvSpPr>
          <p:nvPr>
            <p:ph idx="1"/>
          </p:nvPr>
        </p:nvSpPr>
        <p:spPr>
          <a:xfrm>
            <a:off x="804231" y="995363"/>
            <a:ext cx="7502488" cy="4795837"/>
          </a:xfrm>
        </p:spPr>
        <p:txBody>
          <a:bodyPr>
            <a:normAutofit fontScale="92500"/>
          </a:bodyPr>
          <a:lstStyle/>
          <a:p>
            <a:pPr marL="457200" indent="-457200">
              <a:lnSpc>
                <a:spcPct val="150000"/>
              </a:lnSpc>
              <a:spcBef>
                <a:spcPts val="600"/>
              </a:spcBef>
              <a:spcAft>
                <a:spcPts val="600"/>
              </a:spcAft>
              <a:buFont typeface="Arial Black" panose="020B0604020202020204" pitchFamily="34" charset="0"/>
              <a:buAutoNum type="arabicPeriod"/>
            </a:pPr>
            <a:r>
              <a:rPr lang="pt-BR" altLang="en-US" sz="2200" dirty="0" err="1">
                <a:latin typeface="Times New Roman" panose="02020603050405020304" pitchFamily="18" charset="0"/>
                <a:cs typeface="Times New Roman" panose="02020603050405020304" pitchFamily="18" charset="0"/>
              </a:rPr>
              <a:t>Sức</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khỏe</a:t>
            </a:r>
            <a:r>
              <a:rPr lang="pt-BR" altLang="en-US" sz="2200" dirty="0">
                <a:latin typeface="Times New Roman" panose="02020603050405020304" pitchFamily="18" charset="0"/>
                <a:cs typeface="Times New Roman" panose="02020603050405020304" pitchFamily="18" charset="0"/>
              </a:rPr>
              <a:t>: cai </a:t>
            </a:r>
            <a:r>
              <a:rPr lang="pt-BR" altLang="en-US" sz="2200" dirty="0" err="1">
                <a:latin typeface="Times New Roman" panose="02020603050405020304" pitchFamily="18" charset="0"/>
                <a:cs typeface="Times New Roman" panose="02020603050405020304" pitchFamily="18" charset="0"/>
              </a:rPr>
              <a:t>thuốc</a:t>
            </a:r>
            <a:r>
              <a:rPr lang="pt-BR" altLang="en-US" sz="2200" dirty="0">
                <a:latin typeface="Times New Roman" panose="02020603050405020304" pitchFamily="18" charset="0"/>
                <a:cs typeface="Times New Roman" panose="02020603050405020304" pitchFamily="18" charset="0"/>
              </a:rPr>
              <a:t> lá </a:t>
            </a:r>
            <a:r>
              <a:rPr lang="pt-BR" altLang="en-US" sz="2200" dirty="0" err="1">
                <a:latin typeface="Times New Roman" panose="02020603050405020304" pitchFamily="18" charset="0"/>
                <a:cs typeface="Times New Roman" panose="02020603050405020304" pitchFamily="18" charset="0"/>
              </a:rPr>
              <a:t>giúp</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bệnh</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đã</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có</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ổn</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định</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hơn</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tránh</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nguy</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cơ</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mắc</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các</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bệnh</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liên</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quan</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thuốc</a:t>
            </a:r>
            <a:r>
              <a:rPr lang="pt-BR" altLang="en-US" sz="2200" dirty="0">
                <a:latin typeface="Times New Roman" panose="02020603050405020304" pitchFamily="18" charset="0"/>
                <a:cs typeface="Times New Roman" panose="02020603050405020304" pitchFamily="18" charset="0"/>
              </a:rPr>
              <a:t> lá </a:t>
            </a:r>
            <a:r>
              <a:rPr lang="pt-BR" altLang="en-US" sz="2200" dirty="0" err="1">
                <a:latin typeface="Times New Roman" panose="02020603050405020304" pitchFamily="18" charset="0"/>
                <a:cs typeface="Times New Roman" panose="02020603050405020304" pitchFamily="18" charset="0"/>
              </a:rPr>
              <a:t>sau</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này</a:t>
            </a:r>
            <a:r>
              <a:rPr lang="pt-BR" altLang="en-US" sz="2200" dirty="0">
                <a:latin typeface="Times New Roman" panose="02020603050405020304" pitchFamily="18" charset="0"/>
                <a:cs typeface="Times New Roman" panose="02020603050405020304" pitchFamily="18" charset="0"/>
              </a:rPr>
              <a:t> </a:t>
            </a:r>
            <a:endParaRPr lang="en-US" altLang="en-US" sz="2200" dirty="0">
              <a:latin typeface="Times New Roman" panose="02020603050405020304" pitchFamily="18" charset="0"/>
              <a:cs typeface="Times New Roman" panose="02020603050405020304" pitchFamily="18" charset="0"/>
            </a:endParaRPr>
          </a:p>
          <a:p>
            <a:pPr marL="457200" indent="-457200">
              <a:lnSpc>
                <a:spcPct val="150000"/>
              </a:lnSpc>
              <a:spcBef>
                <a:spcPts val="600"/>
              </a:spcBef>
              <a:spcAft>
                <a:spcPts val="600"/>
              </a:spcAft>
              <a:buFont typeface="Arial Black" panose="020B0604020202020204" pitchFamily="34" charset="0"/>
              <a:buAutoNum type="arabicPeriod"/>
            </a:pPr>
            <a:r>
              <a:rPr lang="pt-BR" altLang="en-US" sz="2200" dirty="0" err="1">
                <a:latin typeface="Times New Roman" panose="02020603050405020304" pitchFamily="18" charset="0"/>
                <a:cs typeface="Times New Roman" panose="02020603050405020304" pitchFamily="18" charset="0"/>
              </a:rPr>
              <a:t>Thẩm</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mỹ</a:t>
            </a:r>
            <a:r>
              <a:rPr lang="pt-BR" altLang="en-US" sz="2200" dirty="0">
                <a:latin typeface="Times New Roman" panose="02020603050405020304" pitchFamily="18" charset="0"/>
                <a:cs typeface="Times New Roman" panose="02020603050405020304" pitchFamily="18" charset="0"/>
              </a:rPr>
              <a:t>: cai </a:t>
            </a:r>
            <a:r>
              <a:rPr lang="pt-BR" altLang="en-US" sz="2200" dirty="0" err="1">
                <a:latin typeface="Times New Roman" panose="02020603050405020304" pitchFamily="18" charset="0"/>
                <a:cs typeface="Times New Roman" panose="02020603050405020304" pitchFamily="18" charset="0"/>
              </a:rPr>
              <a:t>thuốc</a:t>
            </a:r>
            <a:r>
              <a:rPr lang="pt-BR" altLang="en-US" sz="2200" dirty="0">
                <a:latin typeface="Times New Roman" panose="02020603050405020304" pitchFamily="18" charset="0"/>
                <a:cs typeface="Times New Roman" panose="02020603050405020304" pitchFamily="18" charset="0"/>
              </a:rPr>
              <a:t> lá </a:t>
            </a:r>
            <a:r>
              <a:rPr lang="pt-BR" altLang="en-US" sz="2200" dirty="0" err="1">
                <a:latin typeface="Times New Roman" panose="02020603050405020304" pitchFamily="18" charset="0"/>
                <a:cs typeface="Times New Roman" panose="02020603050405020304" pitchFamily="18" charset="0"/>
              </a:rPr>
              <a:t>giúp</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răng</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trắng</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hơn</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hơi</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thở</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không</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hôi</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nữa</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mùi</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mồ</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hôi</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giảm</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hôi</a:t>
            </a:r>
            <a:endParaRPr lang="en-US" altLang="en-US" sz="2200" dirty="0">
              <a:latin typeface="Times New Roman" panose="02020603050405020304" pitchFamily="18" charset="0"/>
              <a:cs typeface="Times New Roman" panose="02020603050405020304" pitchFamily="18" charset="0"/>
            </a:endParaRPr>
          </a:p>
          <a:p>
            <a:pPr marL="457200" indent="-457200">
              <a:lnSpc>
                <a:spcPct val="150000"/>
              </a:lnSpc>
              <a:spcBef>
                <a:spcPts val="600"/>
              </a:spcBef>
              <a:spcAft>
                <a:spcPts val="600"/>
              </a:spcAft>
              <a:buFont typeface="Arial Black" panose="020B0604020202020204" pitchFamily="34" charset="0"/>
              <a:buAutoNum type="arabicPeriod"/>
            </a:pPr>
            <a:r>
              <a:rPr lang="pt-BR" altLang="en-US" sz="2200" dirty="0" err="1">
                <a:latin typeface="Times New Roman" panose="02020603050405020304" pitchFamily="18" charset="0"/>
                <a:cs typeface="Times New Roman" panose="02020603050405020304" pitchFamily="18" charset="0"/>
              </a:rPr>
              <a:t>Ảnh</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hưởng</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người</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khác</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bệnh</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hen</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suyễn</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của</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con</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sẽ</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ổn</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định</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hơn</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con</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sẽ</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thấy</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tấm</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gương</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bỏ</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thuốc</a:t>
            </a:r>
            <a:r>
              <a:rPr lang="pt-BR" altLang="en-US" sz="2200" dirty="0">
                <a:latin typeface="Times New Roman" panose="02020603050405020304" pitchFamily="18" charset="0"/>
                <a:cs typeface="Times New Roman" panose="02020603050405020304" pitchFamily="18" charset="0"/>
              </a:rPr>
              <a:t> lá </a:t>
            </a:r>
            <a:r>
              <a:rPr lang="pt-BR" altLang="en-US" sz="2200" dirty="0" err="1">
                <a:latin typeface="Times New Roman" panose="02020603050405020304" pitchFamily="18" charset="0"/>
                <a:cs typeface="Times New Roman" panose="02020603050405020304" pitchFamily="18" charset="0"/>
              </a:rPr>
              <a:t>của</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cha</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mà</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bắt</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chước</a:t>
            </a:r>
            <a:r>
              <a:rPr lang="pt-BR" altLang="en-US" sz="2200" dirty="0">
                <a:latin typeface="Times New Roman" panose="02020603050405020304" pitchFamily="18" charset="0"/>
                <a:cs typeface="Times New Roman" panose="02020603050405020304" pitchFamily="18" charset="0"/>
              </a:rPr>
              <a:t> </a:t>
            </a:r>
            <a:endParaRPr lang="en-US" altLang="en-US" sz="2200" dirty="0">
              <a:latin typeface="Times New Roman" panose="02020603050405020304" pitchFamily="18" charset="0"/>
              <a:cs typeface="Times New Roman" panose="02020603050405020304" pitchFamily="18" charset="0"/>
            </a:endParaRPr>
          </a:p>
          <a:p>
            <a:pPr marL="457200" indent="-457200">
              <a:lnSpc>
                <a:spcPct val="150000"/>
              </a:lnSpc>
              <a:spcBef>
                <a:spcPts val="600"/>
              </a:spcBef>
              <a:spcAft>
                <a:spcPts val="600"/>
              </a:spcAft>
              <a:buFont typeface="Arial Black" panose="020B0604020202020204" pitchFamily="34" charset="0"/>
              <a:buAutoNum type="arabicPeriod"/>
            </a:pPr>
            <a:r>
              <a:rPr lang="pt-BR" altLang="en-US" sz="2200" dirty="0" err="1">
                <a:latin typeface="Times New Roman" panose="02020603050405020304" pitchFamily="18" charset="0"/>
                <a:cs typeface="Times New Roman" panose="02020603050405020304" pitchFamily="18" charset="0"/>
              </a:rPr>
              <a:t>Sĩ</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diện</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Được</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nêu</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gương</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tốt</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trong</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cơ</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quan</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đơn</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vị</a:t>
            </a:r>
            <a:endParaRPr lang="pt-BR" altLang="en-US" sz="2200" dirty="0">
              <a:latin typeface="Times New Roman" panose="02020603050405020304" pitchFamily="18" charset="0"/>
              <a:cs typeface="Times New Roman" panose="02020603050405020304" pitchFamily="18" charset="0"/>
            </a:endParaRPr>
          </a:p>
          <a:p>
            <a:pPr marL="457200" indent="-457200">
              <a:lnSpc>
                <a:spcPct val="150000"/>
              </a:lnSpc>
              <a:spcBef>
                <a:spcPts val="600"/>
              </a:spcBef>
              <a:spcAft>
                <a:spcPts val="600"/>
              </a:spcAft>
              <a:buFont typeface="Arial Black" panose="020B0604020202020204" pitchFamily="34" charset="0"/>
              <a:buAutoNum type="arabicPeriod"/>
            </a:pPr>
            <a:r>
              <a:rPr lang="pt-BR" altLang="en-US" sz="2200" dirty="0" err="1">
                <a:latin typeface="Times New Roman" panose="02020603050405020304" pitchFamily="18" charset="0"/>
                <a:cs typeface="Times New Roman" panose="02020603050405020304" pitchFamily="18" charset="0"/>
              </a:rPr>
              <a:t>Kinh</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tế</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Tiết</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kiệm</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được</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nhiều</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tiền</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bạc</a:t>
            </a:r>
            <a:r>
              <a:rPr lang="pt-BR" altLang="en-US" sz="2200" dirty="0">
                <a:latin typeface="Times New Roman" panose="02020603050405020304" pitchFamily="18" charset="0"/>
                <a:cs typeface="Times New Roman" panose="02020603050405020304" pitchFamily="18" charset="0"/>
              </a:rPr>
              <a:t> </a:t>
            </a:r>
            <a:r>
              <a:rPr lang="pt-BR" altLang="en-US" sz="2200" dirty="0" err="1">
                <a:latin typeface="Times New Roman" panose="02020603050405020304" pitchFamily="18" charset="0"/>
                <a:cs typeface="Times New Roman" panose="02020603050405020304" pitchFamily="18" charset="0"/>
              </a:rPr>
              <a:t>nhờ</a:t>
            </a:r>
            <a:r>
              <a:rPr lang="pt-BR" altLang="en-US" sz="2200" dirty="0">
                <a:latin typeface="Times New Roman" panose="02020603050405020304" pitchFamily="18" charset="0"/>
                <a:cs typeface="Times New Roman" panose="02020603050405020304" pitchFamily="18" charset="0"/>
              </a:rPr>
              <a:t> cai </a:t>
            </a:r>
            <a:r>
              <a:rPr lang="pt-BR" altLang="en-US" sz="2200" dirty="0" err="1">
                <a:latin typeface="Times New Roman" panose="02020603050405020304" pitchFamily="18" charset="0"/>
                <a:cs typeface="Times New Roman" panose="02020603050405020304" pitchFamily="18" charset="0"/>
              </a:rPr>
              <a:t>thuốc</a:t>
            </a:r>
            <a:r>
              <a:rPr lang="pt-BR" altLang="en-US" sz="2200" dirty="0">
                <a:latin typeface="Times New Roman" panose="02020603050405020304" pitchFamily="18" charset="0"/>
                <a:cs typeface="Times New Roman" panose="02020603050405020304" pitchFamily="18" charset="0"/>
              </a:rPr>
              <a:t> lá</a:t>
            </a:r>
            <a:endParaRPr lang="en-US" alt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81697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2083" name="Oval 3"/>
          <p:cNvSpPr>
            <a:spLocks noChangeArrowheads="1"/>
          </p:cNvSpPr>
          <p:nvPr/>
        </p:nvSpPr>
        <p:spPr bwMode="auto">
          <a:xfrm>
            <a:off x="6248400" y="1676400"/>
            <a:ext cx="1905000" cy="1828800"/>
          </a:xfrm>
          <a:prstGeom prst="ellipse">
            <a:avLst/>
          </a:prstGeom>
          <a:solidFill>
            <a:srgbClr val="FFFFFF"/>
          </a:solidFill>
          <a:ln w="9525">
            <a:solidFill>
              <a:schemeClr val="tx1"/>
            </a:solidFill>
            <a:round/>
            <a:headEnd/>
            <a:tailEnd/>
          </a:ln>
        </p:spPr>
        <p:txBody>
          <a:bodyPr wrap="none" anchor="ctr"/>
          <a:lstStyle/>
          <a:p>
            <a:pPr algn="ctr" eaLnBrk="1" hangingPunct="1"/>
            <a:endParaRPr lang="vi-VN" altLang="en-US" sz="2200">
              <a:latin typeface="+mj-lt"/>
            </a:endParaRPr>
          </a:p>
        </p:txBody>
      </p:sp>
      <p:sp>
        <p:nvSpPr>
          <p:cNvPr id="302086" name="Rectangle 6"/>
          <p:cNvSpPr>
            <a:spLocks noChangeArrowheads="1"/>
          </p:cNvSpPr>
          <p:nvPr/>
        </p:nvSpPr>
        <p:spPr bwMode="auto">
          <a:xfrm>
            <a:off x="6492052" y="2383474"/>
            <a:ext cx="1417695" cy="528951"/>
          </a:xfrm>
          <a:prstGeom prst="rect">
            <a:avLst/>
          </a:prstGeom>
          <a:noFill/>
          <a:ln w="9525">
            <a:noFill/>
            <a:miter lim="800000"/>
            <a:headEnd/>
            <a:tailEnd/>
          </a:ln>
        </p:spPr>
        <p:txBody>
          <a:bodyPr/>
          <a:lstStyle/>
          <a:p>
            <a:pPr marL="342900" indent="-342900" algn="ctr" eaLnBrk="1" hangingPunct="1">
              <a:lnSpc>
                <a:spcPct val="90000"/>
              </a:lnSpc>
              <a:spcBef>
                <a:spcPct val="20000"/>
              </a:spcBef>
              <a:buClr>
                <a:srgbClr val="E3E3FF"/>
              </a:buClr>
            </a:pPr>
            <a:r>
              <a:rPr lang="en-US" altLang="en-US" sz="2200" b="1">
                <a:latin typeface="Times New Roman" panose="02020603050405020304" pitchFamily="18" charset="0"/>
                <a:cs typeface="Times New Roman" panose="02020603050405020304" pitchFamily="18" charset="0"/>
              </a:rPr>
              <a:t>HỖ TRỢ</a:t>
            </a:r>
          </a:p>
        </p:txBody>
      </p:sp>
      <p:sp>
        <p:nvSpPr>
          <p:cNvPr id="302087" name="Rectangle 7"/>
          <p:cNvSpPr>
            <a:spLocks noGrp="1" noChangeArrowheads="1"/>
          </p:cNvSpPr>
          <p:nvPr>
            <p:ph type="title"/>
          </p:nvPr>
        </p:nvSpPr>
        <p:spPr>
          <a:xfrm>
            <a:off x="1670957" y="419100"/>
            <a:ext cx="6030686" cy="1143000"/>
          </a:xfrm>
        </p:spPr>
        <p:txBody>
          <a:bodyPr/>
          <a:lstStyle/>
          <a:p>
            <a:pPr eaLnBrk="1" hangingPunct="1">
              <a:defRPr/>
            </a:pPr>
            <a:r>
              <a:rPr lang="en-US" sz="2200" b="1" dirty="0">
                <a:effectLst/>
                <a:latin typeface="Times New Roman" panose="02020603050405020304" pitchFamily="18" charset="0"/>
                <a:cs typeface="Times New Roman" panose="02020603050405020304" pitchFamily="18" charset="0"/>
              </a:rPr>
              <a:t>CHÌA KHOÁ BỎ THUỐC LÁ THÀNH CÔNG</a:t>
            </a:r>
            <a:endParaRPr lang="en-US" sz="2200" b="1" dirty="0">
              <a:latin typeface="Times New Roman" panose="02020603050405020304" pitchFamily="18" charset="0"/>
              <a:cs typeface="Times New Roman" panose="02020603050405020304" pitchFamily="18" charset="0"/>
            </a:endParaRPr>
          </a:p>
        </p:txBody>
      </p:sp>
      <p:sp>
        <p:nvSpPr>
          <p:cNvPr id="25606" name="TextBox 2"/>
          <p:cNvSpPr txBox="1">
            <a:spLocks noChangeArrowheads="1"/>
          </p:cNvSpPr>
          <p:nvPr/>
        </p:nvSpPr>
        <p:spPr bwMode="auto">
          <a:xfrm>
            <a:off x="609600" y="3733800"/>
            <a:ext cx="8153400" cy="1785104"/>
          </a:xfrm>
          <a:prstGeom prst="rect">
            <a:avLst/>
          </a:prstGeom>
          <a:noFill/>
          <a:ln w="9525">
            <a:noFill/>
            <a:miter lim="800000"/>
            <a:headEnd/>
            <a:tailEnd/>
          </a:ln>
        </p:spPr>
        <p:txBody>
          <a:bodyPr>
            <a:spAutoFit/>
          </a:bodyPr>
          <a:lstStyle/>
          <a:p>
            <a:pPr marL="342900" indent="-342900">
              <a:buFont typeface="Wingdings" panose="05000000000000000000" pitchFamily="2" charset="2"/>
              <a:buChar char="v"/>
            </a:pPr>
            <a:r>
              <a:rPr lang="en-US" altLang="en-US" sz="2200" dirty="0" err="1">
                <a:latin typeface="Times New Roman" panose="02020603050405020304" pitchFamily="18" charset="0"/>
                <a:cs typeface="Times New Roman" panose="02020603050405020304" pitchFamily="18" charset="0"/>
              </a:rPr>
              <a:t>Hỗ</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trợ</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của</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gia</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đình</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người</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thân</a:t>
            </a:r>
            <a:endParaRPr lang="en-US" altLang="en-US" sz="22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v"/>
            </a:pPr>
            <a:endParaRPr lang="en-US" altLang="en-US" sz="22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v"/>
            </a:pPr>
            <a:r>
              <a:rPr lang="en-US" altLang="en-US" sz="2200" dirty="0" err="1">
                <a:latin typeface="Times New Roman" panose="02020603050405020304" pitchFamily="18" charset="0"/>
                <a:cs typeface="Times New Roman" panose="02020603050405020304" pitchFamily="18" charset="0"/>
              </a:rPr>
              <a:t>Hỗ</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trợ</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của</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bạn</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bè</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đồng</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nghiệp</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cơ</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quan</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đơn</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vị</a:t>
            </a:r>
            <a:r>
              <a:rPr lang="en-US" altLang="en-US" sz="2200" dirty="0">
                <a:latin typeface="Times New Roman" panose="02020603050405020304" pitchFamily="18" charset="0"/>
                <a:cs typeface="Times New Roman" panose="02020603050405020304" pitchFamily="18" charset="0"/>
              </a:rPr>
              <a:t>…</a:t>
            </a:r>
          </a:p>
          <a:p>
            <a:pPr marL="342900" indent="-342900">
              <a:buFont typeface="Wingdings" panose="05000000000000000000" pitchFamily="2" charset="2"/>
              <a:buChar char="v"/>
            </a:pPr>
            <a:endParaRPr lang="en-US" altLang="en-US" sz="22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v"/>
            </a:pPr>
            <a:r>
              <a:rPr lang="en-US" altLang="en-US" sz="2200" dirty="0" err="1">
                <a:latin typeface="Times New Roman" panose="02020603050405020304" pitchFamily="18" charset="0"/>
                <a:cs typeface="Times New Roman" panose="02020603050405020304" pitchFamily="18" charset="0"/>
              </a:rPr>
              <a:t>Hỗ</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trợ</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của</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chuyên</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gia</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cai</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nghiện</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thuốc</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lá</a:t>
            </a:r>
            <a:endParaRPr lang="en-US" alt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9035493"/>
      </p:ext>
    </p:extLst>
  </p:cSld>
  <p:clrMapOvr>
    <a:masterClrMapping/>
  </p:clrMapOvr>
  <p:transition spd="slow">
    <p:wipe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2086"/>
                                        </p:tgtEl>
                                        <p:attrNameLst>
                                          <p:attrName>style.visibility</p:attrName>
                                        </p:attrNameLst>
                                      </p:cBhvr>
                                      <p:to>
                                        <p:strVal val="visible"/>
                                      </p:to>
                                    </p:set>
                                    <p:anim calcmode="lin" valueType="num">
                                      <p:cBhvr additive="base">
                                        <p:cTn id="7" dur="500" fill="hold"/>
                                        <p:tgtEl>
                                          <p:spTgt spid="302086"/>
                                        </p:tgtEl>
                                        <p:attrNameLst>
                                          <p:attrName>ppt_x</p:attrName>
                                        </p:attrNameLst>
                                      </p:cBhvr>
                                      <p:tavLst>
                                        <p:tav tm="0">
                                          <p:val>
                                            <p:strVal val="#ppt_x"/>
                                          </p:val>
                                        </p:tav>
                                        <p:tav tm="100000">
                                          <p:val>
                                            <p:strVal val="#ppt_x"/>
                                          </p:val>
                                        </p:tav>
                                      </p:tavLst>
                                    </p:anim>
                                    <p:anim calcmode="lin" valueType="num">
                                      <p:cBhvr additive="base">
                                        <p:cTn id="8" dur="500" fill="hold"/>
                                        <p:tgtEl>
                                          <p:spTgt spid="30208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1" presetClass="entr" presetSubtype="4" fill="hold" grpId="0" nodeType="clickEffect">
                                  <p:stCondLst>
                                    <p:cond delay="0"/>
                                  </p:stCondLst>
                                  <p:childTnLst>
                                    <p:set>
                                      <p:cBhvr>
                                        <p:cTn id="12" dur="1" fill="hold">
                                          <p:stCondLst>
                                            <p:cond delay="0"/>
                                          </p:stCondLst>
                                        </p:cTn>
                                        <p:tgtEl>
                                          <p:spTgt spid="302083"/>
                                        </p:tgtEl>
                                        <p:attrNameLst>
                                          <p:attrName>style.visibility</p:attrName>
                                        </p:attrNameLst>
                                      </p:cBhvr>
                                      <p:to>
                                        <p:strVal val="visible"/>
                                      </p:to>
                                    </p:set>
                                    <p:animEffect transition="in" filter="wheel(4)">
                                      <p:cBhvr>
                                        <p:cTn id="13" dur="2000"/>
                                        <p:tgtEl>
                                          <p:spTgt spid="3020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2083" grpId="0" animBg="1"/>
      <p:bldP spid="302086"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9599" y="393020"/>
            <a:ext cx="4084864" cy="669017"/>
          </a:xfrm>
        </p:spPr>
        <p:txBody>
          <a:bodyPr>
            <a:normAutofit/>
          </a:bodyPr>
          <a:lstStyle/>
          <a:p>
            <a:r>
              <a:rPr lang="en-US" sz="2200" b="1" dirty="0">
                <a:latin typeface="Times New Roman" panose="02020603050405020304" pitchFamily="18" charset="0"/>
                <a:cs typeface="Times New Roman" panose="02020603050405020304" pitchFamily="18" charset="0"/>
              </a:rPr>
              <a:t>QUYẾT TÂM CAI THUỐC LÁ</a:t>
            </a:r>
          </a:p>
        </p:txBody>
      </p:sp>
      <p:graphicFrame>
        <p:nvGraphicFramePr>
          <p:cNvPr id="4" name="Object 5"/>
          <p:cNvGraphicFramePr>
            <a:graphicFrameLocks noChangeAspect="1"/>
          </p:cNvGraphicFramePr>
          <p:nvPr>
            <p:extLst>
              <p:ext uri="{D42A27DB-BD31-4B8C-83A1-F6EECF244321}">
                <p14:modId xmlns:p14="http://schemas.microsoft.com/office/powerpoint/2010/main" val="418404750"/>
              </p:ext>
            </p:extLst>
          </p:nvPr>
        </p:nvGraphicFramePr>
        <p:xfrm>
          <a:off x="2493963" y="1525588"/>
          <a:ext cx="4113212" cy="3443287"/>
        </p:xfrm>
        <a:graphic>
          <a:graphicData uri="http://schemas.openxmlformats.org/presentationml/2006/ole">
            <mc:AlternateContent xmlns:mc="http://schemas.openxmlformats.org/markup-compatibility/2006">
              <mc:Choice xmlns:v="urn:schemas-microsoft-com:vml" Requires="v">
                <p:oleObj name="Clip" r:id="rId2" imgW="38061360" imgH="28035720" progId="">
                  <p:embed/>
                </p:oleObj>
              </mc:Choice>
              <mc:Fallback>
                <p:oleObj name="Clip" r:id="rId2" imgW="38061360" imgH="28035720" progId="">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93963" y="1525588"/>
                        <a:ext cx="4113212" cy="34432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5" name="Rectangle 4"/>
          <p:cNvSpPr>
            <a:spLocks noChangeArrowheads="1"/>
          </p:cNvSpPr>
          <p:nvPr/>
        </p:nvSpPr>
        <p:spPr bwMode="auto">
          <a:xfrm>
            <a:off x="2744788" y="4033838"/>
            <a:ext cx="1162050" cy="552450"/>
          </a:xfrm>
          <a:prstGeom prst="rect">
            <a:avLst/>
          </a:prstGeom>
          <a:noFill/>
          <a:ln w="9525">
            <a:noFill/>
            <a:miter lim="800000"/>
            <a:headEnd/>
            <a:tailEnd/>
          </a:ln>
        </p:spPr>
        <p:txBody>
          <a:bodyPr/>
          <a:lstStyle/>
          <a:p>
            <a:pPr marL="342900" indent="-342900" algn="ctr">
              <a:spcBef>
                <a:spcPct val="20000"/>
              </a:spcBef>
              <a:buClr>
                <a:schemeClr val="hlink"/>
              </a:buClr>
              <a:buSzPct val="70000"/>
              <a:buFont typeface="Monotype Sorts" pitchFamily="2" charset="2"/>
              <a:buNone/>
              <a:defRPr/>
            </a:pPr>
            <a:r>
              <a:rPr lang="fr-FR" sz="2200" b="1" dirty="0">
                <a:effectLst>
                  <a:outerShdw blurRad="38100" dist="38100" dir="2700000" algn="tl">
                    <a:srgbClr val="000000"/>
                  </a:outerShdw>
                </a:effectLst>
                <a:latin typeface="Times New Roman" panose="02020603050405020304" pitchFamily="18" charset="0"/>
                <a:cs typeface="Times New Roman" pitchFamily="18" charset="0"/>
              </a:rPr>
              <a:t>HÚT</a:t>
            </a:r>
          </a:p>
        </p:txBody>
      </p:sp>
      <p:sp>
        <p:nvSpPr>
          <p:cNvPr id="6" name="Rectangle 4"/>
          <p:cNvSpPr>
            <a:spLocks noChangeArrowheads="1"/>
          </p:cNvSpPr>
          <p:nvPr/>
        </p:nvSpPr>
        <p:spPr bwMode="auto">
          <a:xfrm>
            <a:off x="5230813" y="4000500"/>
            <a:ext cx="1047750" cy="552450"/>
          </a:xfrm>
          <a:prstGeom prst="rect">
            <a:avLst/>
          </a:prstGeom>
          <a:noFill/>
          <a:ln w="9525">
            <a:noFill/>
            <a:miter lim="800000"/>
            <a:headEnd/>
            <a:tailEnd/>
          </a:ln>
        </p:spPr>
        <p:txBody>
          <a:bodyPr/>
          <a:lstStyle/>
          <a:p>
            <a:pPr marL="342900" indent="-342900" algn="ctr">
              <a:spcBef>
                <a:spcPct val="20000"/>
              </a:spcBef>
              <a:buClr>
                <a:schemeClr val="hlink"/>
              </a:buClr>
              <a:buSzPct val="70000"/>
              <a:buFont typeface="Monotype Sorts" pitchFamily="2" charset="2"/>
              <a:buNone/>
              <a:defRPr/>
            </a:pPr>
            <a:r>
              <a:rPr lang="fr-FR" sz="2200" b="1" dirty="0">
                <a:effectLst>
                  <a:outerShdw blurRad="38100" dist="38100" dir="2700000" algn="tl">
                    <a:srgbClr val="000000"/>
                  </a:outerShdw>
                </a:effectLst>
                <a:latin typeface="Times New Roman" panose="02020603050405020304" pitchFamily="18" charset="0"/>
                <a:cs typeface="Times New Roman" pitchFamily="18" charset="0"/>
              </a:rPr>
              <a:t>CAI</a:t>
            </a:r>
          </a:p>
        </p:txBody>
      </p:sp>
      <p:grpSp>
        <p:nvGrpSpPr>
          <p:cNvPr id="7" name="Group 14"/>
          <p:cNvGrpSpPr>
            <a:grpSpLocks/>
          </p:cNvGrpSpPr>
          <p:nvPr/>
        </p:nvGrpSpPr>
        <p:grpSpPr bwMode="auto">
          <a:xfrm>
            <a:off x="5351463" y="1855788"/>
            <a:ext cx="3282950" cy="4122737"/>
            <a:chOff x="5351996" y="2273450"/>
            <a:chExt cx="3283144" cy="4123538"/>
          </a:xfrm>
        </p:grpSpPr>
        <p:sp>
          <p:nvSpPr>
            <p:cNvPr id="8" name="Rectangle 3"/>
            <p:cNvSpPr txBox="1">
              <a:spLocks noChangeArrowheads="1"/>
            </p:cNvSpPr>
            <p:nvPr/>
          </p:nvSpPr>
          <p:spPr bwMode="auto">
            <a:xfrm>
              <a:off x="6349005" y="2273450"/>
              <a:ext cx="2286135" cy="1279774"/>
            </a:xfrm>
            <a:prstGeom prst="rect">
              <a:avLst/>
            </a:prstGeom>
            <a:noFill/>
            <a:ln w="9525">
              <a:solidFill>
                <a:schemeClr val="tx1"/>
              </a:solidFill>
              <a:miter lim="800000"/>
              <a:headEnd/>
              <a:tailEnd/>
            </a:ln>
          </p:spPr>
          <p:txBody>
            <a:bodyPr/>
            <a:lstStyle/>
            <a:p>
              <a:pPr marL="457200" indent="-457200" algn="ctr">
                <a:lnSpc>
                  <a:spcPct val="150000"/>
                </a:lnSpc>
                <a:buClr>
                  <a:srgbClr val="000000"/>
                </a:buClr>
                <a:defRPr/>
              </a:pPr>
              <a:r>
                <a:rPr lang="en-US" sz="2200" b="1" kern="0" dirty="0">
                  <a:latin typeface="Times New Roman" panose="02020603050405020304" pitchFamily="18" charset="0"/>
                  <a:cs typeface="Times New Roman" pitchFamily="18" charset="0"/>
                </a:rPr>
                <a:t>CỦNG CỐ(+)</a:t>
              </a:r>
            </a:p>
            <a:p>
              <a:pPr marL="457200" indent="-457200" algn="ctr">
                <a:lnSpc>
                  <a:spcPct val="150000"/>
                </a:lnSpc>
                <a:buClr>
                  <a:srgbClr val="000000"/>
                </a:buClr>
                <a:defRPr/>
              </a:pPr>
              <a:r>
                <a:rPr lang="en-US" sz="2200" kern="0" dirty="0" err="1">
                  <a:latin typeface="Times New Roman" pitchFamily="18" charset="0"/>
                  <a:cs typeface="Times New Roman" pitchFamily="18" charset="0"/>
                </a:rPr>
                <a:t>Lợi</a:t>
              </a:r>
              <a:r>
                <a:rPr lang="en-US" sz="2200" kern="0" dirty="0">
                  <a:latin typeface="Times New Roman" pitchFamily="18" charset="0"/>
                  <a:cs typeface="Times New Roman" pitchFamily="18" charset="0"/>
                </a:rPr>
                <a:t> </a:t>
              </a:r>
              <a:r>
                <a:rPr lang="en-US" sz="2200" kern="0" dirty="0" err="1">
                  <a:latin typeface="Times New Roman" pitchFamily="18" charset="0"/>
                  <a:cs typeface="Times New Roman" pitchFamily="18" charset="0"/>
                </a:rPr>
                <a:t>ích</a:t>
              </a:r>
              <a:r>
                <a:rPr lang="en-US" sz="2200" kern="0" dirty="0">
                  <a:latin typeface="Times New Roman" pitchFamily="18" charset="0"/>
                  <a:cs typeface="Times New Roman" pitchFamily="18" charset="0"/>
                </a:rPr>
                <a:t> </a:t>
              </a:r>
              <a:r>
                <a:rPr lang="en-US" sz="2200" kern="0" dirty="0" err="1">
                  <a:latin typeface="Times New Roman" pitchFamily="18" charset="0"/>
                  <a:cs typeface="Times New Roman" pitchFamily="18" charset="0"/>
                </a:rPr>
                <a:t>khi</a:t>
              </a:r>
              <a:r>
                <a:rPr lang="en-US" sz="2200" kern="0" dirty="0">
                  <a:latin typeface="Times New Roman" pitchFamily="18" charset="0"/>
                  <a:cs typeface="Times New Roman" pitchFamily="18" charset="0"/>
                </a:rPr>
                <a:t> </a:t>
              </a:r>
              <a:r>
                <a:rPr lang="en-US" sz="2200" kern="0" dirty="0" err="1">
                  <a:latin typeface="Times New Roman" pitchFamily="18" charset="0"/>
                  <a:cs typeface="Times New Roman" pitchFamily="18" charset="0"/>
                </a:rPr>
                <a:t>cai</a:t>
              </a:r>
              <a:endParaRPr lang="en-US" sz="2200" kern="0" dirty="0">
                <a:latin typeface="Times New Roman" pitchFamily="18" charset="0"/>
                <a:cs typeface="Times New Roman" pitchFamily="18" charset="0"/>
              </a:endParaRPr>
            </a:p>
          </p:txBody>
        </p:sp>
        <p:sp>
          <p:nvSpPr>
            <p:cNvPr id="9" name="Rectangle 3"/>
            <p:cNvSpPr txBox="1">
              <a:spLocks noChangeArrowheads="1"/>
            </p:cNvSpPr>
            <p:nvPr/>
          </p:nvSpPr>
          <p:spPr bwMode="auto">
            <a:xfrm>
              <a:off x="5351996" y="5117214"/>
              <a:ext cx="2286135" cy="1279774"/>
            </a:xfrm>
            <a:prstGeom prst="rect">
              <a:avLst/>
            </a:prstGeom>
            <a:noFill/>
            <a:ln w="9525">
              <a:solidFill>
                <a:schemeClr val="tx1"/>
              </a:solidFill>
              <a:miter lim="800000"/>
              <a:headEnd/>
              <a:tailEnd/>
            </a:ln>
          </p:spPr>
          <p:txBody>
            <a:bodyPr/>
            <a:lstStyle/>
            <a:p>
              <a:pPr marL="457200" indent="-457200" algn="ctr">
                <a:lnSpc>
                  <a:spcPct val="150000"/>
                </a:lnSpc>
                <a:buClr>
                  <a:srgbClr val="000000"/>
                </a:buClr>
                <a:defRPr/>
              </a:pPr>
              <a:r>
                <a:rPr lang="en-US" sz="2200" b="1" kern="0" dirty="0">
                  <a:latin typeface="Times New Roman" panose="02020603050405020304" pitchFamily="18" charset="0"/>
                  <a:cs typeface="Times New Roman" pitchFamily="18" charset="0"/>
                </a:rPr>
                <a:t>CỦNG CỐ (-)</a:t>
              </a:r>
            </a:p>
            <a:p>
              <a:pPr marL="457200" indent="-457200" algn="ctr">
                <a:lnSpc>
                  <a:spcPct val="150000"/>
                </a:lnSpc>
                <a:buClr>
                  <a:srgbClr val="000000"/>
                </a:buClr>
                <a:defRPr/>
              </a:pPr>
              <a:r>
                <a:rPr lang="en-US" sz="2200" kern="0" dirty="0" err="1">
                  <a:latin typeface="Times New Roman" pitchFamily="18" charset="0"/>
                  <a:cs typeface="Times New Roman" pitchFamily="18" charset="0"/>
                </a:rPr>
                <a:t>Tác</a:t>
              </a:r>
              <a:r>
                <a:rPr lang="en-US" sz="2200" kern="0" dirty="0">
                  <a:latin typeface="Times New Roman" pitchFamily="18" charset="0"/>
                  <a:cs typeface="Times New Roman" pitchFamily="18" charset="0"/>
                </a:rPr>
                <a:t> </a:t>
              </a:r>
              <a:r>
                <a:rPr lang="en-US" sz="2200" kern="0" dirty="0" err="1">
                  <a:latin typeface="Times New Roman" pitchFamily="18" charset="0"/>
                  <a:cs typeface="Times New Roman" pitchFamily="18" charset="0"/>
                </a:rPr>
                <a:t>hại</a:t>
              </a:r>
              <a:r>
                <a:rPr lang="en-US" sz="2200" kern="0" dirty="0">
                  <a:latin typeface="Times New Roman" pitchFamily="18" charset="0"/>
                  <a:cs typeface="Times New Roman" pitchFamily="18" charset="0"/>
                </a:rPr>
                <a:t> </a:t>
              </a:r>
              <a:r>
                <a:rPr lang="en-US" sz="2200" kern="0" dirty="0" err="1">
                  <a:latin typeface="Times New Roman" pitchFamily="18" charset="0"/>
                  <a:cs typeface="Times New Roman" pitchFamily="18" charset="0"/>
                </a:rPr>
                <a:t>khi</a:t>
              </a:r>
              <a:r>
                <a:rPr lang="en-US" sz="2200" kern="0" dirty="0">
                  <a:latin typeface="Times New Roman" pitchFamily="18" charset="0"/>
                  <a:cs typeface="Times New Roman" pitchFamily="18" charset="0"/>
                </a:rPr>
                <a:t> </a:t>
              </a:r>
              <a:r>
                <a:rPr lang="en-US" sz="2200" kern="0" dirty="0" err="1">
                  <a:latin typeface="Times New Roman" pitchFamily="18" charset="0"/>
                  <a:cs typeface="Times New Roman" pitchFamily="18" charset="0"/>
                </a:rPr>
                <a:t>hút</a:t>
              </a:r>
              <a:endParaRPr lang="en-US" sz="2200" kern="0" dirty="0">
                <a:latin typeface="Times New Roman" pitchFamily="18" charset="0"/>
                <a:cs typeface="Times New Roman" pitchFamily="18" charset="0"/>
              </a:endParaRPr>
            </a:p>
          </p:txBody>
        </p:sp>
      </p:grpSp>
      <p:grpSp>
        <p:nvGrpSpPr>
          <p:cNvPr id="10" name="Group 13"/>
          <p:cNvGrpSpPr>
            <a:grpSpLocks/>
          </p:cNvGrpSpPr>
          <p:nvPr/>
        </p:nvGrpSpPr>
        <p:grpSpPr bwMode="auto">
          <a:xfrm>
            <a:off x="519113" y="1851025"/>
            <a:ext cx="3260725" cy="4137025"/>
            <a:chOff x="518686" y="2269094"/>
            <a:chExt cx="3261369" cy="4136601"/>
          </a:xfrm>
        </p:grpSpPr>
        <p:sp>
          <p:nvSpPr>
            <p:cNvPr id="11" name="Rectangle 3"/>
            <p:cNvSpPr txBox="1">
              <a:spLocks noChangeArrowheads="1"/>
            </p:cNvSpPr>
            <p:nvPr/>
          </p:nvSpPr>
          <p:spPr bwMode="auto">
            <a:xfrm>
              <a:off x="518686" y="2269094"/>
              <a:ext cx="2286451" cy="1279394"/>
            </a:xfrm>
            <a:prstGeom prst="rect">
              <a:avLst/>
            </a:prstGeom>
            <a:noFill/>
            <a:ln w="9525">
              <a:solidFill>
                <a:schemeClr val="tx1"/>
              </a:solidFill>
              <a:miter lim="800000"/>
              <a:headEnd/>
              <a:tailEnd/>
            </a:ln>
          </p:spPr>
          <p:txBody>
            <a:bodyPr/>
            <a:lstStyle/>
            <a:p>
              <a:pPr marL="457200" indent="-457200" algn="ctr">
                <a:lnSpc>
                  <a:spcPct val="150000"/>
                </a:lnSpc>
                <a:buClr>
                  <a:srgbClr val="000000"/>
                </a:buClr>
                <a:defRPr/>
              </a:pPr>
              <a:r>
                <a:rPr lang="en-US" sz="2200" b="1" kern="0" dirty="0">
                  <a:latin typeface="Times New Roman" panose="02020603050405020304" pitchFamily="18" charset="0"/>
                  <a:cs typeface="Times New Roman" pitchFamily="18" charset="0"/>
                </a:rPr>
                <a:t>CỦNG CỐ(+)</a:t>
              </a:r>
            </a:p>
            <a:p>
              <a:pPr marL="457200" indent="-457200" algn="ctr">
                <a:lnSpc>
                  <a:spcPct val="150000"/>
                </a:lnSpc>
                <a:buClr>
                  <a:srgbClr val="000000"/>
                </a:buClr>
                <a:defRPr/>
              </a:pPr>
              <a:r>
                <a:rPr lang="en-US" sz="2200" kern="0" dirty="0">
                  <a:latin typeface="Times New Roman" pitchFamily="18" charset="0"/>
                  <a:cs typeface="Times New Roman" pitchFamily="18" charset="0"/>
                </a:rPr>
                <a:t>‘</a:t>
              </a:r>
              <a:r>
                <a:rPr lang="en-US" sz="2200" kern="0" dirty="0" err="1">
                  <a:latin typeface="Times New Roman" pitchFamily="18" charset="0"/>
                  <a:cs typeface="Times New Roman" pitchFamily="18" charset="0"/>
                </a:rPr>
                <a:t>Lợi</a:t>
              </a:r>
              <a:r>
                <a:rPr lang="en-US" sz="2200" kern="0" dirty="0">
                  <a:latin typeface="Times New Roman" pitchFamily="18" charset="0"/>
                  <a:cs typeface="Times New Roman" pitchFamily="18" charset="0"/>
                </a:rPr>
                <a:t> </a:t>
              </a:r>
              <a:r>
                <a:rPr lang="en-US" sz="2200" kern="0" dirty="0" err="1">
                  <a:latin typeface="Times New Roman" pitchFamily="18" charset="0"/>
                  <a:cs typeface="Times New Roman" pitchFamily="18" charset="0"/>
                </a:rPr>
                <a:t>ích</a:t>
              </a:r>
              <a:r>
                <a:rPr lang="en-US" sz="2200" kern="0" dirty="0">
                  <a:latin typeface="Times New Roman" pitchFamily="18" charset="0"/>
                  <a:cs typeface="Times New Roman" pitchFamily="18" charset="0"/>
                </a:rPr>
                <a:t>’ </a:t>
              </a:r>
              <a:r>
                <a:rPr lang="en-US" sz="2200" kern="0" dirty="0" err="1">
                  <a:latin typeface="Times New Roman" pitchFamily="18" charset="0"/>
                  <a:cs typeface="Times New Roman" pitchFamily="18" charset="0"/>
                </a:rPr>
                <a:t>khi</a:t>
              </a:r>
              <a:r>
                <a:rPr lang="en-US" sz="2200" kern="0" dirty="0">
                  <a:latin typeface="Times New Roman" pitchFamily="18" charset="0"/>
                  <a:cs typeface="Times New Roman" pitchFamily="18" charset="0"/>
                </a:rPr>
                <a:t> </a:t>
              </a:r>
              <a:r>
                <a:rPr lang="en-US" sz="2200" kern="0" dirty="0" err="1">
                  <a:latin typeface="Times New Roman" pitchFamily="18" charset="0"/>
                  <a:cs typeface="Times New Roman" pitchFamily="18" charset="0"/>
                </a:rPr>
                <a:t>hút</a:t>
              </a:r>
              <a:endParaRPr lang="en-US" sz="2200" kern="0" dirty="0">
                <a:latin typeface="Times New Roman" pitchFamily="18" charset="0"/>
                <a:cs typeface="Times New Roman" pitchFamily="18" charset="0"/>
              </a:endParaRPr>
            </a:p>
          </p:txBody>
        </p:sp>
        <p:sp>
          <p:nvSpPr>
            <p:cNvPr id="12" name="Rectangle 3"/>
            <p:cNvSpPr txBox="1">
              <a:spLocks noChangeArrowheads="1"/>
            </p:cNvSpPr>
            <p:nvPr/>
          </p:nvSpPr>
          <p:spPr bwMode="auto">
            <a:xfrm>
              <a:off x="1493604" y="5126301"/>
              <a:ext cx="2286451" cy="1279394"/>
            </a:xfrm>
            <a:prstGeom prst="rect">
              <a:avLst/>
            </a:prstGeom>
            <a:noFill/>
            <a:ln w="9525">
              <a:solidFill>
                <a:schemeClr val="tx1"/>
              </a:solidFill>
              <a:miter lim="800000"/>
              <a:headEnd/>
              <a:tailEnd/>
            </a:ln>
          </p:spPr>
          <p:txBody>
            <a:bodyPr/>
            <a:lstStyle/>
            <a:p>
              <a:pPr marL="457200" indent="-457200" algn="ctr">
                <a:lnSpc>
                  <a:spcPct val="150000"/>
                </a:lnSpc>
                <a:buClr>
                  <a:srgbClr val="000000"/>
                </a:buClr>
                <a:defRPr/>
              </a:pPr>
              <a:r>
                <a:rPr lang="en-US" sz="2200" b="1" kern="0" dirty="0">
                  <a:latin typeface="Times New Roman" panose="02020603050405020304" pitchFamily="18" charset="0"/>
                  <a:cs typeface="Times New Roman" pitchFamily="18" charset="0"/>
                </a:rPr>
                <a:t>CỦNG CỐ (-)</a:t>
              </a:r>
            </a:p>
            <a:p>
              <a:pPr marL="457200" indent="-457200" algn="ctr">
                <a:lnSpc>
                  <a:spcPct val="150000"/>
                </a:lnSpc>
                <a:buClr>
                  <a:srgbClr val="000000"/>
                </a:buClr>
                <a:defRPr/>
              </a:pPr>
              <a:r>
                <a:rPr lang="en-US" sz="2200" kern="0" dirty="0">
                  <a:latin typeface="Times New Roman" pitchFamily="18" charset="0"/>
                  <a:cs typeface="Times New Roman" pitchFamily="18" charset="0"/>
                </a:rPr>
                <a:t>‘</a:t>
              </a:r>
              <a:r>
                <a:rPr lang="en-US" sz="2200" kern="0" dirty="0" err="1">
                  <a:latin typeface="Times New Roman" pitchFamily="18" charset="0"/>
                  <a:cs typeface="Times New Roman" pitchFamily="18" charset="0"/>
                </a:rPr>
                <a:t>Tác</a:t>
              </a:r>
              <a:r>
                <a:rPr lang="en-US" sz="2200" kern="0" dirty="0">
                  <a:latin typeface="Times New Roman" pitchFamily="18" charset="0"/>
                  <a:cs typeface="Times New Roman" pitchFamily="18" charset="0"/>
                </a:rPr>
                <a:t> </a:t>
              </a:r>
              <a:r>
                <a:rPr lang="en-US" sz="2200" kern="0" dirty="0" err="1">
                  <a:latin typeface="Times New Roman" pitchFamily="18" charset="0"/>
                  <a:cs typeface="Times New Roman" pitchFamily="18" charset="0"/>
                </a:rPr>
                <a:t>hại</a:t>
              </a:r>
              <a:r>
                <a:rPr lang="en-US" sz="2200" kern="0" dirty="0">
                  <a:latin typeface="Times New Roman" pitchFamily="18" charset="0"/>
                  <a:cs typeface="Times New Roman" pitchFamily="18" charset="0"/>
                </a:rPr>
                <a:t>’ </a:t>
              </a:r>
              <a:r>
                <a:rPr lang="en-US" sz="2200" kern="0" dirty="0" err="1">
                  <a:latin typeface="Times New Roman" pitchFamily="18" charset="0"/>
                  <a:cs typeface="Times New Roman" pitchFamily="18" charset="0"/>
                </a:rPr>
                <a:t>khi</a:t>
              </a:r>
              <a:r>
                <a:rPr lang="en-US" sz="2200" kern="0" dirty="0">
                  <a:latin typeface="Times New Roman" pitchFamily="18" charset="0"/>
                  <a:cs typeface="Times New Roman" pitchFamily="18" charset="0"/>
                </a:rPr>
                <a:t> </a:t>
              </a:r>
              <a:r>
                <a:rPr lang="en-US" sz="2200" kern="0" dirty="0" err="1">
                  <a:latin typeface="Times New Roman" pitchFamily="18" charset="0"/>
                  <a:cs typeface="Times New Roman" pitchFamily="18" charset="0"/>
                </a:rPr>
                <a:t>cai</a:t>
              </a:r>
              <a:endParaRPr lang="en-US" sz="2200" kern="0" dirty="0">
                <a:latin typeface="Times New Roman" pitchFamily="18" charset="0"/>
                <a:cs typeface="Times New Roman" pitchFamily="18" charset="0"/>
              </a:endParaRPr>
            </a:p>
          </p:txBody>
        </p:sp>
      </p:grpSp>
    </p:spTree>
    <p:extLst>
      <p:ext uri="{BB962C8B-B14F-4D97-AF65-F5344CB8AC3E}">
        <p14:creationId xmlns:p14="http://schemas.microsoft.com/office/powerpoint/2010/main" val="4190740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64897" y="248756"/>
            <a:ext cx="6501493" cy="1325563"/>
          </a:xfrm>
        </p:spPr>
        <p:txBody>
          <a:bodyPr>
            <a:normAutofit/>
          </a:bodyPr>
          <a:lstStyle/>
          <a:p>
            <a:r>
              <a:rPr lang="en-US" sz="2200" b="1" dirty="0">
                <a:latin typeface="Times New Roman" panose="02020603050405020304" pitchFamily="18" charset="0"/>
                <a:cs typeface="Times New Roman" panose="02020603050405020304" pitchFamily="18" charset="0"/>
              </a:rPr>
              <a:t>TRƯỞNG THÀNH QUYẾT TÂM CAI THUỐC LÁ</a:t>
            </a:r>
          </a:p>
        </p:txBody>
      </p:sp>
      <p:sp>
        <p:nvSpPr>
          <p:cNvPr id="4" name="Rectangle 9"/>
          <p:cNvSpPr>
            <a:spLocks noChangeArrowheads="1"/>
          </p:cNvSpPr>
          <p:nvPr/>
        </p:nvSpPr>
        <p:spPr bwMode="auto">
          <a:xfrm>
            <a:off x="1788137" y="3390900"/>
            <a:ext cx="1514838" cy="459100"/>
          </a:xfrm>
          <a:prstGeom prst="rect">
            <a:avLst/>
          </a:prstGeom>
          <a:solidFill>
            <a:schemeClr val="bg1"/>
          </a:solidFill>
          <a:ln w="9525">
            <a:miter lim="800000"/>
            <a:headEnd/>
            <a:tailEnd/>
          </a:ln>
          <a:scene3d>
            <a:camera prst="legacyObliqueBottomLeft"/>
            <a:lightRig rig="legacyFlat3" dir="t"/>
          </a:scene3d>
          <a:sp3d extrusionH="430200" prstMaterial="legacyMatte">
            <a:bevelT w="13500" h="13500" prst="angle"/>
            <a:bevelB w="13500" h="13500" prst="angle"/>
            <a:extrusionClr>
              <a:srgbClr val="EAEAEA"/>
            </a:extrusionClr>
          </a:sp3d>
        </p:spPr>
        <p:txBody>
          <a:bodyPr wrap="none" lIns="90488" tIns="44450" rIns="90488" bIns="44450">
            <a:spAutoFit/>
            <a:flatTx/>
          </a:bodyPr>
          <a:lstStyle/>
          <a:p>
            <a:pPr algn="ctr" eaLnBrk="0" hangingPunct="0"/>
            <a:r>
              <a:rPr lang="en-US" altLang="en-US" sz="2400" b="1">
                <a:latin typeface="Times New Roman" pitchFamily="18" charset="0"/>
                <a:cs typeface="Times New Roman" pitchFamily="18" charset="0"/>
              </a:rPr>
              <a:t>Có ý </a:t>
            </a:r>
            <a:r>
              <a:rPr lang="vi-VN" altLang="en-US" sz="2400" b="1">
                <a:latin typeface="Times New Roman" pitchFamily="18" charset="0"/>
                <a:cs typeface="Times New Roman" pitchFamily="18" charset="0"/>
              </a:rPr>
              <a:t>đị</a:t>
            </a:r>
            <a:r>
              <a:rPr lang="en-US" altLang="en-US" sz="2400" b="1">
                <a:latin typeface="Times New Roman" pitchFamily="18" charset="0"/>
                <a:cs typeface="Times New Roman" pitchFamily="18" charset="0"/>
              </a:rPr>
              <a:t>nh</a:t>
            </a:r>
          </a:p>
        </p:txBody>
      </p:sp>
      <p:sp>
        <p:nvSpPr>
          <p:cNvPr id="5" name="Rectangle 10"/>
          <p:cNvSpPr>
            <a:spLocks noChangeArrowheads="1"/>
          </p:cNvSpPr>
          <p:nvPr/>
        </p:nvSpPr>
        <p:spPr bwMode="auto">
          <a:xfrm>
            <a:off x="2476044" y="5187950"/>
            <a:ext cx="1407438" cy="459100"/>
          </a:xfrm>
          <a:prstGeom prst="rect">
            <a:avLst/>
          </a:prstGeom>
          <a:solidFill>
            <a:schemeClr val="bg1"/>
          </a:solidFill>
          <a:ln w="9525">
            <a:miter lim="800000"/>
            <a:headEnd/>
            <a:tailEnd/>
          </a:ln>
          <a:scene3d>
            <a:camera prst="legacyObliqueBottomLeft"/>
            <a:lightRig rig="legacyFlat3" dir="t"/>
          </a:scene3d>
          <a:sp3d extrusionH="430200" prstMaterial="legacyMatte">
            <a:bevelT w="13500" h="13500" prst="angle"/>
            <a:bevelB w="13500" h="13500" prst="angle"/>
            <a:extrusionClr>
              <a:srgbClr val="EAEAEA"/>
            </a:extrusionClr>
          </a:sp3d>
        </p:spPr>
        <p:txBody>
          <a:bodyPr wrap="none" lIns="90488" tIns="44450" rIns="90488" bIns="44450">
            <a:spAutoFit/>
            <a:flatTx/>
          </a:bodyPr>
          <a:lstStyle/>
          <a:p>
            <a:pPr algn="ctr" eaLnBrk="0" hangingPunct="0"/>
            <a:r>
              <a:rPr lang="en-US" altLang="en-US" sz="2400" b="1">
                <a:latin typeface="Times New Roman" panose="02020603050405020304" pitchFamily="18" charset="0"/>
                <a:cs typeface="Times New Roman" pitchFamily="18" charset="0"/>
              </a:rPr>
              <a:t>Chuẩn bị</a:t>
            </a:r>
          </a:p>
        </p:txBody>
      </p:sp>
      <p:sp>
        <p:nvSpPr>
          <p:cNvPr id="6" name="Rectangle 11"/>
          <p:cNvSpPr>
            <a:spLocks noChangeArrowheads="1"/>
          </p:cNvSpPr>
          <p:nvPr/>
        </p:nvSpPr>
        <p:spPr bwMode="auto">
          <a:xfrm>
            <a:off x="5264247" y="5168900"/>
            <a:ext cx="1457131" cy="459100"/>
          </a:xfrm>
          <a:prstGeom prst="rect">
            <a:avLst/>
          </a:prstGeom>
          <a:solidFill>
            <a:srgbClr val="EAEAEA"/>
          </a:solidFill>
          <a:ln w="9525">
            <a:miter lim="800000"/>
            <a:headEnd/>
            <a:tailEnd/>
          </a:ln>
          <a:scene3d>
            <a:camera prst="legacyObliqueBottomLeft"/>
            <a:lightRig rig="legacyFlat3" dir="t"/>
          </a:scene3d>
          <a:sp3d extrusionH="430200" prstMaterial="legacyMatte">
            <a:bevelT w="13500" h="13500" prst="angle"/>
            <a:bevelB w="13500" h="13500" prst="angle"/>
            <a:extrusionClr>
              <a:srgbClr val="EAEAEA"/>
            </a:extrusionClr>
          </a:sp3d>
        </p:spPr>
        <p:txBody>
          <a:bodyPr wrap="none" lIns="90488" tIns="44450" rIns="90488" bIns="44450">
            <a:spAutoFit/>
            <a:flatTx/>
          </a:bodyPr>
          <a:lstStyle/>
          <a:p>
            <a:pPr algn="ctr" eaLnBrk="0" hangingPunct="0"/>
            <a:r>
              <a:rPr lang="en-US" altLang="en-US" sz="2400" b="1">
                <a:latin typeface="Times New Roman" panose="02020603050405020304" pitchFamily="18" charset="0"/>
                <a:cs typeface="Times New Roman" pitchFamily="18" charset="0"/>
              </a:rPr>
              <a:t>Cai thuốc</a:t>
            </a:r>
          </a:p>
        </p:txBody>
      </p:sp>
      <p:sp>
        <p:nvSpPr>
          <p:cNvPr id="7" name="Rectangle 12"/>
          <p:cNvSpPr>
            <a:spLocks noChangeArrowheads="1"/>
          </p:cNvSpPr>
          <p:nvPr/>
        </p:nvSpPr>
        <p:spPr bwMode="auto">
          <a:xfrm>
            <a:off x="3537976" y="1538288"/>
            <a:ext cx="1593386" cy="459100"/>
          </a:xfrm>
          <a:prstGeom prst="rect">
            <a:avLst/>
          </a:prstGeom>
          <a:solidFill>
            <a:schemeClr val="bg1"/>
          </a:solidFill>
          <a:ln w="9525">
            <a:miter lim="800000"/>
            <a:headEnd/>
            <a:tailEnd/>
          </a:ln>
          <a:scene3d>
            <a:camera prst="legacyObliqueBottomLeft"/>
            <a:lightRig rig="legacyFlat3" dir="t"/>
          </a:scene3d>
          <a:sp3d extrusionH="430200" prstMaterial="legacyMatte">
            <a:bevelT w="13500" h="13500" prst="angle"/>
            <a:bevelB w="13500" h="13500" prst="angle"/>
            <a:extrusionClr>
              <a:srgbClr val="EAEAEA"/>
            </a:extrusionClr>
          </a:sp3d>
        </p:spPr>
        <p:txBody>
          <a:bodyPr wrap="none" lIns="90488" tIns="44450" rIns="90488" bIns="44450">
            <a:spAutoFit/>
            <a:flatTx/>
          </a:bodyPr>
          <a:lstStyle/>
          <a:p>
            <a:pPr algn="ctr" eaLnBrk="0" hangingPunct="0"/>
            <a:r>
              <a:rPr lang="en-US" altLang="en-US" sz="2400" b="1" dirty="0" err="1">
                <a:latin typeface="Times New Roman" panose="02020603050405020304" pitchFamily="18" charset="0"/>
                <a:cs typeface="Times New Roman" pitchFamily="18" charset="0"/>
              </a:rPr>
              <a:t>Tái</a:t>
            </a:r>
            <a:r>
              <a:rPr lang="en-US" altLang="en-US" sz="2400" b="1" dirty="0">
                <a:latin typeface="Times New Roman" pitchFamily="18" charset="0"/>
                <a:cs typeface="Times New Roman" pitchFamily="18" charset="0"/>
              </a:rPr>
              <a:t> </a:t>
            </a:r>
            <a:r>
              <a:rPr lang="en-US" altLang="en-US" sz="2400" b="1" dirty="0" err="1">
                <a:latin typeface="Times New Roman" pitchFamily="18" charset="0"/>
                <a:cs typeface="Times New Roman" pitchFamily="18" charset="0"/>
              </a:rPr>
              <a:t>nghiện</a:t>
            </a:r>
            <a:endParaRPr lang="en-US" altLang="en-US" sz="2400" b="1" dirty="0">
              <a:latin typeface="Times New Roman" pitchFamily="18" charset="0"/>
              <a:cs typeface="Times New Roman" pitchFamily="18" charset="0"/>
            </a:endParaRPr>
          </a:p>
        </p:txBody>
      </p:sp>
      <p:sp>
        <p:nvSpPr>
          <p:cNvPr id="8" name="Rectangle 14"/>
          <p:cNvSpPr>
            <a:spLocks noChangeArrowheads="1"/>
          </p:cNvSpPr>
          <p:nvPr/>
        </p:nvSpPr>
        <p:spPr bwMode="auto">
          <a:xfrm>
            <a:off x="6809062" y="1593850"/>
            <a:ext cx="1748878" cy="459100"/>
          </a:xfrm>
          <a:prstGeom prst="rect">
            <a:avLst/>
          </a:prstGeom>
          <a:solidFill>
            <a:schemeClr val="bg1"/>
          </a:solidFill>
          <a:ln w="9525">
            <a:miter lim="800000"/>
            <a:headEnd/>
            <a:tailEnd/>
          </a:ln>
          <a:scene3d>
            <a:camera prst="legacyObliqueBottomLeft"/>
            <a:lightRig rig="legacyFlat3" dir="t"/>
          </a:scene3d>
          <a:sp3d extrusionH="430200" prstMaterial="legacyMatte">
            <a:bevelT w="13500" h="13500" prst="angle"/>
            <a:bevelB w="13500" h="13500" prst="angle"/>
            <a:extrusionClr>
              <a:srgbClr val="EAEAEA"/>
            </a:extrusionClr>
          </a:sp3d>
        </p:spPr>
        <p:txBody>
          <a:bodyPr wrap="none" lIns="90488" tIns="44450" rIns="90488" bIns="44450">
            <a:spAutoFit/>
            <a:flatTx/>
          </a:bodyPr>
          <a:lstStyle/>
          <a:p>
            <a:pPr algn="ctr" eaLnBrk="0" hangingPunct="0"/>
            <a:r>
              <a:rPr lang="en-US" altLang="en-US" sz="2400" b="1">
                <a:latin typeface="Times New Roman" panose="02020603050405020304" pitchFamily="18" charset="0"/>
                <a:cs typeface="Times New Roman" pitchFamily="18" charset="0"/>
              </a:rPr>
              <a:t>Thành công</a:t>
            </a:r>
          </a:p>
        </p:txBody>
      </p:sp>
      <p:sp>
        <p:nvSpPr>
          <p:cNvPr id="9" name="Line 15"/>
          <p:cNvSpPr>
            <a:spLocks noChangeShapeType="1"/>
          </p:cNvSpPr>
          <p:nvPr/>
        </p:nvSpPr>
        <p:spPr bwMode="auto">
          <a:xfrm flipV="1">
            <a:off x="6550025" y="2354263"/>
            <a:ext cx="1047750" cy="800100"/>
          </a:xfrm>
          <a:prstGeom prst="line">
            <a:avLst/>
          </a:prstGeom>
          <a:noFill/>
          <a:ln w="38100">
            <a:solidFill>
              <a:schemeClr val="tx1"/>
            </a:solidFill>
            <a:round/>
            <a:headEnd/>
            <a:tailEnd type="triangle" w="med" len="med"/>
          </a:ln>
        </p:spPr>
        <p:txBody>
          <a:bodyPr wrap="none" anchor="ctr"/>
          <a:lstStyle/>
          <a:p>
            <a:endParaRPr lang="en-US">
              <a:latin typeface="Times New Roman" panose="02020603050405020304" pitchFamily="18" charset="0"/>
              <a:cs typeface="Times New Roman" pitchFamily="18" charset="0"/>
            </a:endParaRPr>
          </a:p>
        </p:txBody>
      </p:sp>
      <p:sp>
        <p:nvSpPr>
          <p:cNvPr id="10" name="Rectangle 18"/>
          <p:cNvSpPr>
            <a:spLocks noChangeArrowheads="1"/>
          </p:cNvSpPr>
          <p:nvPr/>
        </p:nvSpPr>
        <p:spPr bwMode="auto">
          <a:xfrm>
            <a:off x="482600" y="1668463"/>
            <a:ext cx="976230" cy="459100"/>
          </a:xfrm>
          <a:prstGeom prst="rect">
            <a:avLst/>
          </a:prstGeom>
          <a:solidFill>
            <a:schemeClr val="bg1"/>
          </a:solidFill>
          <a:ln w="9525">
            <a:miter lim="800000"/>
            <a:headEnd/>
            <a:tailEnd/>
          </a:ln>
          <a:scene3d>
            <a:camera prst="legacyObliqueBottomLeft"/>
            <a:lightRig rig="legacyFlat3" dir="t"/>
          </a:scene3d>
          <a:sp3d extrusionH="430200" prstMaterial="legacyMatte">
            <a:bevelT w="13500" h="13500" prst="angle"/>
            <a:bevelB w="13500" h="13500" prst="angle"/>
            <a:extrusionClr>
              <a:srgbClr val="EAEAEA"/>
            </a:extrusionClr>
          </a:sp3d>
        </p:spPr>
        <p:txBody>
          <a:bodyPr wrap="none" lIns="90488" tIns="44450" rIns="90488" bIns="44450">
            <a:spAutoFit/>
            <a:flatTx/>
          </a:bodyPr>
          <a:lstStyle/>
          <a:p>
            <a:pPr eaLnBrk="0" hangingPunct="0"/>
            <a:r>
              <a:rPr lang="en-US" altLang="en-US" sz="2400" b="1">
                <a:latin typeface="Times New Roman" pitchFamily="18" charset="0"/>
                <a:cs typeface="Times New Roman" pitchFamily="18" charset="0"/>
              </a:rPr>
              <a:t>Thờ </a:t>
            </a:r>
            <a:r>
              <a:rPr lang="vi-VN" altLang="en-US" sz="2400" b="1">
                <a:latin typeface="Times New Roman" pitchFamily="18" charset="0"/>
                <a:cs typeface="Times New Roman" pitchFamily="18" charset="0"/>
              </a:rPr>
              <a:t>ơ</a:t>
            </a:r>
            <a:endParaRPr lang="en-US" altLang="en-US" sz="2400" b="1">
              <a:latin typeface="Times New Roman" pitchFamily="18" charset="0"/>
              <a:cs typeface="Times New Roman" pitchFamily="18" charset="0"/>
            </a:endParaRPr>
          </a:p>
        </p:txBody>
      </p:sp>
      <p:sp>
        <p:nvSpPr>
          <p:cNvPr id="11" name="Rectangle 19"/>
          <p:cNvSpPr>
            <a:spLocks noChangeArrowheads="1"/>
          </p:cNvSpPr>
          <p:nvPr/>
        </p:nvSpPr>
        <p:spPr bwMode="auto">
          <a:xfrm>
            <a:off x="5732674" y="3322638"/>
            <a:ext cx="1269579" cy="459100"/>
          </a:xfrm>
          <a:prstGeom prst="rect">
            <a:avLst/>
          </a:prstGeom>
          <a:solidFill>
            <a:schemeClr val="bg1"/>
          </a:solidFill>
          <a:ln w="9525">
            <a:miter lim="800000"/>
            <a:headEnd/>
            <a:tailEnd/>
          </a:ln>
          <a:scene3d>
            <a:camera prst="legacyObliqueBottomLeft"/>
            <a:lightRig rig="legacyFlat3" dir="t"/>
          </a:scene3d>
          <a:sp3d extrusionH="430200" prstMaterial="legacyMatte">
            <a:bevelT w="13500" h="13500" prst="angle"/>
            <a:bevelB w="13500" h="13500" prst="angle"/>
            <a:extrusionClr>
              <a:srgbClr val="EAEAEA"/>
            </a:extrusionClr>
          </a:sp3d>
        </p:spPr>
        <p:txBody>
          <a:bodyPr wrap="none" lIns="90488" tIns="44450" rIns="90488" bIns="44450">
            <a:spAutoFit/>
            <a:flatTx/>
          </a:bodyPr>
          <a:lstStyle/>
          <a:p>
            <a:pPr algn="ctr" eaLnBrk="0" hangingPunct="0"/>
            <a:r>
              <a:rPr lang="en-US" altLang="en-US" sz="2400" b="1">
                <a:latin typeface="Times New Roman" panose="02020603050405020304" pitchFamily="18" charset="0"/>
                <a:cs typeface="Times New Roman" pitchFamily="18" charset="0"/>
              </a:rPr>
              <a:t>Củng cố</a:t>
            </a:r>
          </a:p>
        </p:txBody>
      </p:sp>
      <p:sp>
        <p:nvSpPr>
          <p:cNvPr id="12" name="Line 20"/>
          <p:cNvSpPr>
            <a:spLocks noChangeShapeType="1"/>
          </p:cNvSpPr>
          <p:nvPr/>
        </p:nvSpPr>
        <p:spPr bwMode="auto">
          <a:xfrm>
            <a:off x="2668588" y="4179888"/>
            <a:ext cx="411162" cy="820737"/>
          </a:xfrm>
          <a:prstGeom prst="line">
            <a:avLst/>
          </a:prstGeom>
          <a:noFill/>
          <a:ln w="38100">
            <a:solidFill>
              <a:schemeClr val="tx1"/>
            </a:solidFill>
            <a:round/>
            <a:headEnd/>
            <a:tailEnd type="triangle" w="med" len="med"/>
          </a:ln>
        </p:spPr>
        <p:txBody>
          <a:bodyPr wrap="none" anchor="ctr"/>
          <a:lstStyle/>
          <a:p>
            <a:endParaRPr lang="en-US">
              <a:latin typeface="Times New Roman" panose="02020603050405020304" pitchFamily="18" charset="0"/>
              <a:cs typeface="Times New Roman" pitchFamily="18" charset="0"/>
            </a:endParaRPr>
          </a:p>
        </p:txBody>
      </p:sp>
      <p:sp>
        <p:nvSpPr>
          <p:cNvPr id="13" name="Line 21"/>
          <p:cNvSpPr>
            <a:spLocks noChangeShapeType="1"/>
          </p:cNvSpPr>
          <p:nvPr/>
        </p:nvSpPr>
        <p:spPr bwMode="auto">
          <a:xfrm flipV="1">
            <a:off x="5989638" y="3994150"/>
            <a:ext cx="355600" cy="989013"/>
          </a:xfrm>
          <a:prstGeom prst="line">
            <a:avLst/>
          </a:prstGeom>
          <a:noFill/>
          <a:ln w="38100">
            <a:solidFill>
              <a:schemeClr val="tx1"/>
            </a:solidFill>
            <a:round/>
            <a:headEnd/>
            <a:tailEnd type="triangle" w="med" len="med"/>
          </a:ln>
        </p:spPr>
        <p:txBody>
          <a:bodyPr wrap="none" anchor="ctr"/>
          <a:lstStyle/>
          <a:p>
            <a:endParaRPr lang="en-US">
              <a:latin typeface="Times New Roman" panose="02020603050405020304" pitchFamily="18" charset="0"/>
              <a:cs typeface="Times New Roman" pitchFamily="18" charset="0"/>
            </a:endParaRPr>
          </a:p>
        </p:txBody>
      </p:sp>
      <p:sp>
        <p:nvSpPr>
          <p:cNvPr id="14" name="Line 22"/>
          <p:cNvSpPr>
            <a:spLocks noChangeShapeType="1"/>
          </p:cNvSpPr>
          <p:nvPr/>
        </p:nvSpPr>
        <p:spPr bwMode="auto">
          <a:xfrm flipH="1">
            <a:off x="2574925" y="2370138"/>
            <a:ext cx="709613" cy="820737"/>
          </a:xfrm>
          <a:prstGeom prst="line">
            <a:avLst/>
          </a:prstGeom>
          <a:noFill/>
          <a:ln w="38100">
            <a:solidFill>
              <a:schemeClr val="tx1"/>
            </a:solidFill>
            <a:round/>
            <a:headEnd/>
            <a:tailEnd type="triangle" w="med" len="med"/>
          </a:ln>
        </p:spPr>
        <p:txBody>
          <a:bodyPr wrap="none" anchor="ctr"/>
          <a:lstStyle/>
          <a:p>
            <a:endParaRPr lang="en-US">
              <a:latin typeface="Times New Roman" panose="02020603050405020304" pitchFamily="18" charset="0"/>
              <a:cs typeface="Times New Roman" pitchFamily="18" charset="0"/>
            </a:endParaRPr>
          </a:p>
        </p:txBody>
      </p:sp>
      <p:sp>
        <p:nvSpPr>
          <p:cNvPr id="15" name="Line 8"/>
          <p:cNvSpPr>
            <a:spLocks noChangeShapeType="1"/>
          </p:cNvSpPr>
          <p:nvPr/>
        </p:nvSpPr>
        <p:spPr bwMode="auto">
          <a:xfrm>
            <a:off x="1082675" y="2406650"/>
            <a:ext cx="1063625" cy="765175"/>
          </a:xfrm>
          <a:prstGeom prst="line">
            <a:avLst/>
          </a:prstGeom>
          <a:noFill/>
          <a:ln w="38100">
            <a:solidFill>
              <a:schemeClr val="tx1"/>
            </a:solidFill>
            <a:round/>
            <a:headEnd/>
            <a:tailEnd type="triangle" w="med" len="med"/>
          </a:ln>
        </p:spPr>
        <p:txBody>
          <a:bodyPr wrap="none" anchor="ctr"/>
          <a:lstStyle/>
          <a:p>
            <a:endParaRPr lang="en-US">
              <a:latin typeface="Times New Roman" panose="02020603050405020304" pitchFamily="18" charset="0"/>
              <a:cs typeface="Times New Roman" pitchFamily="18" charset="0"/>
            </a:endParaRPr>
          </a:p>
        </p:txBody>
      </p:sp>
      <p:sp>
        <p:nvSpPr>
          <p:cNvPr id="16" name="Line 23"/>
          <p:cNvSpPr>
            <a:spLocks noChangeShapeType="1"/>
          </p:cNvSpPr>
          <p:nvPr/>
        </p:nvSpPr>
        <p:spPr bwMode="auto">
          <a:xfrm flipH="1" flipV="1">
            <a:off x="5224463" y="2351088"/>
            <a:ext cx="1008062" cy="765175"/>
          </a:xfrm>
          <a:prstGeom prst="line">
            <a:avLst/>
          </a:prstGeom>
          <a:noFill/>
          <a:ln w="38100">
            <a:solidFill>
              <a:schemeClr val="tx1"/>
            </a:solidFill>
            <a:round/>
            <a:headEnd/>
            <a:tailEnd type="triangle" w="med" len="med"/>
          </a:ln>
        </p:spPr>
        <p:txBody>
          <a:bodyPr wrap="none" anchor="ctr"/>
          <a:lstStyle/>
          <a:p>
            <a:endParaRPr lang="en-US">
              <a:latin typeface="Times New Roman" panose="02020603050405020304" pitchFamily="18" charset="0"/>
              <a:cs typeface="Times New Roman" pitchFamily="18" charset="0"/>
            </a:endParaRPr>
          </a:p>
        </p:txBody>
      </p:sp>
      <p:sp>
        <p:nvSpPr>
          <p:cNvPr id="17" name="Line 24"/>
          <p:cNvSpPr>
            <a:spLocks noChangeShapeType="1"/>
          </p:cNvSpPr>
          <p:nvPr/>
        </p:nvSpPr>
        <p:spPr bwMode="auto">
          <a:xfrm flipV="1">
            <a:off x="4030663" y="5408613"/>
            <a:ext cx="969962" cy="44450"/>
          </a:xfrm>
          <a:prstGeom prst="line">
            <a:avLst/>
          </a:prstGeom>
          <a:noFill/>
          <a:ln w="38100">
            <a:solidFill>
              <a:schemeClr val="tx1"/>
            </a:solidFill>
            <a:round/>
            <a:headEnd/>
            <a:tailEnd type="triangle" w="med" len="med"/>
          </a:ln>
        </p:spPr>
        <p:txBody>
          <a:bodyPr wrap="none" anchor="ctr"/>
          <a:lstStyle/>
          <a:p>
            <a:endParaRPr lang="en-US">
              <a:latin typeface="Times New Roman" panose="02020603050405020304" pitchFamily="18" charset="0"/>
              <a:cs typeface="Times New Roman" pitchFamily="18" charset="0"/>
            </a:endParaRPr>
          </a:p>
        </p:txBody>
      </p:sp>
      <p:sp>
        <p:nvSpPr>
          <p:cNvPr id="18" name="TextBox 17"/>
          <p:cNvSpPr txBox="1">
            <a:spLocks noChangeArrowheads="1"/>
          </p:cNvSpPr>
          <p:nvPr/>
        </p:nvSpPr>
        <p:spPr bwMode="auto">
          <a:xfrm>
            <a:off x="2249762" y="6134701"/>
            <a:ext cx="4559300" cy="430887"/>
          </a:xfrm>
          <a:prstGeom prst="rect">
            <a:avLst/>
          </a:prstGeom>
          <a:solidFill>
            <a:schemeClr val="bg1"/>
          </a:solidFill>
          <a:ln w="9525">
            <a:noFill/>
            <a:miter lim="800000"/>
            <a:headEnd/>
            <a:tailEnd/>
          </a:ln>
        </p:spPr>
        <p:txBody>
          <a:bodyPr>
            <a:spAutoFit/>
          </a:bodyPr>
          <a:lstStyle/>
          <a:p>
            <a:pPr algn="ctr"/>
            <a:r>
              <a:rPr lang="en-US" sz="2200" b="1">
                <a:latin typeface="Times New Roman" panose="02020603050405020304" pitchFamily="18" charset="0"/>
                <a:cs typeface="Times New Roman" pitchFamily="18" charset="0"/>
              </a:rPr>
              <a:t>VÒNG XOẮN ỐC ĐI LÊN !</a:t>
            </a:r>
          </a:p>
        </p:txBody>
      </p:sp>
    </p:spTree>
    <p:extLst>
      <p:ext uri="{BB962C8B-B14F-4D97-AF65-F5344CB8AC3E}">
        <p14:creationId xmlns:p14="http://schemas.microsoft.com/office/powerpoint/2010/main" val="3784864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linds(horizontal)">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Line 15"/>
          <p:cNvSpPr>
            <a:spLocks noChangeShapeType="1"/>
          </p:cNvSpPr>
          <p:nvPr/>
        </p:nvSpPr>
        <p:spPr bwMode="auto">
          <a:xfrm flipV="1">
            <a:off x="7040563" y="2703513"/>
            <a:ext cx="889000" cy="758825"/>
          </a:xfrm>
          <a:prstGeom prst="line">
            <a:avLst/>
          </a:prstGeom>
          <a:noFill/>
          <a:ln w="38100">
            <a:solidFill>
              <a:schemeClr val="tx1"/>
            </a:solidFill>
            <a:round/>
            <a:headEnd/>
            <a:tailEnd type="triangle" w="med" len="med"/>
          </a:ln>
        </p:spPr>
        <p:txBody>
          <a:bodyPr wrap="none" anchor="ctr"/>
          <a:lstStyle/>
          <a:p>
            <a:endParaRPr lang="en-US">
              <a:latin typeface="Times New Roman" pitchFamily="18" charset="0"/>
            </a:endParaRPr>
          </a:p>
        </p:txBody>
      </p:sp>
      <p:sp>
        <p:nvSpPr>
          <p:cNvPr id="24579" name="Line 20"/>
          <p:cNvSpPr>
            <a:spLocks noChangeShapeType="1"/>
          </p:cNvSpPr>
          <p:nvPr/>
        </p:nvSpPr>
        <p:spPr bwMode="auto">
          <a:xfrm>
            <a:off x="2511425" y="4545013"/>
            <a:ext cx="411163" cy="820737"/>
          </a:xfrm>
          <a:prstGeom prst="line">
            <a:avLst/>
          </a:prstGeom>
          <a:noFill/>
          <a:ln w="38100">
            <a:solidFill>
              <a:schemeClr val="tx1"/>
            </a:solidFill>
            <a:round/>
            <a:headEnd/>
            <a:tailEnd type="triangle" w="med" len="med"/>
          </a:ln>
        </p:spPr>
        <p:txBody>
          <a:bodyPr wrap="none" anchor="ctr"/>
          <a:lstStyle/>
          <a:p>
            <a:endParaRPr lang="en-US">
              <a:latin typeface="Times New Roman" pitchFamily="18" charset="0"/>
            </a:endParaRPr>
          </a:p>
        </p:txBody>
      </p:sp>
      <p:sp>
        <p:nvSpPr>
          <p:cNvPr id="24580" name="Line 21"/>
          <p:cNvSpPr>
            <a:spLocks noChangeShapeType="1"/>
          </p:cNvSpPr>
          <p:nvPr/>
        </p:nvSpPr>
        <p:spPr bwMode="auto">
          <a:xfrm flipV="1">
            <a:off x="6126163" y="4476750"/>
            <a:ext cx="441325" cy="969963"/>
          </a:xfrm>
          <a:prstGeom prst="line">
            <a:avLst/>
          </a:prstGeom>
          <a:noFill/>
          <a:ln w="38100">
            <a:solidFill>
              <a:schemeClr val="tx1"/>
            </a:solidFill>
            <a:round/>
            <a:headEnd/>
            <a:tailEnd type="triangle" w="med" len="med"/>
          </a:ln>
        </p:spPr>
        <p:txBody>
          <a:bodyPr wrap="none" anchor="ctr"/>
          <a:lstStyle/>
          <a:p>
            <a:endParaRPr lang="en-US">
              <a:latin typeface="Times New Roman" pitchFamily="18" charset="0"/>
            </a:endParaRPr>
          </a:p>
        </p:txBody>
      </p:sp>
      <p:sp>
        <p:nvSpPr>
          <p:cNvPr id="24581" name="Line 22"/>
          <p:cNvSpPr>
            <a:spLocks noChangeShapeType="1"/>
          </p:cNvSpPr>
          <p:nvPr/>
        </p:nvSpPr>
        <p:spPr bwMode="auto">
          <a:xfrm flipH="1">
            <a:off x="2836863" y="2481263"/>
            <a:ext cx="950912" cy="762000"/>
          </a:xfrm>
          <a:prstGeom prst="line">
            <a:avLst/>
          </a:prstGeom>
          <a:noFill/>
          <a:ln w="38100">
            <a:solidFill>
              <a:schemeClr val="tx1"/>
            </a:solidFill>
            <a:round/>
            <a:headEnd/>
            <a:tailEnd type="triangle" w="med" len="med"/>
          </a:ln>
        </p:spPr>
        <p:txBody>
          <a:bodyPr wrap="none" anchor="ctr"/>
          <a:lstStyle/>
          <a:p>
            <a:endParaRPr lang="en-US">
              <a:latin typeface="Times New Roman" pitchFamily="18" charset="0"/>
            </a:endParaRPr>
          </a:p>
        </p:txBody>
      </p:sp>
      <p:sp>
        <p:nvSpPr>
          <p:cNvPr id="24582" name="Line 8"/>
          <p:cNvSpPr>
            <a:spLocks noChangeShapeType="1"/>
          </p:cNvSpPr>
          <p:nvPr/>
        </p:nvSpPr>
        <p:spPr bwMode="auto">
          <a:xfrm>
            <a:off x="1122363" y="2733675"/>
            <a:ext cx="1063625" cy="765175"/>
          </a:xfrm>
          <a:prstGeom prst="line">
            <a:avLst/>
          </a:prstGeom>
          <a:noFill/>
          <a:ln w="38100">
            <a:solidFill>
              <a:schemeClr val="tx1"/>
            </a:solidFill>
            <a:round/>
            <a:headEnd/>
            <a:tailEnd type="triangle" w="med" len="med"/>
          </a:ln>
        </p:spPr>
        <p:txBody>
          <a:bodyPr wrap="none" anchor="ctr"/>
          <a:lstStyle/>
          <a:p>
            <a:endParaRPr lang="en-US">
              <a:latin typeface="Times New Roman" pitchFamily="18" charset="0"/>
            </a:endParaRPr>
          </a:p>
        </p:txBody>
      </p:sp>
      <p:sp>
        <p:nvSpPr>
          <p:cNvPr id="24583" name="Line 23"/>
          <p:cNvSpPr>
            <a:spLocks noChangeShapeType="1"/>
          </p:cNvSpPr>
          <p:nvPr/>
        </p:nvSpPr>
        <p:spPr bwMode="auto">
          <a:xfrm flipH="1" flipV="1">
            <a:off x="5184775" y="2443163"/>
            <a:ext cx="1008063" cy="765175"/>
          </a:xfrm>
          <a:prstGeom prst="line">
            <a:avLst/>
          </a:prstGeom>
          <a:noFill/>
          <a:ln w="38100">
            <a:solidFill>
              <a:schemeClr val="tx1"/>
            </a:solidFill>
            <a:round/>
            <a:headEnd/>
            <a:tailEnd type="triangle" w="med" len="med"/>
          </a:ln>
        </p:spPr>
        <p:txBody>
          <a:bodyPr wrap="none" anchor="ctr"/>
          <a:lstStyle/>
          <a:p>
            <a:endParaRPr lang="en-US">
              <a:latin typeface="Times New Roman" pitchFamily="18" charset="0"/>
            </a:endParaRPr>
          </a:p>
        </p:txBody>
      </p:sp>
      <p:sp>
        <p:nvSpPr>
          <p:cNvPr id="24584" name="Line 24"/>
          <p:cNvSpPr>
            <a:spLocks noChangeShapeType="1"/>
          </p:cNvSpPr>
          <p:nvPr/>
        </p:nvSpPr>
        <p:spPr bwMode="auto">
          <a:xfrm flipV="1">
            <a:off x="4070350" y="6088063"/>
            <a:ext cx="969963" cy="44450"/>
          </a:xfrm>
          <a:prstGeom prst="line">
            <a:avLst/>
          </a:prstGeom>
          <a:noFill/>
          <a:ln w="38100">
            <a:solidFill>
              <a:schemeClr val="tx1"/>
            </a:solidFill>
            <a:round/>
            <a:headEnd/>
            <a:tailEnd type="triangle" w="med" len="med"/>
          </a:ln>
        </p:spPr>
        <p:txBody>
          <a:bodyPr wrap="none" anchor="ctr"/>
          <a:lstStyle/>
          <a:p>
            <a:endParaRPr lang="en-US">
              <a:latin typeface="Times New Roman" pitchFamily="18" charset="0"/>
            </a:endParaRPr>
          </a:p>
        </p:txBody>
      </p:sp>
      <p:cxnSp>
        <p:nvCxnSpPr>
          <p:cNvPr id="20" name="Straight Connector 19"/>
          <p:cNvCxnSpPr/>
          <p:nvPr/>
        </p:nvCxnSpPr>
        <p:spPr>
          <a:xfrm>
            <a:off x="704850" y="2560638"/>
            <a:ext cx="184150" cy="158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flipH="1" flipV="1">
            <a:off x="496094" y="2259807"/>
            <a:ext cx="600075" cy="158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800000">
            <a:off x="404813" y="1933575"/>
            <a:ext cx="784225" cy="127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358775" y="2201863"/>
            <a:ext cx="169863" cy="158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033462" y="1830388"/>
            <a:ext cx="169863"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V="1">
            <a:off x="327025" y="2286000"/>
            <a:ext cx="260350" cy="127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V="1">
            <a:off x="989013" y="1928813"/>
            <a:ext cx="260350" cy="127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2373313" y="4279900"/>
            <a:ext cx="182562"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5400000" flipH="1" flipV="1">
            <a:off x="2163762" y="3979863"/>
            <a:ext cx="601663"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200000">
            <a:off x="2073275" y="3665538"/>
            <a:ext cx="782638" cy="1428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5400000">
            <a:off x="2014537" y="3881438"/>
            <a:ext cx="169863"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5400000">
            <a:off x="2741613" y="3629025"/>
            <a:ext cx="169862"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V="1">
            <a:off x="1981200" y="3967163"/>
            <a:ext cx="261938" cy="127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flipV="1">
            <a:off x="2695575" y="3727450"/>
            <a:ext cx="260350" cy="127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3413125" y="6143625"/>
            <a:ext cx="18415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5400000" flipH="1" flipV="1">
            <a:off x="3205162" y="5843588"/>
            <a:ext cx="601663"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600000">
            <a:off x="3113088" y="5529263"/>
            <a:ext cx="784225" cy="1428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041651" y="5692775"/>
            <a:ext cx="169862" cy="158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3794919" y="5571332"/>
            <a:ext cx="168275" cy="158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flipV="1">
            <a:off x="3008313" y="5778500"/>
            <a:ext cx="261937" cy="127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V="1">
            <a:off x="3749675" y="5668963"/>
            <a:ext cx="260350" cy="127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5551488" y="6153150"/>
            <a:ext cx="182562"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5400000" flipH="1" flipV="1">
            <a:off x="5342731" y="5852319"/>
            <a:ext cx="600075"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600000">
            <a:off x="5251450" y="5526088"/>
            <a:ext cx="784225" cy="127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5180012" y="5545138"/>
            <a:ext cx="169863"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5400000">
            <a:off x="5919787" y="5684838"/>
            <a:ext cx="169863"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flipV="1">
            <a:off x="5146675" y="5630863"/>
            <a:ext cx="261938" cy="127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V="1">
            <a:off x="5873750" y="5783263"/>
            <a:ext cx="261938" cy="127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6500813" y="4279900"/>
            <a:ext cx="182562"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5400000" flipH="1" flipV="1">
            <a:off x="6291262" y="3979863"/>
            <a:ext cx="601663"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200000">
            <a:off x="6200775" y="3665538"/>
            <a:ext cx="784225" cy="1428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6142038" y="3606800"/>
            <a:ext cx="169862"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5400000">
            <a:off x="6869112" y="3890963"/>
            <a:ext cx="169863"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flipV="1">
            <a:off x="6108700" y="3692525"/>
            <a:ext cx="261938" cy="127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flipV="1">
            <a:off x="6823075" y="3987800"/>
            <a:ext cx="261938" cy="142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7867650" y="2551113"/>
            <a:ext cx="184150" cy="158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5400000" flipH="1" flipV="1">
            <a:off x="7658101" y="2251075"/>
            <a:ext cx="601662" cy="158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800000">
            <a:off x="7567613" y="1938338"/>
            <a:ext cx="784225" cy="127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7548562" y="1827213"/>
            <a:ext cx="169863"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5400000">
            <a:off x="8210550" y="2214563"/>
            <a:ext cx="169863" cy="158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flipV="1">
            <a:off x="7515225" y="1911350"/>
            <a:ext cx="261938" cy="127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flipV="1">
            <a:off x="8164513" y="2311400"/>
            <a:ext cx="260350" cy="142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4394200" y="2316163"/>
            <a:ext cx="182563" cy="158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flipH="1" flipV="1">
            <a:off x="4184651" y="2016125"/>
            <a:ext cx="601662" cy="158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1500000">
            <a:off x="4092575" y="1701800"/>
            <a:ext cx="784225" cy="142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5400000">
            <a:off x="4046537" y="1944688"/>
            <a:ext cx="169863"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5400000">
            <a:off x="4748213" y="1625600"/>
            <a:ext cx="169862"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flipV="1">
            <a:off x="4014788" y="2028825"/>
            <a:ext cx="261937" cy="127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flipV="1">
            <a:off x="4702175" y="1724025"/>
            <a:ext cx="261938" cy="127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88" name="Title 1"/>
          <p:cNvSpPr>
            <a:spLocks noGrp="1"/>
          </p:cNvSpPr>
          <p:nvPr>
            <p:ph type="title"/>
          </p:nvPr>
        </p:nvSpPr>
        <p:spPr>
          <a:xfrm>
            <a:off x="1473993" y="147843"/>
            <a:ext cx="6456363" cy="1325563"/>
          </a:xfrm>
          <a:ln>
            <a:solidFill>
              <a:schemeClr val="bg1"/>
            </a:solidFill>
          </a:ln>
        </p:spPr>
        <p:txBody>
          <a:bodyPr>
            <a:normAutofit/>
          </a:bodyPr>
          <a:lstStyle/>
          <a:p>
            <a:r>
              <a:rPr lang="en-US" sz="2200" b="1" dirty="0">
                <a:latin typeface="Times New Roman" panose="02020603050405020304" pitchFamily="18" charset="0"/>
                <a:cs typeface="Times New Roman" panose="02020603050405020304" pitchFamily="18" charset="0"/>
              </a:rPr>
              <a:t>TRƯỞNG THÀNH QUYẾT TÂM CAI THUỐC LÁ</a:t>
            </a:r>
          </a:p>
        </p:txBody>
      </p:sp>
    </p:spTree>
    <p:extLst>
      <p:ext uri="{BB962C8B-B14F-4D97-AF65-F5344CB8AC3E}">
        <p14:creationId xmlns:p14="http://schemas.microsoft.com/office/powerpoint/2010/main" val="133694321"/>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AutoShape 7"/>
          <p:cNvSpPr>
            <a:spLocks noGrp="1" noChangeArrowheads="1"/>
          </p:cNvSpPr>
          <p:nvPr>
            <p:ph type="title"/>
          </p:nvPr>
        </p:nvSpPr>
        <p:spPr>
          <a:xfrm>
            <a:off x="409143" y="395060"/>
            <a:ext cx="4800373" cy="906463"/>
          </a:xfrm>
        </p:spPr>
        <p:txBody>
          <a:bodyPr>
            <a:normAutofit/>
          </a:bodyPr>
          <a:lstStyle/>
          <a:p>
            <a:pPr eaLnBrk="1" hangingPunct="1"/>
            <a:r>
              <a:rPr lang="en-US" sz="2200" b="1">
                <a:latin typeface="Times New Roman" panose="02020603050405020304" pitchFamily="18" charset="0"/>
                <a:cs typeface="Times New Roman" panose="02020603050405020304" pitchFamily="18" charset="0"/>
              </a:rPr>
              <a:t>NGHIỆN THUỐC LÁ KHÔNG CHỈ </a:t>
            </a:r>
            <a:br>
              <a:rPr lang="en-US" sz="2200" b="1">
                <a:latin typeface="Times New Roman" panose="02020603050405020304" pitchFamily="18" charset="0"/>
                <a:cs typeface="Times New Roman" panose="02020603050405020304" pitchFamily="18" charset="0"/>
              </a:rPr>
            </a:br>
            <a:r>
              <a:rPr lang="en-US" sz="2200" b="1">
                <a:latin typeface="Times New Roman" panose="02020603050405020304" pitchFamily="18" charset="0"/>
                <a:cs typeface="Times New Roman" panose="02020603050405020304" pitchFamily="18" charset="0"/>
              </a:rPr>
              <a:t>ĐƠN GIẢN LÀ MỘT THÓI QUEN !</a:t>
            </a:r>
          </a:p>
        </p:txBody>
      </p:sp>
      <p:sp>
        <p:nvSpPr>
          <p:cNvPr id="18434" name="Rectangle 3"/>
          <p:cNvSpPr>
            <a:spLocks noGrp="1" noChangeArrowheads="1"/>
          </p:cNvSpPr>
          <p:nvPr>
            <p:ph idx="1"/>
          </p:nvPr>
        </p:nvSpPr>
        <p:spPr>
          <a:xfrm>
            <a:off x="312738" y="1484313"/>
            <a:ext cx="8426450" cy="4641850"/>
          </a:xfrm>
        </p:spPr>
        <p:txBody>
          <a:bodyPr>
            <a:normAutofit/>
          </a:bodyPr>
          <a:lstStyle/>
          <a:p>
            <a:pPr>
              <a:spcBef>
                <a:spcPct val="0"/>
              </a:spcBef>
              <a:spcAft>
                <a:spcPts val="600"/>
              </a:spcAft>
              <a:buFont typeface="Wingdings" pitchFamily="2" charset="2"/>
              <a:buChar char="q"/>
            </a:pPr>
            <a:r>
              <a:rPr lang="en-US" sz="2200">
                <a:latin typeface="Times New Roman" panose="02020603050405020304" pitchFamily="18" charset="0"/>
                <a:cs typeface="Times New Roman" panose="02020603050405020304" pitchFamily="18" charset="0"/>
              </a:rPr>
              <a:t>Rối loạn tâm thần và hành vi: </a:t>
            </a:r>
            <a:r>
              <a:rPr lang="vi-VN" sz="2200">
                <a:latin typeface="Times New Roman" panose="02020603050405020304" pitchFamily="18" charset="0"/>
                <a:cs typeface="Times New Roman" panose="02020603050405020304" pitchFamily="18" charset="0"/>
              </a:rPr>
              <a:t>F01-</a:t>
            </a:r>
            <a:r>
              <a:rPr lang="en-US" sz="2200">
                <a:latin typeface="Times New Roman" panose="02020603050405020304" pitchFamily="18" charset="0"/>
                <a:cs typeface="Times New Roman" panose="02020603050405020304" pitchFamily="18" charset="0"/>
              </a:rPr>
              <a:t> </a:t>
            </a:r>
            <a:r>
              <a:rPr lang="vi-VN" sz="2200">
                <a:latin typeface="Times New Roman" panose="02020603050405020304" pitchFamily="18" charset="0"/>
                <a:cs typeface="Times New Roman" panose="02020603050405020304" pitchFamily="18" charset="0"/>
              </a:rPr>
              <a:t>F99 </a:t>
            </a:r>
            <a:endParaRPr lang="en-US" sz="2200">
              <a:latin typeface="Times New Roman" panose="02020603050405020304" pitchFamily="18" charset="0"/>
              <a:cs typeface="Times New Roman" panose="02020603050405020304" pitchFamily="18" charset="0"/>
            </a:endParaRPr>
          </a:p>
          <a:p>
            <a:pPr lvl="1">
              <a:spcBef>
                <a:spcPct val="0"/>
              </a:spcBef>
              <a:spcAft>
                <a:spcPts val="600"/>
              </a:spcAft>
            </a:pPr>
            <a:r>
              <a:rPr lang="vi-VN" sz="2200">
                <a:latin typeface="Times New Roman" panose="02020603050405020304" pitchFamily="18" charset="0"/>
                <a:cs typeface="Times New Roman" panose="02020603050405020304" pitchFamily="18" charset="0"/>
              </a:rPr>
              <a:t>F01-F09 </a:t>
            </a:r>
            <a:r>
              <a:rPr lang="en-US" sz="2200">
                <a:latin typeface="Times New Roman" panose="02020603050405020304" pitchFamily="18" charset="0"/>
                <a:cs typeface="Times New Roman" panose="02020603050405020304" pitchFamily="18" charset="0"/>
              </a:rPr>
              <a:t>Rối loạn tâm thần do các bệnh thực thể </a:t>
            </a:r>
            <a:r>
              <a:rPr lang="vi-VN" sz="2200">
                <a:latin typeface="Times New Roman" panose="02020603050405020304" pitchFamily="18" charset="0"/>
                <a:cs typeface="Times New Roman" panose="02020603050405020304" pitchFamily="18" charset="0"/>
              </a:rPr>
              <a:t> </a:t>
            </a:r>
            <a:endParaRPr lang="en-US" sz="2200">
              <a:latin typeface="Times New Roman" panose="02020603050405020304" pitchFamily="18" charset="0"/>
              <a:cs typeface="Times New Roman" panose="02020603050405020304" pitchFamily="18" charset="0"/>
            </a:endParaRPr>
          </a:p>
          <a:p>
            <a:pPr lvl="1">
              <a:spcBef>
                <a:spcPct val="0"/>
              </a:spcBef>
              <a:spcAft>
                <a:spcPts val="600"/>
              </a:spcAft>
            </a:pPr>
            <a:r>
              <a:rPr lang="vi-VN" sz="2200">
                <a:latin typeface="Times New Roman" panose="02020603050405020304" pitchFamily="18" charset="0"/>
                <a:cs typeface="Times New Roman" panose="02020603050405020304" pitchFamily="18" charset="0"/>
              </a:rPr>
              <a:t>F10-F19 </a:t>
            </a:r>
            <a:r>
              <a:rPr lang="en-US" sz="2200">
                <a:latin typeface="Times New Roman" panose="02020603050405020304" pitchFamily="18" charset="0"/>
                <a:cs typeface="Times New Roman" panose="02020603050405020304" pitchFamily="18" charset="0"/>
              </a:rPr>
              <a:t>Rối loạn tâm thần, hành vi do dùng chất hướng thần</a:t>
            </a:r>
            <a:r>
              <a:rPr lang="vi-VN" sz="2200">
                <a:latin typeface="Times New Roman" panose="02020603050405020304" pitchFamily="18" charset="0"/>
                <a:cs typeface="Times New Roman" panose="02020603050405020304" pitchFamily="18" charset="0"/>
              </a:rPr>
              <a:t> </a:t>
            </a:r>
            <a:endParaRPr lang="en-US" sz="2200">
              <a:latin typeface="Times New Roman" panose="02020603050405020304" pitchFamily="18" charset="0"/>
              <a:cs typeface="Times New Roman" panose="02020603050405020304" pitchFamily="18" charset="0"/>
            </a:endParaRPr>
          </a:p>
          <a:p>
            <a:pPr lvl="2">
              <a:spcBef>
                <a:spcPct val="0"/>
              </a:spcBef>
              <a:spcAft>
                <a:spcPts val="600"/>
              </a:spcAft>
              <a:buFont typeface="Courier New" pitchFamily="49" charset="0"/>
              <a:buChar char="o"/>
            </a:pPr>
            <a:r>
              <a:rPr lang="vi-VN" sz="2200">
                <a:latin typeface="Times New Roman" panose="02020603050405020304" pitchFamily="18" charset="0"/>
                <a:cs typeface="Times New Roman" panose="02020603050405020304" pitchFamily="18" charset="0"/>
              </a:rPr>
              <a:t>F10 </a:t>
            </a:r>
            <a:r>
              <a:rPr lang="en-US" sz="2200">
                <a:latin typeface="Times New Roman" panose="02020603050405020304" pitchFamily="18" charset="0"/>
                <a:cs typeface="Times New Roman" panose="02020603050405020304" pitchFamily="18" charset="0"/>
              </a:rPr>
              <a:t> Nghiện rượu</a:t>
            </a:r>
            <a:r>
              <a:rPr lang="vi-VN" sz="2200">
                <a:latin typeface="Times New Roman" panose="02020603050405020304" pitchFamily="18" charset="0"/>
                <a:cs typeface="Times New Roman" panose="02020603050405020304" pitchFamily="18" charset="0"/>
              </a:rPr>
              <a:t> </a:t>
            </a:r>
            <a:endParaRPr lang="en-US" sz="2200">
              <a:latin typeface="Times New Roman" panose="02020603050405020304" pitchFamily="18" charset="0"/>
              <a:cs typeface="Times New Roman" panose="02020603050405020304" pitchFamily="18" charset="0"/>
            </a:endParaRPr>
          </a:p>
          <a:p>
            <a:pPr lvl="2">
              <a:spcBef>
                <a:spcPct val="0"/>
              </a:spcBef>
              <a:spcAft>
                <a:spcPts val="600"/>
              </a:spcAft>
              <a:buFont typeface="Courier New" pitchFamily="49" charset="0"/>
              <a:buChar char="o"/>
            </a:pPr>
            <a:r>
              <a:rPr lang="vi-VN" sz="2200">
                <a:latin typeface="Times New Roman" panose="02020603050405020304" pitchFamily="18" charset="0"/>
                <a:cs typeface="Times New Roman" panose="02020603050405020304" pitchFamily="18" charset="0"/>
              </a:rPr>
              <a:t>F11 </a:t>
            </a:r>
            <a:r>
              <a:rPr lang="en-US" sz="2200">
                <a:latin typeface="Times New Roman" panose="02020603050405020304" pitchFamily="18" charset="0"/>
                <a:cs typeface="Times New Roman" panose="02020603050405020304" pitchFamily="18" charset="0"/>
              </a:rPr>
              <a:t> Nghiện ma túy </a:t>
            </a:r>
            <a:r>
              <a:rPr lang="vi-VN" sz="2200">
                <a:latin typeface="Times New Roman" panose="02020603050405020304" pitchFamily="18" charset="0"/>
                <a:cs typeface="Times New Roman" panose="02020603050405020304" pitchFamily="18" charset="0"/>
              </a:rPr>
              <a:t> </a:t>
            </a:r>
            <a:endParaRPr lang="en-US" sz="2200">
              <a:latin typeface="Times New Roman" panose="02020603050405020304" pitchFamily="18" charset="0"/>
              <a:cs typeface="Times New Roman" panose="02020603050405020304" pitchFamily="18" charset="0"/>
            </a:endParaRPr>
          </a:p>
          <a:p>
            <a:pPr lvl="2">
              <a:spcBef>
                <a:spcPct val="0"/>
              </a:spcBef>
              <a:spcAft>
                <a:spcPts val="600"/>
              </a:spcAft>
              <a:buFont typeface="Courier New" pitchFamily="49" charset="0"/>
              <a:buChar char="o"/>
            </a:pPr>
            <a:r>
              <a:rPr lang="vi-VN" sz="2200">
                <a:latin typeface="Times New Roman" panose="02020603050405020304" pitchFamily="18" charset="0"/>
                <a:cs typeface="Times New Roman" panose="02020603050405020304" pitchFamily="18" charset="0"/>
              </a:rPr>
              <a:t>F17 </a:t>
            </a:r>
            <a:r>
              <a:rPr lang="en-US" sz="2200">
                <a:latin typeface="Times New Roman" panose="02020603050405020304" pitchFamily="18" charset="0"/>
                <a:cs typeface="Times New Roman" panose="02020603050405020304" pitchFamily="18" charset="0"/>
              </a:rPr>
              <a:t> Nghiện n</a:t>
            </a:r>
            <a:r>
              <a:rPr lang="vi-VN" sz="2200">
                <a:latin typeface="Times New Roman" panose="02020603050405020304" pitchFamily="18" charset="0"/>
                <a:cs typeface="Times New Roman" panose="02020603050405020304" pitchFamily="18" charset="0"/>
              </a:rPr>
              <a:t>icotine </a:t>
            </a:r>
            <a:endParaRPr lang="en-US" sz="2200">
              <a:latin typeface="Times New Roman" panose="02020603050405020304" pitchFamily="18" charset="0"/>
              <a:cs typeface="Times New Roman" panose="02020603050405020304" pitchFamily="18" charset="0"/>
            </a:endParaRPr>
          </a:p>
          <a:p>
            <a:pPr lvl="2">
              <a:spcBef>
                <a:spcPct val="0"/>
              </a:spcBef>
              <a:spcAft>
                <a:spcPts val="600"/>
              </a:spcAft>
              <a:buFont typeface="Courier New" pitchFamily="49" charset="0"/>
              <a:buChar char="o"/>
            </a:pPr>
            <a:r>
              <a:rPr lang="vi-VN" sz="2200">
                <a:latin typeface="Times New Roman" panose="02020603050405020304" pitchFamily="18" charset="0"/>
                <a:cs typeface="Times New Roman" panose="02020603050405020304" pitchFamily="18" charset="0"/>
              </a:rPr>
              <a:t>F19</a:t>
            </a:r>
            <a:r>
              <a:rPr lang="en-US" sz="2200">
                <a:latin typeface="Times New Roman" panose="02020603050405020304" pitchFamily="18" charset="0"/>
                <a:cs typeface="Times New Roman" panose="02020603050405020304" pitchFamily="18" charset="0"/>
              </a:rPr>
              <a:t> Nghiện các thuốc hướng thần khác </a:t>
            </a:r>
            <a:r>
              <a:rPr lang="vi-VN" sz="2200">
                <a:latin typeface="Times New Roman" panose="02020603050405020304" pitchFamily="18" charset="0"/>
                <a:cs typeface="Times New Roman" panose="02020603050405020304" pitchFamily="18" charset="0"/>
              </a:rPr>
              <a:t> </a:t>
            </a:r>
            <a:endParaRPr lang="en-US" sz="2200">
              <a:latin typeface="Times New Roman" panose="02020603050405020304" pitchFamily="18" charset="0"/>
              <a:cs typeface="Times New Roman" panose="02020603050405020304" pitchFamily="18" charset="0"/>
            </a:endParaRPr>
          </a:p>
          <a:p>
            <a:pPr lvl="1">
              <a:spcBef>
                <a:spcPct val="0"/>
              </a:spcBef>
              <a:spcAft>
                <a:spcPts val="600"/>
              </a:spcAft>
            </a:pPr>
            <a:r>
              <a:rPr lang="vi-VN" sz="2200">
                <a:latin typeface="Times New Roman" panose="02020603050405020304" pitchFamily="18" charset="0"/>
                <a:cs typeface="Times New Roman" panose="02020603050405020304" pitchFamily="18" charset="0"/>
              </a:rPr>
              <a:t>F20-F29 </a:t>
            </a:r>
            <a:r>
              <a:rPr lang="en-US" sz="2200">
                <a:latin typeface="Times New Roman" panose="02020603050405020304" pitchFamily="18" charset="0"/>
                <a:cs typeface="Times New Roman" panose="02020603050405020304" pitchFamily="18" charset="0"/>
              </a:rPr>
              <a:t>Tâm thần phân liệt, rối loạn dạng tâm thần phân liệt và ảo giác, các dạng rối loạn tâm thần không liên quan khí sắc khác</a:t>
            </a:r>
          </a:p>
        </p:txBody>
      </p:sp>
      <p:sp>
        <p:nvSpPr>
          <p:cNvPr id="23556" name="Rectangle 3"/>
          <p:cNvSpPr>
            <a:spLocks noChangeArrowheads="1"/>
          </p:cNvSpPr>
          <p:nvPr/>
        </p:nvSpPr>
        <p:spPr bwMode="auto">
          <a:xfrm>
            <a:off x="2907301" y="5876831"/>
            <a:ext cx="6022975" cy="336118"/>
          </a:xfrm>
          <a:prstGeom prst="rect">
            <a:avLst/>
          </a:prstGeom>
          <a:noFill/>
          <a:ln w="9525">
            <a:noFill/>
            <a:miter lim="800000"/>
            <a:headEnd/>
            <a:tailEnd/>
          </a:ln>
        </p:spPr>
        <p:txBody>
          <a:bodyPr>
            <a:spAutoFit/>
          </a:bodyPr>
          <a:lstStyle/>
          <a:p>
            <a:pPr marL="457200" indent="-457200" algn="r">
              <a:lnSpc>
                <a:spcPct val="150000"/>
              </a:lnSpc>
              <a:defRPr/>
            </a:pPr>
            <a:r>
              <a:rPr lang="en-US" sz="1200" dirty="0" err="1">
                <a:latin typeface="Times New Roman" pitchFamily="18" charset="0"/>
                <a:cs typeface="Times New Roman" pitchFamily="18" charset="0"/>
              </a:rPr>
              <a:t>Phân</a:t>
            </a:r>
            <a:r>
              <a:rPr lang="en-US" sz="1200" dirty="0">
                <a:latin typeface="Times New Roman" pitchFamily="18" charset="0"/>
                <a:cs typeface="Times New Roman" pitchFamily="18" charset="0"/>
              </a:rPr>
              <a:t> </a:t>
            </a:r>
            <a:r>
              <a:rPr lang="en-US" sz="1200" dirty="0" err="1">
                <a:latin typeface="Times New Roman" pitchFamily="18" charset="0"/>
                <a:cs typeface="Times New Roman" pitchFamily="18" charset="0"/>
              </a:rPr>
              <a:t>loại</a:t>
            </a:r>
            <a:r>
              <a:rPr lang="en-US" sz="1200" dirty="0">
                <a:latin typeface="Times New Roman" pitchFamily="18" charset="0"/>
                <a:cs typeface="Times New Roman" pitchFamily="18" charset="0"/>
              </a:rPr>
              <a:t> </a:t>
            </a:r>
            <a:r>
              <a:rPr lang="en-US" sz="1200" dirty="0" err="1">
                <a:latin typeface="Times New Roman" pitchFamily="18" charset="0"/>
                <a:cs typeface="Times New Roman" pitchFamily="18" charset="0"/>
              </a:rPr>
              <a:t>mã</a:t>
            </a:r>
            <a:r>
              <a:rPr lang="en-US" sz="1200" dirty="0">
                <a:latin typeface="Times New Roman" pitchFamily="18" charset="0"/>
                <a:cs typeface="Times New Roman" pitchFamily="18" charset="0"/>
              </a:rPr>
              <a:t> </a:t>
            </a:r>
            <a:r>
              <a:rPr lang="en-US" sz="1200" dirty="0" err="1">
                <a:latin typeface="Times New Roman" pitchFamily="18" charset="0"/>
                <a:cs typeface="Times New Roman" pitchFamily="18" charset="0"/>
              </a:rPr>
              <a:t>số</a:t>
            </a:r>
            <a:r>
              <a:rPr lang="en-US" sz="1200" dirty="0">
                <a:latin typeface="Times New Roman" pitchFamily="18" charset="0"/>
                <a:cs typeface="Times New Roman" pitchFamily="18" charset="0"/>
              </a:rPr>
              <a:t> </a:t>
            </a:r>
            <a:r>
              <a:rPr lang="en-US" sz="1200" dirty="0" err="1">
                <a:latin typeface="Times New Roman" pitchFamily="18" charset="0"/>
                <a:cs typeface="Times New Roman" pitchFamily="18" charset="0"/>
              </a:rPr>
              <a:t>bệnh</a:t>
            </a:r>
            <a:r>
              <a:rPr lang="en-US" sz="1200" dirty="0">
                <a:latin typeface="Times New Roman" pitchFamily="18" charset="0"/>
                <a:cs typeface="Times New Roman" pitchFamily="18" charset="0"/>
              </a:rPr>
              <a:t> </a:t>
            </a:r>
            <a:r>
              <a:rPr lang="en-US" sz="1200" dirty="0" err="1">
                <a:latin typeface="Times New Roman" pitchFamily="18" charset="0"/>
                <a:cs typeface="Times New Roman" pitchFamily="18" charset="0"/>
              </a:rPr>
              <a:t>tật</a:t>
            </a:r>
            <a:r>
              <a:rPr lang="en-US" sz="1200" dirty="0">
                <a:latin typeface="Times New Roman" pitchFamily="18" charset="0"/>
                <a:cs typeface="Times New Roman" pitchFamily="18" charset="0"/>
              </a:rPr>
              <a:t> </a:t>
            </a:r>
            <a:r>
              <a:rPr lang="en-US" sz="1200" dirty="0" err="1">
                <a:latin typeface="Times New Roman" pitchFamily="18" charset="0"/>
                <a:cs typeface="Times New Roman" pitchFamily="18" charset="0"/>
              </a:rPr>
              <a:t>quốc</a:t>
            </a:r>
            <a:r>
              <a:rPr lang="en-US" sz="1200" dirty="0">
                <a:latin typeface="Times New Roman" pitchFamily="18" charset="0"/>
                <a:cs typeface="Times New Roman" pitchFamily="18" charset="0"/>
              </a:rPr>
              <a:t> </a:t>
            </a:r>
            <a:r>
              <a:rPr lang="en-US" sz="1200" dirty="0" err="1">
                <a:latin typeface="Times New Roman" pitchFamily="18" charset="0"/>
                <a:cs typeface="Times New Roman" pitchFamily="18" charset="0"/>
              </a:rPr>
              <a:t>tế</a:t>
            </a:r>
            <a:r>
              <a:rPr lang="en-US" sz="1200" dirty="0">
                <a:latin typeface="Times New Roman" pitchFamily="18" charset="0"/>
                <a:cs typeface="Times New Roman" pitchFamily="18" charset="0"/>
              </a:rPr>
              <a:t> ICD – 2011 </a:t>
            </a:r>
          </a:p>
        </p:txBody>
      </p:sp>
    </p:spTree>
    <p:extLst>
      <p:ext uri="{BB962C8B-B14F-4D97-AF65-F5344CB8AC3E}">
        <p14:creationId xmlns:p14="http://schemas.microsoft.com/office/powerpoint/2010/main" val="30295952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48693" y="181004"/>
            <a:ext cx="4729163" cy="1325563"/>
          </a:xfrm>
          <a:ln>
            <a:solidFill>
              <a:schemeClr val="bg1"/>
            </a:solidFill>
          </a:ln>
        </p:spPr>
        <p:txBody>
          <a:bodyPr>
            <a:normAutofit/>
          </a:bodyPr>
          <a:lstStyle/>
          <a:p>
            <a:r>
              <a:rPr lang="en-US" sz="2200" b="1" dirty="0">
                <a:latin typeface="Times New Roman" panose="02020603050405020304" pitchFamily="18" charset="0"/>
                <a:cs typeface="Times New Roman" panose="02020603050405020304" pitchFamily="18" charset="0"/>
              </a:rPr>
              <a:t>CƠ CHẾ NGHIỆN &amp; CAI NGHIỆN</a:t>
            </a:r>
          </a:p>
        </p:txBody>
      </p:sp>
      <p:sp>
        <p:nvSpPr>
          <p:cNvPr id="4" name="Oval 3"/>
          <p:cNvSpPr/>
          <p:nvPr/>
        </p:nvSpPr>
        <p:spPr>
          <a:xfrm>
            <a:off x="836613" y="3401250"/>
            <a:ext cx="2990850" cy="65405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latin typeface="Times New Roman" panose="02020603050405020304" pitchFamily="18" charset="0"/>
              <a:cs typeface="Times New Roman" pitchFamily="18" charset="0"/>
            </a:endParaRPr>
          </a:p>
        </p:txBody>
      </p:sp>
      <p:sp>
        <p:nvSpPr>
          <p:cNvPr id="6" name="Rectangle 3"/>
          <p:cNvSpPr txBox="1">
            <a:spLocks noChangeArrowheads="1"/>
          </p:cNvSpPr>
          <p:nvPr/>
        </p:nvSpPr>
        <p:spPr bwMode="auto">
          <a:xfrm>
            <a:off x="392113" y="1299400"/>
            <a:ext cx="3735387" cy="681037"/>
          </a:xfrm>
          <a:prstGeom prst="rect">
            <a:avLst/>
          </a:prstGeom>
          <a:noFill/>
          <a:ln w="9525">
            <a:solidFill>
              <a:schemeClr val="bg1"/>
            </a:solidFill>
            <a:miter lim="800000"/>
            <a:headEnd/>
            <a:tailEnd/>
          </a:ln>
        </p:spPr>
        <p:txBody>
          <a:bodyPr/>
          <a:lstStyle/>
          <a:p>
            <a:pPr marL="457200" indent="-457200" algn="ctr">
              <a:lnSpc>
                <a:spcPct val="150000"/>
              </a:lnSpc>
              <a:buClr>
                <a:srgbClr val="000000"/>
              </a:buClr>
              <a:defRPr/>
            </a:pPr>
            <a:r>
              <a:rPr lang="en-US" sz="2400" kern="0" dirty="0">
                <a:latin typeface="Times New Roman" panose="02020603050405020304" pitchFamily="18" charset="0"/>
                <a:cs typeface="Times New Roman" pitchFamily="18" charset="0"/>
              </a:rPr>
              <a:t>‘</a:t>
            </a:r>
            <a:r>
              <a:rPr lang="en-US" sz="2400" kern="0" dirty="0" err="1">
                <a:latin typeface="Times New Roman" pitchFamily="18" charset="0"/>
                <a:cs typeface="Times New Roman" pitchFamily="18" charset="0"/>
              </a:rPr>
              <a:t>Lợi</a:t>
            </a:r>
            <a:r>
              <a:rPr lang="en-US" sz="2400" kern="0" dirty="0">
                <a:latin typeface="Times New Roman" pitchFamily="18" charset="0"/>
                <a:cs typeface="Times New Roman" pitchFamily="18" charset="0"/>
              </a:rPr>
              <a:t> </a:t>
            </a:r>
            <a:r>
              <a:rPr lang="en-US" sz="2400" kern="0" dirty="0" err="1">
                <a:latin typeface="Times New Roman" pitchFamily="18" charset="0"/>
                <a:cs typeface="Times New Roman" pitchFamily="18" charset="0"/>
              </a:rPr>
              <a:t>ích</a:t>
            </a:r>
            <a:r>
              <a:rPr lang="en-US" sz="2400" kern="0" dirty="0">
                <a:latin typeface="Times New Roman" pitchFamily="18" charset="0"/>
                <a:cs typeface="Times New Roman" pitchFamily="18" charset="0"/>
              </a:rPr>
              <a:t>’ </a:t>
            </a:r>
            <a:r>
              <a:rPr lang="en-US" sz="2400" kern="0" dirty="0" err="1">
                <a:latin typeface="Times New Roman" pitchFamily="18" charset="0"/>
                <a:cs typeface="Times New Roman" pitchFamily="18" charset="0"/>
              </a:rPr>
              <a:t>khi</a:t>
            </a:r>
            <a:r>
              <a:rPr lang="en-US" sz="2400" kern="0" dirty="0">
                <a:latin typeface="Times New Roman" pitchFamily="18" charset="0"/>
                <a:cs typeface="Times New Roman" pitchFamily="18" charset="0"/>
              </a:rPr>
              <a:t> </a:t>
            </a:r>
            <a:r>
              <a:rPr lang="en-US" sz="2400" kern="0" dirty="0" err="1">
                <a:latin typeface="Times New Roman" pitchFamily="18" charset="0"/>
                <a:cs typeface="Times New Roman" pitchFamily="18" charset="0"/>
              </a:rPr>
              <a:t>hút</a:t>
            </a:r>
            <a:r>
              <a:rPr lang="en-US" sz="2400" kern="0" dirty="0">
                <a:latin typeface="Times New Roman" pitchFamily="18" charset="0"/>
                <a:cs typeface="Times New Roman" pitchFamily="18" charset="0"/>
              </a:rPr>
              <a:t> </a:t>
            </a:r>
            <a:r>
              <a:rPr lang="en-US" sz="2400" kern="0" dirty="0" err="1">
                <a:latin typeface="Times New Roman" pitchFamily="18" charset="0"/>
                <a:cs typeface="Times New Roman" pitchFamily="18" charset="0"/>
              </a:rPr>
              <a:t>thuốc</a:t>
            </a:r>
            <a:r>
              <a:rPr lang="en-US" sz="2400" kern="0" dirty="0">
                <a:latin typeface="Times New Roman" pitchFamily="18" charset="0"/>
                <a:cs typeface="Times New Roman" pitchFamily="18" charset="0"/>
              </a:rPr>
              <a:t> </a:t>
            </a:r>
            <a:r>
              <a:rPr lang="en-US" sz="2400" kern="0" dirty="0" err="1">
                <a:latin typeface="Times New Roman" pitchFamily="18" charset="0"/>
                <a:cs typeface="Times New Roman" pitchFamily="18" charset="0"/>
              </a:rPr>
              <a:t>lá</a:t>
            </a:r>
            <a:endParaRPr lang="en-US" sz="2400" kern="0" dirty="0">
              <a:latin typeface="Times New Roman" pitchFamily="18" charset="0"/>
              <a:cs typeface="Times New Roman" pitchFamily="18" charset="0"/>
            </a:endParaRPr>
          </a:p>
        </p:txBody>
      </p:sp>
      <p:sp>
        <p:nvSpPr>
          <p:cNvPr id="7" name="Rectangle 3"/>
          <p:cNvSpPr txBox="1">
            <a:spLocks noChangeArrowheads="1"/>
          </p:cNvSpPr>
          <p:nvPr/>
        </p:nvSpPr>
        <p:spPr bwMode="auto">
          <a:xfrm>
            <a:off x="850900" y="3355212"/>
            <a:ext cx="2949575" cy="681038"/>
          </a:xfrm>
          <a:prstGeom prst="rect">
            <a:avLst/>
          </a:prstGeom>
          <a:noFill/>
          <a:ln w="9525">
            <a:solidFill>
              <a:schemeClr val="bg1"/>
            </a:solidFill>
            <a:miter lim="800000"/>
            <a:headEnd/>
            <a:tailEnd/>
          </a:ln>
        </p:spPr>
        <p:txBody>
          <a:bodyPr/>
          <a:lstStyle/>
          <a:p>
            <a:pPr marL="457200" indent="-457200" algn="ctr">
              <a:lnSpc>
                <a:spcPct val="150000"/>
              </a:lnSpc>
              <a:buClr>
                <a:srgbClr val="000000"/>
              </a:buClr>
              <a:defRPr/>
            </a:pPr>
            <a:r>
              <a:rPr lang="en-US" sz="2400" b="1" kern="0" dirty="0" err="1">
                <a:latin typeface="Times New Roman" panose="02020603050405020304" pitchFamily="18" charset="0"/>
                <a:cs typeface="Times New Roman" pitchFamily="18" charset="0"/>
              </a:rPr>
              <a:t>Hút</a:t>
            </a:r>
            <a:r>
              <a:rPr lang="en-US" sz="2400" b="1" kern="0" dirty="0">
                <a:latin typeface="Times New Roman" pitchFamily="18" charset="0"/>
                <a:cs typeface="Times New Roman" pitchFamily="18" charset="0"/>
              </a:rPr>
              <a:t> </a:t>
            </a:r>
            <a:r>
              <a:rPr lang="en-US" sz="2400" b="1" kern="0" dirty="0" err="1">
                <a:latin typeface="Times New Roman" pitchFamily="18" charset="0"/>
                <a:cs typeface="Times New Roman" pitchFamily="18" charset="0"/>
              </a:rPr>
              <a:t>thuốc</a:t>
            </a:r>
            <a:r>
              <a:rPr lang="en-US" sz="2400" b="1" kern="0" dirty="0">
                <a:latin typeface="Times New Roman" pitchFamily="18" charset="0"/>
                <a:cs typeface="Times New Roman" pitchFamily="18" charset="0"/>
              </a:rPr>
              <a:t> </a:t>
            </a:r>
            <a:r>
              <a:rPr lang="en-US" sz="2400" b="1" kern="0" dirty="0" err="1">
                <a:latin typeface="Times New Roman" pitchFamily="18" charset="0"/>
                <a:cs typeface="Times New Roman" pitchFamily="18" charset="0"/>
              </a:rPr>
              <a:t>lá</a:t>
            </a:r>
            <a:endParaRPr lang="en-US" sz="2400" b="1" kern="0" dirty="0">
              <a:latin typeface="Times New Roman" pitchFamily="18" charset="0"/>
              <a:cs typeface="Times New Roman" pitchFamily="18" charset="0"/>
            </a:endParaRPr>
          </a:p>
        </p:txBody>
      </p:sp>
      <p:sp>
        <p:nvSpPr>
          <p:cNvPr id="8" name="Rectangle 3"/>
          <p:cNvSpPr txBox="1">
            <a:spLocks noChangeArrowheads="1"/>
          </p:cNvSpPr>
          <p:nvPr/>
        </p:nvSpPr>
        <p:spPr bwMode="auto">
          <a:xfrm>
            <a:off x="534988" y="5491987"/>
            <a:ext cx="3722687" cy="679450"/>
          </a:xfrm>
          <a:prstGeom prst="rect">
            <a:avLst/>
          </a:prstGeom>
          <a:noFill/>
          <a:ln w="9525">
            <a:solidFill>
              <a:schemeClr val="bg1"/>
            </a:solidFill>
            <a:miter lim="800000"/>
            <a:headEnd/>
            <a:tailEnd/>
          </a:ln>
        </p:spPr>
        <p:txBody>
          <a:bodyPr/>
          <a:lstStyle/>
          <a:p>
            <a:pPr marL="457200" indent="-457200" algn="ctr">
              <a:lnSpc>
                <a:spcPct val="150000"/>
              </a:lnSpc>
              <a:buClr>
                <a:srgbClr val="000000"/>
              </a:buClr>
              <a:defRPr/>
            </a:pPr>
            <a:r>
              <a:rPr lang="en-US" sz="2400" kern="0" dirty="0">
                <a:latin typeface="Times New Roman" panose="02020603050405020304" pitchFamily="18" charset="0"/>
                <a:cs typeface="Times New Roman" pitchFamily="18" charset="0"/>
              </a:rPr>
              <a:t>‘</a:t>
            </a:r>
            <a:r>
              <a:rPr lang="en-US" sz="2400" kern="0" dirty="0" err="1">
                <a:latin typeface="Times New Roman" pitchFamily="18" charset="0"/>
                <a:cs typeface="Times New Roman" pitchFamily="18" charset="0"/>
              </a:rPr>
              <a:t>Tác</a:t>
            </a:r>
            <a:r>
              <a:rPr lang="en-US" sz="2400" kern="0" dirty="0">
                <a:latin typeface="Times New Roman" pitchFamily="18" charset="0"/>
                <a:cs typeface="Times New Roman" pitchFamily="18" charset="0"/>
              </a:rPr>
              <a:t> </a:t>
            </a:r>
            <a:r>
              <a:rPr lang="en-US" sz="2400" kern="0" dirty="0" err="1">
                <a:latin typeface="Times New Roman" pitchFamily="18" charset="0"/>
                <a:cs typeface="Times New Roman" pitchFamily="18" charset="0"/>
              </a:rPr>
              <a:t>hại</a:t>
            </a:r>
            <a:r>
              <a:rPr lang="en-US" sz="2400" kern="0" dirty="0">
                <a:latin typeface="Times New Roman" pitchFamily="18" charset="0"/>
                <a:cs typeface="Times New Roman" pitchFamily="18" charset="0"/>
              </a:rPr>
              <a:t>’ </a:t>
            </a:r>
            <a:r>
              <a:rPr lang="en-US" sz="2400" kern="0" dirty="0" err="1">
                <a:latin typeface="Times New Roman" pitchFamily="18" charset="0"/>
                <a:cs typeface="Times New Roman" pitchFamily="18" charset="0"/>
              </a:rPr>
              <a:t>khi</a:t>
            </a:r>
            <a:r>
              <a:rPr lang="en-US" sz="2400" kern="0" dirty="0">
                <a:latin typeface="Times New Roman" pitchFamily="18" charset="0"/>
                <a:cs typeface="Times New Roman" pitchFamily="18" charset="0"/>
              </a:rPr>
              <a:t> </a:t>
            </a:r>
            <a:r>
              <a:rPr lang="en-US" sz="2400" kern="0" dirty="0" err="1">
                <a:latin typeface="Times New Roman" pitchFamily="18" charset="0"/>
                <a:cs typeface="Times New Roman" pitchFamily="18" charset="0"/>
              </a:rPr>
              <a:t>cai</a:t>
            </a:r>
            <a:r>
              <a:rPr lang="en-US" sz="2400" kern="0" dirty="0">
                <a:latin typeface="Times New Roman" pitchFamily="18" charset="0"/>
                <a:cs typeface="Times New Roman" pitchFamily="18" charset="0"/>
              </a:rPr>
              <a:t> </a:t>
            </a:r>
            <a:r>
              <a:rPr lang="en-US" sz="2400" kern="0" dirty="0" err="1">
                <a:latin typeface="Times New Roman" pitchFamily="18" charset="0"/>
                <a:cs typeface="Times New Roman" pitchFamily="18" charset="0"/>
              </a:rPr>
              <a:t>thuốc</a:t>
            </a:r>
            <a:r>
              <a:rPr lang="en-US" sz="2400" kern="0" dirty="0">
                <a:latin typeface="Times New Roman" pitchFamily="18" charset="0"/>
                <a:cs typeface="Times New Roman" pitchFamily="18" charset="0"/>
              </a:rPr>
              <a:t> </a:t>
            </a:r>
            <a:r>
              <a:rPr lang="en-US" sz="2400" kern="0" dirty="0" err="1">
                <a:latin typeface="Times New Roman" pitchFamily="18" charset="0"/>
                <a:cs typeface="Times New Roman" pitchFamily="18" charset="0"/>
              </a:rPr>
              <a:t>lá</a:t>
            </a:r>
            <a:endParaRPr lang="en-US" sz="2400" kern="0" dirty="0">
              <a:latin typeface="Times New Roman" pitchFamily="18" charset="0"/>
              <a:cs typeface="Times New Roman" pitchFamily="18" charset="0"/>
            </a:endParaRPr>
          </a:p>
        </p:txBody>
      </p:sp>
      <p:cxnSp>
        <p:nvCxnSpPr>
          <p:cNvPr id="9" name="Straight Arrow Connector 11"/>
          <p:cNvCxnSpPr>
            <a:cxnSpLocks noChangeShapeType="1"/>
          </p:cNvCxnSpPr>
          <p:nvPr/>
        </p:nvCxnSpPr>
        <p:spPr bwMode="auto">
          <a:xfrm rot="5400000">
            <a:off x="1885951" y="2683699"/>
            <a:ext cx="950912" cy="17463"/>
          </a:xfrm>
          <a:prstGeom prst="straightConnector1">
            <a:avLst/>
          </a:prstGeom>
          <a:noFill/>
          <a:ln w="38100" algn="ctr">
            <a:solidFill>
              <a:schemeClr val="tx1"/>
            </a:solidFill>
            <a:round/>
            <a:headEnd/>
            <a:tailEnd type="arrow" w="med" len="med"/>
          </a:ln>
        </p:spPr>
      </p:cxnSp>
      <p:cxnSp>
        <p:nvCxnSpPr>
          <p:cNvPr id="10" name="Straight Arrow Connector 13"/>
          <p:cNvCxnSpPr>
            <a:cxnSpLocks noChangeShapeType="1"/>
          </p:cNvCxnSpPr>
          <p:nvPr/>
        </p:nvCxnSpPr>
        <p:spPr bwMode="auto">
          <a:xfrm rot="5400000" flipH="1" flipV="1">
            <a:off x="1819275" y="4726813"/>
            <a:ext cx="1101725" cy="0"/>
          </a:xfrm>
          <a:prstGeom prst="straightConnector1">
            <a:avLst/>
          </a:prstGeom>
          <a:noFill/>
          <a:ln w="38100" algn="ctr">
            <a:solidFill>
              <a:schemeClr val="tx1"/>
            </a:solidFill>
            <a:round/>
            <a:headEnd/>
            <a:tailEnd type="arrow" w="med" len="med"/>
          </a:ln>
        </p:spPr>
      </p:cxnSp>
      <p:grpSp>
        <p:nvGrpSpPr>
          <p:cNvPr id="11" name="Group 13"/>
          <p:cNvGrpSpPr>
            <a:grpSpLocks/>
          </p:cNvGrpSpPr>
          <p:nvPr/>
        </p:nvGrpSpPr>
        <p:grpSpPr bwMode="auto">
          <a:xfrm>
            <a:off x="2560638" y="2342387"/>
            <a:ext cx="2967037" cy="679450"/>
            <a:chOff x="3814763" y="1997075"/>
            <a:chExt cx="2967037" cy="679450"/>
          </a:xfrm>
        </p:grpSpPr>
        <p:sp>
          <p:nvSpPr>
            <p:cNvPr id="12" name="Rectangle 3"/>
            <p:cNvSpPr txBox="1">
              <a:spLocks noChangeArrowheads="1"/>
            </p:cNvSpPr>
            <p:nvPr/>
          </p:nvSpPr>
          <p:spPr bwMode="auto">
            <a:xfrm>
              <a:off x="4953000" y="1997075"/>
              <a:ext cx="1828800" cy="679450"/>
            </a:xfrm>
            <a:prstGeom prst="rect">
              <a:avLst/>
            </a:prstGeom>
            <a:noFill/>
            <a:ln w="9525">
              <a:solidFill>
                <a:schemeClr val="tx1"/>
              </a:solidFill>
              <a:miter lim="800000"/>
              <a:headEnd/>
              <a:tailEnd/>
            </a:ln>
          </p:spPr>
          <p:txBody>
            <a:bodyPr/>
            <a:lstStyle/>
            <a:p>
              <a:pPr marL="457200" indent="-457200" algn="ctr">
                <a:lnSpc>
                  <a:spcPct val="150000"/>
                </a:lnSpc>
                <a:buClr>
                  <a:srgbClr val="000000"/>
                </a:buClr>
                <a:defRPr/>
              </a:pPr>
              <a:r>
                <a:rPr lang="en-US" sz="2400" kern="0" dirty="0" err="1">
                  <a:latin typeface="Times New Roman" panose="02020603050405020304" pitchFamily="18" charset="0"/>
                  <a:cs typeface="Times New Roman" pitchFamily="18" charset="0"/>
                </a:rPr>
                <a:t>Củng</a:t>
              </a:r>
              <a:r>
                <a:rPr lang="en-US" sz="2400" kern="0" dirty="0">
                  <a:latin typeface="Times New Roman" pitchFamily="18" charset="0"/>
                  <a:cs typeface="Times New Roman" pitchFamily="18" charset="0"/>
                </a:rPr>
                <a:t> </a:t>
              </a:r>
              <a:r>
                <a:rPr lang="en-US" sz="2400" kern="0" dirty="0" err="1">
                  <a:latin typeface="Times New Roman" pitchFamily="18" charset="0"/>
                  <a:cs typeface="Times New Roman" pitchFamily="18" charset="0"/>
                </a:rPr>
                <a:t>cố</a:t>
              </a:r>
              <a:r>
                <a:rPr lang="en-US" sz="2400" kern="0" dirty="0">
                  <a:latin typeface="Times New Roman" pitchFamily="18" charset="0"/>
                  <a:cs typeface="Times New Roman" pitchFamily="18" charset="0"/>
                </a:rPr>
                <a:t> (+)</a:t>
              </a:r>
            </a:p>
          </p:txBody>
        </p:sp>
        <p:cxnSp>
          <p:nvCxnSpPr>
            <p:cNvPr id="13" name="Straight Arrow Connector 15"/>
            <p:cNvCxnSpPr>
              <a:cxnSpLocks noChangeShapeType="1"/>
            </p:cNvCxnSpPr>
            <p:nvPr/>
          </p:nvCxnSpPr>
          <p:spPr bwMode="auto">
            <a:xfrm rot="10800000">
              <a:off x="3814763" y="2355850"/>
              <a:ext cx="969962" cy="1588"/>
            </a:xfrm>
            <a:prstGeom prst="straightConnector1">
              <a:avLst/>
            </a:prstGeom>
            <a:noFill/>
            <a:ln w="38100" algn="ctr">
              <a:solidFill>
                <a:schemeClr val="tx1"/>
              </a:solidFill>
              <a:round/>
              <a:headEnd/>
              <a:tailEnd type="arrow" w="med" len="med"/>
            </a:ln>
          </p:spPr>
        </p:cxnSp>
      </p:grpSp>
      <p:grpSp>
        <p:nvGrpSpPr>
          <p:cNvPr id="14" name="Group 14"/>
          <p:cNvGrpSpPr>
            <a:grpSpLocks/>
          </p:cNvGrpSpPr>
          <p:nvPr/>
        </p:nvGrpSpPr>
        <p:grpSpPr bwMode="auto">
          <a:xfrm>
            <a:off x="2541588" y="4398200"/>
            <a:ext cx="3005137" cy="679450"/>
            <a:chOff x="3795713" y="4052888"/>
            <a:chExt cx="3005137" cy="679450"/>
          </a:xfrm>
        </p:grpSpPr>
        <p:sp>
          <p:nvSpPr>
            <p:cNvPr id="15" name="Rectangle 3"/>
            <p:cNvSpPr txBox="1">
              <a:spLocks noChangeArrowheads="1"/>
            </p:cNvSpPr>
            <p:nvPr/>
          </p:nvSpPr>
          <p:spPr bwMode="auto">
            <a:xfrm>
              <a:off x="4972050" y="4052888"/>
              <a:ext cx="1828800" cy="679450"/>
            </a:xfrm>
            <a:prstGeom prst="rect">
              <a:avLst/>
            </a:prstGeom>
            <a:noFill/>
            <a:ln w="9525">
              <a:solidFill>
                <a:schemeClr val="tx1"/>
              </a:solidFill>
              <a:miter lim="800000"/>
              <a:headEnd/>
              <a:tailEnd/>
            </a:ln>
          </p:spPr>
          <p:txBody>
            <a:bodyPr/>
            <a:lstStyle/>
            <a:p>
              <a:pPr marL="457200" indent="-457200" algn="ctr">
                <a:lnSpc>
                  <a:spcPct val="150000"/>
                </a:lnSpc>
                <a:buClr>
                  <a:srgbClr val="000000"/>
                </a:buClr>
                <a:defRPr/>
              </a:pPr>
              <a:r>
                <a:rPr lang="en-US" sz="2400" kern="0" dirty="0" err="1">
                  <a:latin typeface="Times New Roman" panose="02020603050405020304" pitchFamily="18" charset="0"/>
                  <a:cs typeface="Times New Roman" pitchFamily="18" charset="0"/>
                </a:rPr>
                <a:t>Củng</a:t>
              </a:r>
              <a:r>
                <a:rPr lang="en-US" sz="2400" kern="0" dirty="0">
                  <a:latin typeface="Times New Roman" pitchFamily="18" charset="0"/>
                  <a:cs typeface="Times New Roman" pitchFamily="18" charset="0"/>
                </a:rPr>
                <a:t> </a:t>
              </a:r>
              <a:r>
                <a:rPr lang="en-US" sz="2400" kern="0" dirty="0" err="1">
                  <a:latin typeface="Times New Roman" pitchFamily="18" charset="0"/>
                  <a:cs typeface="Times New Roman" pitchFamily="18" charset="0"/>
                </a:rPr>
                <a:t>cố</a:t>
              </a:r>
              <a:r>
                <a:rPr lang="en-US" sz="2400" kern="0" dirty="0">
                  <a:latin typeface="Times New Roman" pitchFamily="18" charset="0"/>
                  <a:cs typeface="Times New Roman" pitchFamily="18" charset="0"/>
                </a:rPr>
                <a:t> (–) </a:t>
              </a:r>
            </a:p>
          </p:txBody>
        </p:sp>
        <p:cxnSp>
          <p:nvCxnSpPr>
            <p:cNvPr id="16" name="Straight Arrow Connector 17"/>
            <p:cNvCxnSpPr>
              <a:cxnSpLocks noChangeShapeType="1"/>
            </p:cNvCxnSpPr>
            <p:nvPr/>
          </p:nvCxnSpPr>
          <p:spPr bwMode="auto">
            <a:xfrm rot="10800000">
              <a:off x="3795713" y="4408488"/>
              <a:ext cx="1082675" cy="0"/>
            </a:xfrm>
            <a:prstGeom prst="straightConnector1">
              <a:avLst/>
            </a:prstGeom>
            <a:noFill/>
            <a:ln w="38100" algn="ctr">
              <a:solidFill>
                <a:schemeClr val="tx1"/>
              </a:solidFill>
              <a:round/>
              <a:headEnd/>
              <a:tailEnd type="arrow" w="med" len="med"/>
            </a:ln>
          </p:spPr>
        </p:cxnSp>
      </p:grpSp>
      <p:sp>
        <p:nvSpPr>
          <p:cNvPr id="17" name="Rectangle 16"/>
          <p:cNvSpPr>
            <a:spLocks noChangeArrowheads="1"/>
          </p:cNvSpPr>
          <p:nvPr/>
        </p:nvSpPr>
        <p:spPr bwMode="auto">
          <a:xfrm>
            <a:off x="3349625" y="6326188"/>
            <a:ext cx="5756275" cy="336118"/>
          </a:xfrm>
          <a:prstGeom prst="rect">
            <a:avLst/>
          </a:prstGeom>
          <a:noFill/>
          <a:ln w="9525">
            <a:solidFill>
              <a:schemeClr val="bg1"/>
            </a:solidFill>
            <a:miter lim="800000"/>
            <a:headEnd/>
            <a:tailEnd/>
          </a:ln>
        </p:spPr>
        <p:txBody>
          <a:bodyPr>
            <a:spAutoFit/>
          </a:bodyPr>
          <a:lstStyle/>
          <a:p>
            <a:pPr marL="457200" indent="-457200" algn="r">
              <a:lnSpc>
                <a:spcPct val="150000"/>
              </a:lnSpc>
            </a:pPr>
            <a:r>
              <a:rPr lang="en-US" sz="1200">
                <a:latin typeface="Times New Roman" panose="02020603050405020304" pitchFamily="18" charset="0"/>
                <a:cs typeface="Times New Roman" pitchFamily="18" charset="0"/>
              </a:rPr>
              <a:t>Jean Perriot, Tabacologie et sevrage tabagique - 2003</a:t>
            </a:r>
          </a:p>
        </p:txBody>
      </p:sp>
      <p:grpSp>
        <p:nvGrpSpPr>
          <p:cNvPr id="18" name="Group 25"/>
          <p:cNvGrpSpPr>
            <a:grpSpLocks/>
          </p:cNvGrpSpPr>
          <p:nvPr/>
        </p:nvGrpSpPr>
        <p:grpSpPr bwMode="auto">
          <a:xfrm>
            <a:off x="4899025" y="1299400"/>
            <a:ext cx="3865563" cy="4872037"/>
            <a:chOff x="4898925" y="1189222"/>
            <a:chExt cx="3865562" cy="4872037"/>
          </a:xfrm>
        </p:grpSpPr>
        <p:grpSp>
          <p:nvGrpSpPr>
            <p:cNvPr id="19" name="Group 24"/>
            <p:cNvGrpSpPr>
              <a:grpSpLocks/>
            </p:cNvGrpSpPr>
            <p:nvPr/>
          </p:nvGrpSpPr>
          <p:grpSpPr bwMode="auto">
            <a:xfrm>
              <a:off x="4898925" y="1189222"/>
              <a:ext cx="3865562" cy="4872037"/>
              <a:chOff x="4898925" y="1189222"/>
              <a:chExt cx="3865562" cy="4872037"/>
            </a:xfrm>
          </p:grpSpPr>
          <p:sp>
            <p:nvSpPr>
              <p:cNvPr id="21" name="Oval 20"/>
              <p:cNvSpPr/>
              <p:nvPr/>
            </p:nvSpPr>
            <p:spPr>
              <a:xfrm>
                <a:off x="5343425" y="3291072"/>
                <a:ext cx="2990849" cy="65405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latin typeface="Times New Roman" panose="02020603050405020304" pitchFamily="18" charset="0"/>
                  <a:cs typeface="Times New Roman" pitchFamily="18" charset="0"/>
                </a:endParaRPr>
              </a:p>
            </p:txBody>
          </p:sp>
          <p:sp>
            <p:nvSpPr>
              <p:cNvPr id="22" name="Rectangle 3"/>
              <p:cNvSpPr txBox="1">
                <a:spLocks noChangeArrowheads="1"/>
              </p:cNvSpPr>
              <p:nvPr/>
            </p:nvSpPr>
            <p:spPr bwMode="auto">
              <a:xfrm>
                <a:off x="4898925" y="1189222"/>
                <a:ext cx="3735387" cy="681037"/>
              </a:xfrm>
              <a:prstGeom prst="rect">
                <a:avLst/>
              </a:prstGeom>
              <a:noFill/>
              <a:ln w="9525">
                <a:solidFill>
                  <a:schemeClr val="bg1"/>
                </a:solidFill>
                <a:miter lim="800000"/>
                <a:headEnd/>
                <a:tailEnd/>
              </a:ln>
            </p:spPr>
            <p:txBody>
              <a:bodyPr/>
              <a:lstStyle/>
              <a:p>
                <a:pPr marL="457200" indent="-457200" algn="ctr">
                  <a:lnSpc>
                    <a:spcPct val="150000"/>
                  </a:lnSpc>
                  <a:buClr>
                    <a:srgbClr val="000000"/>
                  </a:buClr>
                  <a:defRPr/>
                </a:pPr>
                <a:r>
                  <a:rPr lang="en-US" sz="2400" kern="0" dirty="0">
                    <a:latin typeface="Times New Roman" panose="02020603050405020304" pitchFamily="18" charset="0"/>
                    <a:cs typeface="Times New Roman" pitchFamily="18" charset="0"/>
                  </a:rPr>
                  <a:t>‘</a:t>
                </a:r>
                <a:r>
                  <a:rPr lang="en-US" sz="2400" kern="0" dirty="0" err="1">
                    <a:latin typeface="Times New Roman" pitchFamily="18" charset="0"/>
                    <a:cs typeface="Times New Roman" pitchFamily="18" charset="0"/>
                  </a:rPr>
                  <a:t>Lợi</a:t>
                </a:r>
                <a:r>
                  <a:rPr lang="en-US" sz="2400" kern="0" dirty="0">
                    <a:latin typeface="Times New Roman" pitchFamily="18" charset="0"/>
                    <a:cs typeface="Times New Roman" pitchFamily="18" charset="0"/>
                  </a:rPr>
                  <a:t> </a:t>
                </a:r>
                <a:r>
                  <a:rPr lang="en-US" sz="2400" kern="0" dirty="0" err="1">
                    <a:latin typeface="Times New Roman" pitchFamily="18" charset="0"/>
                    <a:cs typeface="Times New Roman" pitchFamily="18" charset="0"/>
                  </a:rPr>
                  <a:t>ích</a:t>
                </a:r>
                <a:r>
                  <a:rPr lang="en-US" sz="2400" kern="0" dirty="0">
                    <a:latin typeface="Times New Roman" pitchFamily="18" charset="0"/>
                    <a:cs typeface="Times New Roman" pitchFamily="18" charset="0"/>
                  </a:rPr>
                  <a:t>’ </a:t>
                </a:r>
                <a:r>
                  <a:rPr lang="en-US" sz="2400" kern="0" dirty="0" err="1">
                    <a:latin typeface="Times New Roman" pitchFamily="18" charset="0"/>
                    <a:cs typeface="Times New Roman" pitchFamily="18" charset="0"/>
                  </a:rPr>
                  <a:t>khi</a:t>
                </a:r>
                <a:r>
                  <a:rPr lang="en-US" sz="2400" kern="0" dirty="0">
                    <a:latin typeface="Times New Roman" pitchFamily="18" charset="0"/>
                    <a:cs typeface="Times New Roman" pitchFamily="18" charset="0"/>
                  </a:rPr>
                  <a:t> </a:t>
                </a:r>
                <a:r>
                  <a:rPr lang="en-US" sz="2400" kern="0" dirty="0" err="1">
                    <a:latin typeface="Times New Roman" pitchFamily="18" charset="0"/>
                    <a:cs typeface="Times New Roman" pitchFamily="18" charset="0"/>
                  </a:rPr>
                  <a:t>cai</a:t>
                </a:r>
                <a:r>
                  <a:rPr lang="en-US" sz="2400" kern="0" dirty="0">
                    <a:latin typeface="Times New Roman" pitchFamily="18" charset="0"/>
                    <a:cs typeface="Times New Roman" pitchFamily="18" charset="0"/>
                  </a:rPr>
                  <a:t> </a:t>
                </a:r>
                <a:r>
                  <a:rPr lang="en-US" sz="2400" kern="0" dirty="0" err="1">
                    <a:latin typeface="Times New Roman" pitchFamily="18" charset="0"/>
                    <a:cs typeface="Times New Roman" pitchFamily="18" charset="0"/>
                  </a:rPr>
                  <a:t>thuốc</a:t>
                </a:r>
                <a:r>
                  <a:rPr lang="en-US" sz="2400" kern="0" dirty="0">
                    <a:latin typeface="Times New Roman" pitchFamily="18" charset="0"/>
                    <a:cs typeface="Times New Roman" pitchFamily="18" charset="0"/>
                  </a:rPr>
                  <a:t> </a:t>
                </a:r>
                <a:r>
                  <a:rPr lang="en-US" sz="2400" kern="0" dirty="0" err="1">
                    <a:latin typeface="Times New Roman" pitchFamily="18" charset="0"/>
                    <a:cs typeface="Times New Roman" pitchFamily="18" charset="0"/>
                  </a:rPr>
                  <a:t>lá</a:t>
                </a:r>
                <a:endParaRPr lang="en-US" sz="2400" kern="0" dirty="0">
                  <a:latin typeface="Times New Roman" pitchFamily="18" charset="0"/>
                  <a:cs typeface="Times New Roman" pitchFamily="18" charset="0"/>
                </a:endParaRPr>
              </a:p>
            </p:txBody>
          </p:sp>
          <p:sp>
            <p:nvSpPr>
              <p:cNvPr id="23" name="Rectangle 3"/>
              <p:cNvSpPr txBox="1">
                <a:spLocks noChangeArrowheads="1"/>
              </p:cNvSpPr>
              <p:nvPr/>
            </p:nvSpPr>
            <p:spPr bwMode="auto">
              <a:xfrm>
                <a:off x="5041800" y="5381809"/>
                <a:ext cx="3722687" cy="679450"/>
              </a:xfrm>
              <a:prstGeom prst="rect">
                <a:avLst/>
              </a:prstGeom>
              <a:noFill/>
              <a:ln w="9525">
                <a:solidFill>
                  <a:schemeClr val="bg1"/>
                </a:solidFill>
                <a:miter lim="800000"/>
                <a:headEnd/>
                <a:tailEnd/>
              </a:ln>
            </p:spPr>
            <p:txBody>
              <a:bodyPr/>
              <a:lstStyle/>
              <a:p>
                <a:pPr marL="457200" indent="-457200" algn="ctr">
                  <a:lnSpc>
                    <a:spcPct val="150000"/>
                  </a:lnSpc>
                  <a:buClr>
                    <a:srgbClr val="000000"/>
                  </a:buClr>
                  <a:defRPr/>
                </a:pPr>
                <a:r>
                  <a:rPr lang="en-US" sz="2400" kern="0" dirty="0">
                    <a:latin typeface="Times New Roman" panose="02020603050405020304" pitchFamily="18" charset="0"/>
                    <a:cs typeface="Times New Roman" pitchFamily="18" charset="0"/>
                  </a:rPr>
                  <a:t>‘</a:t>
                </a:r>
                <a:r>
                  <a:rPr lang="en-US" sz="2400" kern="0" dirty="0" err="1">
                    <a:latin typeface="Times New Roman" pitchFamily="18" charset="0"/>
                    <a:cs typeface="Times New Roman" pitchFamily="18" charset="0"/>
                  </a:rPr>
                  <a:t>Tác</a:t>
                </a:r>
                <a:r>
                  <a:rPr lang="en-US" sz="2400" kern="0" dirty="0">
                    <a:latin typeface="Times New Roman" pitchFamily="18" charset="0"/>
                    <a:cs typeface="Times New Roman" pitchFamily="18" charset="0"/>
                  </a:rPr>
                  <a:t> </a:t>
                </a:r>
                <a:r>
                  <a:rPr lang="en-US" sz="2400" kern="0" dirty="0" err="1">
                    <a:latin typeface="Times New Roman" pitchFamily="18" charset="0"/>
                    <a:cs typeface="Times New Roman" pitchFamily="18" charset="0"/>
                  </a:rPr>
                  <a:t>hại</a:t>
                </a:r>
                <a:r>
                  <a:rPr lang="en-US" sz="2400" kern="0" dirty="0">
                    <a:latin typeface="Times New Roman" pitchFamily="18" charset="0"/>
                    <a:cs typeface="Times New Roman" pitchFamily="18" charset="0"/>
                  </a:rPr>
                  <a:t>’ </a:t>
                </a:r>
                <a:r>
                  <a:rPr lang="en-US" sz="2400" kern="0" dirty="0" err="1">
                    <a:latin typeface="Times New Roman" pitchFamily="18" charset="0"/>
                    <a:cs typeface="Times New Roman" pitchFamily="18" charset="0"/>
                  </a:rPr>
                  <a:t>khi</a:t>
                </a:r>
                <a:r>
                  <a:rPr lang="en-US" sz="2400" kern="0" dirty="0">
                    <a:latin typeface="Times New Roman" pitchFamily="18" charset="0"/>
                    <a:cs typeface="Times New Roman" pitchFamily="18" charset="0"/>
                  </a:rPr>
                  <a:t> </a:t>
                </a:r>
                <a:r>
                  <a:rPr lang="en-US" sz="2400" kern="0" dirty="0" err="1">
                    <a:latin typeface="Times New Roman" pitchFamily="18" charset="0"/>
                    <a:cs typeface="Times New Roman" pitchFamily="18" charset="0"/>
                  </a:rPr>
                  <a:t>hút</a:t>
                </a:r>
                <a:r>
                  <a:rPr lang="en-US" sz="2400" kern="0" dirty="0">
                    <a:latin typeface="Times New Roman" pitchFamily="18" charset="0"/>
                    <a:cs typeface="Times New Roman" pitchFamily="18" charset="0"/>
                  </a:rPr>
                  <a:t> </a:t>
                </a:r>
                <a:r>
                  <a:rPr lang="en-US" sz="2400" kern="0" dirty="0" err="1">
                    <a:latin typeface="Times New Roman" pitchFamily="18" charset="0"/>
                    <a:cs typeface="Times New Roman" pitchFamily="18" charset="0"/>
                  </a:rPr>
                  <a:t>thuốc</a:t>
                </a:r>
                <a:r>
                  <a:rPr lang="en-US" sz="2400" kern="0" dirty="0">
                    <a:latin typeface="Times New Roman" pitchFamily="18" charset="0"/>
                    <a:cs typeface="Times New Roman" pitchFamily="18" charset="0"/>
                  </a:rPr>
                  <a:t> </a:t>
                </a:r>
                <a:r>
                  <a:rPr lang="en-US" sz="2400" kern="0" dirty="0" err="1">
                    <a:latin typeface="Times New Roman" pitchFamily="18" charset="0"/>
                    <a:cs typeface="Times New Roman" pitchFamily="18" charset="0"/>
                  </a:rPr>
                  <a:t>lá</a:t>
                </a:r>
                <a:endParaRPr lang="en-US" sz="2400" kern="0" dirty="0">
                  <a:latin typeface="Times New Roman" pitchFamily="18" charset="0"/>
                  <a:cs typeface="Times New Roman" pitchFamily="18" charset="0"/>
                </a:endParaRPr>
              </a:p>
            </p:txBody>
          </p:sp>
          <p:cxnSp>
            <p:nvCxnSpPr>
              <p:cNvPr id="24" name="Straight Arrow Connector 11"/>
              <p:cNvCxnSpPr>
                <a:cxnSpLocks noChangeShapeType="1"/>
              </p:cNvCxnSpPr>
              <p:nvPr/>
            </p:nvCxnSpPr>
            <p:spPr bwMode="auto">
              <a:xfrm rot="5400000">
                <a:off x="6392763" y="2573521"/>
                <a:ext cx="950912" cy="17463"/>
              </a:xfrm>
              <a:prstGeom prst="straightConnector1">
                <a:avLst/>
              </a:prstGeom>
              <a:noFill/>
              <a:ln w="38100" algn="ctr">
                <a:solidFill>
                  <a:schemeClr val="tx1"/>
                </a:solidFill>
                <a:round/>
                <a:headEnd/>
                <a:tailEnd type="arrow" w="med" len="med"/>
              </a:ln>
            </p:spPr>
          </p:cxnSp>
          <p:cxnSp>
            <p:nvCxnSpPr>
              <p:cNvPr id="25" name="Straight Arrow Connector 13"/>
              <p:cNvCxnSpPr>
                <a:cxnSpLocks noChangeShapeType="1"/>
              </p:cNvCxnSpPr>
              <p:nvPr/>
            </p:nvCxnSpPr>
            <p:spPr bwMode="auto">
              <a:xfrm rot="5400000" flipH="1" flipV="1">
                <a:off x="6326087" y="4616635"/>
                <a:ext cx="1101725" cy="0"/>
              </a:xfrm>
              <a:prstGeom prst="straightConnector1">
                <a:avLst/>
              </a:prstGeom>
              <a:noFill/>
              <a:ln w="38100" algn="ctr">
                <a:solidFill>
                  <a:schemeClr val="tx1"/>
                </a:solidFill>
                <a:round/>
                <a:headEnd/>
                <a:tailEnd type="arrow" w="med" len="med"/>
              </a:ln>
            </p:spPr>
          </p:cxnSp>
          <p:cxnSp>
            <p:nvCxnSpPr>
              <p:cNvPr id="26" name="Straight Arrow Connector 15"/>
              <p:cNvCxnSpPr>
                <a:cxnSpLocks noChangeShapeType="1"/>
              </p:cNvCxnSpPr>
              <p:nvPr/>
            </p:nvCxnSpPr>
            <p:spPr bwMode="auto">
              <a:xfrm>
                <a:off x="5681716" y="2588217"/>
                <a:ext cx="1084844" cy="11292"/>
              </a:xfrm>
              <a:prstGeom prst="straightConnector1">
                <a:avLst/>
              </a:prstGeom>
              <a:noFill/>
              <a:ln w="38100" algn="ctr">
                <a:solidFill>
                  <a:schemeClr val="tx1"/>
                </a:solidFill>
                <a:round/>
                <a:headEnd/>
                <a:tailEnd type="arrow" w="med" len="med"/>
              </a:ln>
            </p:spPr>
          </p:cxnSp>
          <p:cxnSp>
            <p:nvCxnSpPr>
              <p:cNvPr id="27" name="Straight Arrow Connector 17"/>
              <p:cNvCxnSpPr>
                <a:cxnSpLocks noChangeShapeType="1"/>
              </p:cNvCxnSpPr>
              <p:nvPr/>
            </p:nvCxnSpPr>
            <p:spPr bwMode="auto">
              <a:xfrm flipV="1">
                <a:off x="5723128" y="4637314"/>
                <a:ext cx="1069558" cy="1952"/>
              </a:xfrm>
              <a:prstGeom prst="straightConnector1">
                <a:avLst/>
              </a:prstGeom>
              <a:noFill/>
              <a:ln w="38100" algn="ctr">
                <a:solidFill>
                  <a:schemeClr val="tx1"/>
                </a:solidFill>
                <a:round/>
                <a:headEnd/>
                <a:tailEnd type="arrow" w="med" len="med"/>
              </a:ln>
            </p:spPr>
          </p:cxnSp>
        </p:grpSp>
        <p:sp>
          <p:nvSpPr>
            <p:cNvPr id="20" name="Rectangle 3"/>
            <p:cNvSpPr txBox="1">
              <a:spLocks noChangeArrowheads="1"/>
            </p:cNvSpPr>
            <p:nvPr/>
          </p:nvSpPr>
          <p:spPr bwMode="auto">
            <a:xfrm>
              <a:off x="5357713" y="3245034"/>
              <a:ext cx="2949574" cy="681038"/>
            </a:xfrm>
            <a:prstGeom prst="rect">
              <a:avLst/>
            </a:prstGeom>
            <a:noFill/>
            <a:ln w="9525">
              <a:solidFill>
                <a:schemeClr val="bg1"/>
              </a:solidFill>
              <a:miter lim="800000"/>
              <a:headEnd/>
              <a:tailEnd/>
            </a:ln>
          </p:spPr>
          <p:txBody>
            <a:bodyPr/>
            <a:lstStyle/>
            <a:p>
              <a:pPr marL="457200" indent="-457200" algn="ctr">
                <a:lnSpc>
                  <a:spcPct val="150000"/>
                </a:lnSpc>
                <a:buClr>
                  <a:srgbClr val="000000"/>
                </a:buClr>
                <a:defRPr/>
              </a:pPr>
              <a:r>
                <a:rPr lang="en-US" sz="2400" b="1" kern="0" dirty="0" err="1">
                  <a:latin typeface="Times New Roman" panose="02020603050405020304" pitchFamily="18" charset="0"/>
                  <a:cs typeface="Times New Roman" pitchFamily="18" charset="0"/>
                </a:rPr>
                <a:t>Cai</a:t>
              </a:r>
              <a:r>
                <a:rPr lang="en-US" sz="2400" b="1" kern="0" dirty="0">
                  <a:latin typeface="Times New Roman" pitchFamily="18" charset="0"/>
                  <a:cs typeface="Times New Roman" pitchFamily="18" charset="0"/>
                </a:rPr>
                <a:t> </a:t>
              </a:r>
              <a:r>
                <a:rPr lang="en-US" sz="2400" b="1" kern="0" dirty="0" err="1">
                  <a:latin typeface="Times New Roman" pitchFamily="18" charset="0"/>
                  <a:cs typeface="Times New Roman" pitchFamily="18" charset="0"/>
                </a:rPr>
                <a:t>thuốc</a:t>
              </a:r>
              <a:r>
                <a:rPr lang="en-US" sz="2400" b="1" kern="0" dirty="0">
                  <a:latin typeface="Times New Roman" pitchFamily="18" charset="0"/>
                  <a:cs typeface="Times New Roman" pitchFamily="18" charset="0"/>
                </a:rPr>
                <a:t> </a:t>
              </a:r>
              <a:r>
                <a:rPr lang="en-US" sz="2400" b="1" kern="0" dirty="0" err="1">
                  <a:latin typeface="Times New Roman" pitchFamily="18" charset="0"/>
                  <a:cs typeface="Times New Roman" pitchFamily="18" charset="0"/>
                </a:rPr>
                <a:t>lá</a:t>
              </a:r>
              <a:endParaRPr lang="en-US" sz="2400" b="1" kern="0" dirty="0">
                <a:latin typeface="Times New Roman" pitchFamily="18" charset="0"/>
                <a:cs typeface="Times New Roman" pitchFamily="18" charset="0"/>
              </a:endParaRPr>
            </a:p>
          </p:txBody>
        </p:sp>
      </p:grpSp>
    </p:spTree>
    <p:extLst>
      <p:ext uri="{BB962C8B-B14F-4D97-AF65-F5344CB8AC3E}">
        <p14:creationId xmlns:p14="http://schemas.microsoft.com/office/powerpoint/2010/main" val="3116705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1+#ppt_w/2"/>
                                          </p:val>
                                        </p:tav>
                                        <p:tav tm="100000">
                                          <p:val>
                                            <p:strVal val="#ppt_x"/>
                                          </p:val>
                                        </p:tav>
                                      </p:tavLst>
                                    </p:anim>
                                    <p:anim calcmode="lin" valueType="num">
                                      <p:cBhvr additive="base">
                                        <p:cTn id="8" dur="500" fill="hold"/>
                                        <p:tgtEl>
                                          <p:spTgt spid="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Oval 2"/>
          <p:cNvSpPr>
            <a:spLocks noChangeArrowheads="1"/>
          </p:cNvSpPr>
          <p:nvPr/>
        </p:nvSpPr>
        <p:spPr bwMode="auto">
          <a:xfrm>
            <a:off x="7562919" y="3202084"/>
            <a:ext cx="1447800" cy="915231"/>
          </a:xfrm>
          <a:prstGeom prst="ellipse">
            <a:avLst/>
          </a:prstGeom>
          <a:noFill/>
          <a:ln w="9525">
            <a:solidFill>
              <a:schemeClr val="tx1"/>
            </a:solidFill>
            <a:round/>
            <a:headEnd/>
            <a:tailEnd/>
          </a:ln>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20483" name="Oval 3"/>
          <p:cNvSpPr>
            <a:spLocks noChangeArrowheads="1"/>
          </p:cNvSpPr>
          <p:nvPr/>
        </p:nvSpPr>
        <p:spPr bwMode="auto">
          <a:xfrm>
            <a:off x="2819400" y="5638800"/>
            <a:ext cx="2362200" cy="457200"/>
          </a:xfrm>
          <a:prstGeom prst="ellipse">
            <a:avLst/>
          </a:prstGeom>
          <a:noFill/>
          <a:ln w="9525">
            <a:solidFill>
              <a:schemeClr val="tx1"/>
            </a:solidFill>
            <a:round/>
            <a:headEnd/>
            <a:tailEnd/>
          </a:ln>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20484" name="Oval 4"/>
          <p:cNvSpPr>
            <a:spLocks noChangeArrowheads="1"/>
          </p:cNvSpPr>
          <p:nvPr/>
        </p:nvSpPr>
        <p:spPr bwMode="auto">
          <a:xfrm>
            <a:off x="1371600" y="5029200"/>
            <a:ext cx="2286000" cy="457200"/>
          </a:xfrm>
          <a:prstGeom prst="ellipse">
            <a:avLst/>
          </a:prstGeom>
          <a:noFill/>
          <a:ln w="9525">
            <a:solidFill>
              <a:schemeClr val="tx1"/>
            </a:solidFill>
            <a:round/>
            <a:headEnd/>
            <a:tailEnd/>
          </a:ln>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20485" name="Oval 5"/>
          <p:cNvSpPr>
            <a:spLocks noChangeArrowheads="1"/>
          </p:cNvSpPr>
          <p:nvPr/>
        </p:nvSpPr>
        <p:spPr bwMode="auto">
          <a:xfrm>
            <a:off x="609600" y="4343400"/>
            <a:ext cx="2133600" cy="457200"/>
          </a:xfrm>
          <a:prstGeom prst="ellipse">
            <a:avLst/>
          </a:prstGeom>
          <a:noFill/>
          <a:ln w="9525">
            <a:solidFill>
              <a:schemeClr val="tx1"/>
            </a:solidFill>
            <a:round/>
            <a:headEnd/>
            <a:tailEnd/>
          </a:ln>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20486" name="Oval 6"/>
          <p:cNvSpPr>
            <a:spLocks noChangeArrowheads="1"/>
          </p:cNvSpPr>
          <p:nvPr/>
        </p:nvSpPr>
        <p:spPr bwMode="auto">
          <a:xfrm>
            <a:off x="381000" y="3505200"/>
            <a:ext cx="2057400" cy="457200"/>
          </a:xfrm>
          <a:prstGeom prst="ellipse">
            <a:avLst/>
          </a:prstGeom>
          <a:noFill/>
          <a:ln w="9525">
            <a:solidFill>
              <a:schemeClr val="tx1"/>
            </a:solidFill>
            <a:round/>
            <a:headEnd/>
            <a:tailEnd/>
          </a:ln>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20487" name="Oval 7"/>
          <p:cNvSpPr>
            <a:spLocks noChangeArrowheads="1"/>
          </p:cNvSpPr>
          <p:nvPr/>
        </p:nvSpPr>
        <p:spPr bwMode="auto">
          <a:xfrm>
            <a:off x="609600" y="2667000"/>
            <a:ext cx="2057400" cy="457200"/>
          </a:xfrm>
          <a:prstGeom prst="ellipse">
            <a:avLst/>
          </a:prstGeom>
          <a:noFill/>
          <a:ln w="9525">
            <a:solidFill>
              <a:schemeClr val="tx1"/>
            </a:solidFill>
            <a:round/>
            <a:headEnd/>
            <a:tailEnd/>
          </a:ln>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20488" name="Oval 8"/>
          <p:cNvSpPr>
            <a:spLocks noChangeArrowheads="1"/>
          </p:cNvSpPr>
          <p:nvPr/>
        </p:nvSpPr>
        <p:spPr bwMode="auto">
          <a:xfrm>
            <a:off x="1447800" y="1905000"/>
            <a:ext cx="1905000" cy="457200"/>
          </a:xfrm>
          <a:prstGeom prst="ellipse">
            <a:avLst/>
          </a:prstGeom>
          <a:noFill/>
          <a:ln w="9525">
            <a:solidFill>
              <a:schemeClr val="tx1"/>
            </a:solidFill>
            <a:round/>
            <a:headEnd/>
            <a:tailEnd/>
          </a:ln>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20489" name="Oval 9"/>
          <p:cNvSpPr>
            <a:spLocks noChangeArrowheads="1"/>
          </p:cNvSpPr>
          <p:nvPr/>
        </p:nvSpPr>
        <p:spPr bwMode="auto">
          <a:xfrm>
            <a:off x="2971800" y="1295400"/>
            <a:ext cx="1371600" cy="457200"/>
          </a:xfrm>
          <a:prstGeom prst="ellipse">
            <a:avLst/>
          </a:prstGeom>
          <a:noFill/>
          <a:ln w="9525">
            <a:solidFill>
              <a:schemeClr val="tx1"/>
            </a:solidFill>
            <a:round/>
            <a:headEnd/>
            <a:tailEnd/>
          </a:ln>
        </p:spPr>
        <p:txBody>
          <a:bodyPr wrap="none" anchor="ctr"/>
          <a:lstStyle/>
          <a:p>
            <a:endParaRPr lang="en-US">
              <a:latin typeface="Times New Roman" panose="02020603050405020304" pitchFamily="18" charset="0"/>
              <a:cs typeface="Times New Roman" panose="02020603050405020304" pitchFamily="18" charset="0"/>
            </a:endParaRPr>
          </a:p>
        </p:txBody>
      </p:sp>
      <p:grpSp>
        <p:nvGrpSpPr>
          <p:cNvPr id="20490" name="Group 10"/>
          <p:cNvGrpSpPr>
            <a:grpSpLocks/>
          </p:cNvGrpSpPr>
          <p:nvPr/>
        </p:nvGrpSpPr>
        <p:grpSpPr bwMode="auto">
          <a:xfrm>
            <a:off x="3478949" y="2556938"/>
            <a:ext cx="1946445" cy="1948859"/>
            <a:chOff x="2352" y="912"/>
            <a:chExt cx="1008" cy="1008"/>
          </a:xfrm>
          <a:noFill/>
        </p:grpSpPr>
        <p:sp>
          <p:nvSpPr>
            <p:cNvPr id="140299" name="Text Box 11"/>
            <p:cNvSpPr txBox="1">
              <a:spLocks noChangeArrowheads="1"/>
            </p:cNvSpPr>
            <p:nvPr/>
          </p:nvSpPr>
          <p:spPr bwMode="auto">
            <a:xfrm>
              <a:off x="2352" y="1332"/>
              <a:ext cx="1008" cy="223"/>
            </a:xfrm>
            <a:prstGeom prst="rect">
              <a:avLst/>
            </a:prstGeom>
            <a:grpFill/>
            <a:ln w="38100">
              <a:noFill/>
              <a:miter lim="800000"/>
              <a:headEnd/>
              <a:tailEnd/>
            </a:ln>
            <a:effectLst/>
          </p:spPr>
          <p:txBody>
            <a:bodyPr anchor="ctr">
              <a:spAutoFit/>
            </a:bodyPr>
            <a:lstStyle/>
            <a:p>
              <a:pPr algn="ctr" eaLnBrk="0" hangingPunct="0">
                <a:spcBef>
                  <a:spcPct val="50000"/>
                </a:spcBef>
                <a:defRPr/>
              </a:pPr>
              <a:r>
                <a:rPr lang="en-US" sz="2200" b="1" dirty="0">
                  <a:latin typeface="Times New Roman" panose="02020603050405020304" pitchFamily="18" charset="0"/>
                  <a:cs typeface="Times New Roman" pitchFamily="18" charset="0"/>
                </a:rPr>
                <a:t>TƯ VẤN</a:t>
              </a:r>
            </a:p>
          </p:txBody>
        </p:sp>
        <p:sp>
          <p:nvSpPr>
            <p:cNvPr id="20515" name="Oval 12"/>
            <p:cNvSpPr>
              <a:spLocks noChangeArrowheads="1"/>
            </p:cNvSpPr>
            <p:nvPr/>
          </p:nvSpPr>
          <p:spPr bwMode="auto">
            <a:xfrm>
              <a:off x="2352" y="912"/>
              <a:ext cx="1008" cy="1008"/>
            </a:xfrm>
            <a:prstGeom prst="ellipse">
              <a:avLst/>
            </a:prstGeom>
            <a:grpFill/>
            <a:ln w="38100">
              <a:solidFill>
                <a:schemeClr val="folHlink"/>
              </a:solidFill>
              <a:round/>
              <a:headEnd/>
              <a:tailEnd/>
            </a:ln>
          </p:spPr>
          <p:txBody>
            <a:bodyPr wrap="none" anchor="ctr"/>
            <a:lstStyle/>
            <a:p>
              <a:endParaRPr lang="en-US">
                <a:latin typeface="Times New Roman" panose="02020603050405020304" pitchFamily="18" charset="0"/>
                <a:cs typeface="Times New Roman" pitchFamily="18" charset="0"/>
              </a:endParaRPr>
            </a:p>
          </p:txBody>
        </p:sp>
      </p:grpSp>
      <p:sp>
        <p:nvSpPr>
          <p:cNvPr id="140301" name="Rectangle 13"/>
          <p:cNvSpPr>
            <a:spLocks noGrp="1" noChangeArrowheads="1"/>
          </p:cNvSpPr>
          <p:nvPr>
            <p:ph type="title"/>
          </p:nvPr>
        </p:nvSpPr>
        <p:spPr>
          <a:xfrm>
            <a:off x="1905000" y="390379"/>
            <a:ext cx="5812971" cy="685800"/>
          </a:xfrm>
          <a:noFill/>
        </p:spPr>
        <p:txBody>
          <a:bodyPr lIns="92075" tIns="44450" rIns="92075" bIns="44450">
            <a:normAutofit/>
          </a:bodyPr>
          <a:lstStyle/>
          <a:p>
            <a:pPr algn="l" defTabSz="903288" eaLnBrk="1" hangingPunct="1">
              <a:lnSpc>
                <a:spcPct val="90000"/>
              </a:lnSpc>
              <a:defRPr/>
            </a:pPr>
            <a:r>
              <a:rPr lang="en-US" altLang="en-US" sz="2200" b="1">
                <a:latin typeface="Times New Roman" panose="02020603050405020304" pitchFamily="18" charset="0"/>
                <a:cs typeface="Times New Roman" panose="02020603050405020304" pitchFamily="18" charset="0"/>
              </a:rPr>
              <a:t>CÁC BIỆN PHÁP HỖ TRỢ CAI THUỐC LÁ</a:t>
            </a:r>
          </a:p>
        </p:txBody>
      </p:sp>
      <p:sp>
        <p:nvSpPr>
          <p:cNvPr id="20492" name="Text Box 14"/>
          <p:cNvSpPr txBox="1">
            <a:spLocks noChangeArrowheads="1"/>
          </p:cNvSpPr>
          <p:nvPr/>
        </p:nvSpPr>
        <p:spPr bwMode="auto">
          <a:xfrm>
            <a:off x="3130357" y="1295400"/>
            <a:ext cx="1295400" cy="430887"/>
          </a:xfrm>
          <a:prstGeom prst="rect">
            <a:avLst/>
          </a:prstGeom>
          <a:noFill/>
          <a:ln>
            <a:noFill/>
          </a:ln>
        </p:spPr>
        <p:txBody>
          <a:bodyPr>
            <a:spAutoFit/>
          </a:bodyPr>
          <a:lstStyle>
            <a:lvl1pPr eaLnBrk="0" hangingPunct="0">
              <a:defRPr>
                <a:solidFill>
                  <a:schemeClr val="tx1"/>
                </a:solidFill>
                <a:latin typeface="VNI-Helve" pitchFamily="2" charset="0"/>
                <a:cs typeface="Arial" charset="0"/>
              </a:defRPr>
            </a:lvl1pPr>
            <a:lvl2pPr marL="742950" indent="-285750" eaLnBrk="0" hangingPunct="0">
              <a:defRPr>
                <a:solidFill>
                  <a:schemeClr val="tx1"/>
                </a:solidFill>
                <a:latin typeface="VNI-Helve" pitchFamily="2" charset="0"/>
                <a:cs typeface="Arial" charset="0"/>
              </a:defRPr>
            </a:lvl2pPr>
            <a:lvl3pPr marL="1143000" indent="-228600" eaLnBrk="0" hangingPunct="0">
              <a:defRPr>
                <a:solidFill>
                  <a:schemeClr val="tx1"/>
                </a:solidFill>
                <a:latin typeface="VNI-Helve" pitchFamily="2" charset="0"/>
                <a:cs typeface="Arial" charset="0"/>
              </a:defRPr>
            </a:lvl3pPr>
            <a:lvl4pPr marL="1600200" indent="-228600" eaLnBrk="0" hangingPunct="0">
              <a:defRPr>
                <a:solidFill>
                  <a:schemeClr val="tx1"/>
                </a:solidFill>
                <a:latin typeface="VNI-Helve" pitchFamily="2" charset="0"/>
                <a:cs typeface="Arial" charset="0"/>
              </a:defRPr>
            </a:lvl4pPr>
            <a:lvl5pPr marL="2057400" indent="-228600" eaLnBrk="0" hangingPunct="0">
              <a:defRPr>
                <a:solidFill>
                  <a:schemeClr val="tx1"/>
                </a:solidFill>
                <a:latin typeface="VNI-Helve" pitchFamily="2" charset="0"/>
                <a:cs typeface="Arial" charset="0"/>
              </a:defRPr>
            </a:lvl5pPr>
            <a:lvl6pPr marL="2514600" indent="-228600" eaLnBrk="0" fontAlgn="base" hangingPunct="0">
              <a:spcBef>
                <a:spcPct val="0"/>
              </a:spcBef>
              <a:spcAft>
                <a:spcPct val="0"/>
              </a:spcAft>
              <a:defRPr>
                <a:solidFill>
                  <a:schemeClr val="tx1"/>
                </a:solidFill>
                <a:latin typeface="VNI-Helve" pitchFamily="2" charset="0"/>
                <a:cs typeface="Arial" charset="0"/>
              </a:defRPr>
            </a:lvl6pPr>
            <a:lvl7pPr marL="2971800" indent="-228600" eaLnBrk="0" fontAlgn="base" hangingPunct="0">
              <a:spcBef>
                <a:spcPct val="0"/>
              </a:spcBef>
              <a:spcAft>
                <a:spcPct val="0"/>
              </a:spcAft>
              <a:defRPr>
                <a:solidFill>
                  <a:schemeClr val="tx1"/>
                </a:solidFill>
                <a:latin typeface="VNI-Helve" pitchFamily="2" charset="0"/>
                <a:cs typeface="Arial" charset="0"/>
              </a:defRPr>
            </a:lvl7pPr>
            <a:lvl8pPr marL="3429000" indent="-228600" eaLnBrk="0" fontAlgn="base" hangingPunct="0">
              <a:spcBef>
                <a:spcPct val="0"/>
              </a:spcBef>
              <a:spcAft>
                <a:spcPct val="0"/>
              </a:spcAft>
              <a:defRPr>
                <a:solidFill>
                  <a:schemeClr val="tx1"/>
                </a:solidFill>
                <a:latin typeface="VNI-Helve" pitchFamily="2" charset="0"/>
                <a:cs typeface="Arial" charset="0"/>
              </a:defRPr>
            </a:lvl8pPr>
            <a:lvl9pPr marL="3886200" indent="-228600" eaLnBrk="0" fontAlgn="base" hangingPunct="0">
              <a:spcBef>
                <a:spcPct val="0"/>
              </a:spcBef>
              <a:spcAft>
                <a:spcPct val="0"/>
              </a:spcAft>
              <a:defRPr>
                <a:solidFill>
                  <a:schemeClr val="tx1"/>
                </a:solidFill>
                <a:latin typeface="VNI-Helve" pitchFamily="2" charset="0"/>
                <a:cs typeface="Arial" charset="0"/>
              </a:defRPr>
            </a:lvl9pPr>
          </a:lstStyle>
          <a:p>
            <a:pPr eaLnBrk="1" hangingPunct="1">
              <a:spcBef>
                <a:spcPct val="50000"/>
              </a:spcBef>
            </a:pPr>
            <a:r>
              <a:rPr lang="en-US" sz="2200" b="1" dirty="0" err="1">
                <a:latin typeface="Times New Roman" panose="02020603050405020304" pitchFamily="18" charset="0"/>
                <a:cs typeface="Times New Roman" pitchFamily="18" charset="0"/>
              </a:rPr>
              <a:t>Thờ</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ơ</a:t>
            </a:r>
            <a:r>
              <a:rPr lang="en-US" sz="2200" b="1" dirty="0">
                <a:latin typeface="Times New Roman" pitchFamily="18" charset="0"/>
                <a:cs typeface="Times New Roman" pitchFamily="18" charset="0"/>
              </a:rPr>
              <a:t> </a:t>
            </a:r>
          </a:p>
        </p:txBody>
      </p:sp>
      <p:sp>
        <p:nvSpPr>
          <p:cNvPr id="20493" name="Text Box 15"/>
          <p:cNvSpPr txBox="1">
            <a:spLocks noChangeArrowheads="1"/>
          </p:cNvSpPr>
          <p:nvPr/>
        </p:nvSpPr>
        <p:spPr bwMode="auto">
          <a:xfrm>
            <a:off x="1619381" y="1893022"/>
            <a:ext cx="1905000" cy="430887"/>
          </a:xfrm>
          <a:prstGeom prst="rect">
            <a:avLst/>
          </a:prstGeom>
          <a:noFill/>
          <a:ln>
            <a:noFill/>
          </a:ln>
        </p:spPr>
        <p:txBody>
          <a:bodyPr>
            <a:spAutoFit/>
          </a:bodyPr>
          <a:lstStyle>
            <a:lvl1pPr eaLnBrk="0" hangingPunct="0">
              <a:defRPr>
                <a:solidFill>
                  <a:schemeClr val="tx1"/>
                </a:solidFill>
                <a:latin typeface="VNI-Helve" pitchFamily="2" charset="0"/>
                <a:cs typeface="Arial" charset="0"/>
              </a:defRPr>
            </a:lvl1pPr>
            <a:lvl2pPr marL="742950" indent="-285750" eaLnBrk="0" hangingPunct="0">
              <a:defRPr>
                <a:solidFill>
                  <a:schemeClr val="tx1"/>
                </a:solidFill>
                <a:latin typeface="VNI-Helve" pitchFamily="2" charset="0"/>
                <a:cs typeface="Arial" charset="0"/>
              </a:defRPr>
            </a:lvl2pPr>
            <a:lvl3pPr marL="1143000" indent="-228600" eaLnBrk="0" hangingPunct="0">
              <a:defRPr>
                <a:solidFill>
                  <a:schemeClr val="tx1"/>
                </a:solidFill>
                <a:latin typeface="VNI-Helve" pitchFamily="2" charset="0"/>
                <a:cs typeface="Arial" charset="0"/>
              </a:defRPr>
            </a:lvl3pPr>
            <a:lvl4pPr marL="1600200" indent="-228600" eaLnBrk="0" hangingPunct="0">
              <a:defRPr>
                <a:solidFill>
                  <a:schemeClr val="tx1"/>
                </a:solidFill>
                <a:latin typeface="VNI-Helve" pitchFamily="2" charset="0"/>
                <a:cs typeface="Arial" charset="0"/>
              </a:defRPr>
            </a:lvl4pPr>
            <a:lvl5pPr marL="2057400" indent="-228600" eaLnBrk="0" hangingPunct="0">
              <a:defRPr>
                <a:solidFill>
                  <a:schemeClr val="tx1"/>
                </a:solidFill>
                <a:latin typeface="VNI-Helve" pitchFamily="2" charset="0"/>
                <a:cs typeface="Arial" charset="0"/>
              </a:defRPr>
            </a:lvl5pPr>
            <a:lvl6pPr marL="2514600" indent="-228600" eaLnBrk="0" fontAlgn="base" hangingPunct="0">
              <a:spcBef>
                <a:spcPct val="0"/>
              </a:spcBef>
              <a:spcAft>
                <a:spcPct val="0"/>
              </a:spcAft>
              <a:defRPr>
                <a:solidFill>
                  <a:schemeClr val="tx1"/>
                </a:solidFill>
                <a:latin typeface="VNI-Helve" pitchFamily="2" charset="0"/>
                <a:cs typeface="Arial" charset="0"/>
              </a:defRPr>
            </a:lvl6pPr>
            <a:lvl7pPr marL="2971800" indent="-228600" eaLnBrk="0" fontAlgn="base" hangingPunct="0">
              <a:spcBef>
                <a:spcPct val="0"/>
              </a:spcBef>
              <a:spcAft>
                <a:spcPct val="0"/>
              </a:spcAft>
              <a:defRPr>
                <a:solidFill>
                  <a:schemeClr val="tx1"/>
                </a:solidFill>
                <a:latin typeface="VNI-Helve" pitchFamily="2" charset="0"/>
                <a:cs typeface="Arial" charset="0"/>
              </a:defRPr>
            </a:lvl7pPr>
            <a:lvl8pPr marL="3429000" indent="-228600" eaLnBrk="0" fontAlgn="base" hangingPunct="0">
              <a:spcBef>
                <a:spcPct val="0"/>
              </a:spcBef>
              <a:spcAft>
                <a:spcPct val="0"/>
              </a:spcAft>
              <a:defRPr>
                <a:solidFill>
                  <a:schemeClr val="tx1"/>
                </a:solidFill>
                <a:latin typeface="VNI-Helve" pitchFamily="2" charset="0"/>
                <a:cs typeface="Arial" charset="0"/>
              </a:defRPr>
            </a:lvl8pPr>
            <a:lvl9pPr marL="3886200" indent="-228600" eaLnBrk="0" fontAlgn="base" hangingPunct="0">
              <a:spcBef>
                <a:spcPct val="0"/>
              </a:spcBef>
              <a:spcAft>
                <a:spcPct val="0"/>
              </a:spcAft>
              <a:defRPr>
                <a:solidFill>
                  <a:schemeClr val="tx1"/>
                </a:solidFill>
                <a:latin typeface="VNI-Helve" pitchFamily="2" charset="0"/>
                <a:cs typeface="Arial" charset="0"/>
              </a:defRPr>
            </a:lvl9pPr>
          </a:lstStyle>
          <a:p>
            <a:pPr eaLnBrk="1" hangingPunct="1">
              <a:spcBef>
                <a:spcPct val="50000"/>
              </a:spcBef>
            </a:pPr>
            <a:r>
              <a:rPr lang="en-US" sz="2200" b="1">
                <a:latin typeface="Times New Roman" panose="02020603050405020304" pitchFamily="18" charset="0"/>
                <a:cs typeface="Times New Roman" pitchFamily="18" charset="0"/>
              </a:rPr>
              <a:t>Có ý định</a:t>
            </a:r>
          </a:p>
        </p:txBody>
      </p:sp>
      <p:sp>
        <p:nvSpPr>
          <p:cNvPr id="20494" name="Text Box 16"/>
          <p:cNvSpPr txBox="1">
            <a:spLocks noChangeArrowheads="1"/>
          </p:cNvSpPr>
          <p:nvPr/>
        </p:nvSpPr>
        <p:spPr bwMode="auto">
          <a:xfrm>
            <a:off x="771333" y="2674167"/>
            <a:ext cx="1460238" cy="430887"/>
          </a:xfrm>
          <a:prstGeom prst="rect">
            <a:avLst/>
          </a:prstGeom>
          <a:noFill/>
          <a:ln>
            <a:noFill/>
          </a:ln>
        </p:spPr>
        <p:txBody>
          <a:bodyPr wrap="square">
            <a:spAutoFit/>
          </a:bodyPr>
          <a:lstStyle>
            <a:lvl1pPr eaLnBrk="0" hangingPunct="0">
              <a:defRPr>
                <a:solidFill>
                  <a:schemeClr val="tx1"/>
                </a:solidFill>
                <a:latin typeface="VNI-Helve" pitchFamily="2" charset="0"/>
                <a:cs typeface="Arial" charset="0"/>
              </a:defRPr>
            </a:lvl1pPr>
            <a:lvl2pPr marL="742950" indent="-285750" eaLnBrk="0" hangingPunct="0">
              <a:defRPr>
                <a:solidFill>
                  <a:schemeClr val="tx1"/>
                </a:solidFill>
                <a:latin typeface="VNI-Helve" pitchFamily="2" charset="0"/>
                <a:cs typeface="Arial" charset="0"/>
              </a:defRPr>
            </a:lvl2pPr>
            <a:lvl3pPr marL="1143000" indent="-228600" eaLnBrk="0" hangingPunct="0">
              <a:defRPr>
                <a:solidFill>
                  <a:schemeClr val="tx1"/>
                </a:solidFill>
                <a:latin typeface="VNI-Helve" pitchFamily="2" charset="0"/>
                <a:cs typeface="Arial" charset="0"/>
              </a:defRPr>
            </a:lvl3pPr>
            <a:lvl4pPr marL="1600200" indent="-228600" eaLnBrk="0" hangingPunct="0">
              <a:defRPr>
                <a:solidFill>
                  <a:schemeClr val="tx1"/>
                </a:solidFill>
                <a:latin typeface="VNI-Helve" pitchFamily="2" charset="0"/>
                <a:cs typeface="Arial" charset="0"/>
              </a:defRPr>
            </a:lvl4pPr>
            <a:lvl5pPr marL="2057400" indent="-228600" eaLnBrk="0" hangingPunct="0">
              <a:defRPr>
                <a:solidFill>
                  <a:schemeClr val="tx1"/>
                </a:solidFill>
                <a:latin typeface="VNI-Helve" pitchFamily="2" charset="0"/>
                <a:cs typeface="Arial" charset="0"/>
              </a:defRPr>
            </a:lvl5pPr>
            <a:lvl6pPr marL="2514600" indent="-228600" eaLnBrk="0" fontAlgn="base" hangingPunct="0">
              <a:spcBef>
                <a:spcPct val="0"/>
              </a:spcBef>
              <a:spcAft>
                <a:spcPct val="0"/>
              </a:spcAft>
              <a:defRPr>
                <a:solidFill>
                  <a:schemeClr val="tx1"/>
                </a:solidFill>
                <a:latin typeface="VNI-Helve" pitchFamily="2" charset="0"/>
                <a:cs typeface="Arial" charset="0"/>
              </a:defRPr>
            </a:lvl6pPr>
            <a:lvl7pPr marL="2971800" indent="-228600" eaLnBrk="0" fontAlgn="base" hangingPunct="0">
              <a:spcBef>
                <a:spcPct val="0"/>
              </a:spcBef>
              <a:spcAft>
                <a:spcPct val="0"/>
              </a:spcAft>
              <a:defRPr>
                <a:solidFill>
                  <a:schemeClr val="tx1"/>
                </a:solidFill>
                <a:latin typeface="VNI-Helve" pitchFamily="2" charset="0"/>
                <a:cs typeface="Arial" charset="0"/>
              </a:defRPr>
            </a:lvl7pPr>
            <a:lvl8pPr marL="3429000" indent="-228600" eaLnBrk="0" fontAlgn="base" hangingPunct="0">
              <a:spcBef>
                <a:spcPct val="0"/>
              </a:spcBef>
              <a:spcAft>
                <a:spcPct val="0"/>
              </a:spcAft>
              <a:defRPr>
                <a:solidFill>
                  <a:schemeClr val="tx1"/>
                </a:solidFill>
                <a:latin typeface="VNI-Helve" pitchFamily="2" charset="0"/>
                <a:cs typeface="Arial" charset="0"/>
              </a:defRPr>
            </a:lvl8pPr>
            <a:lvl9pPr marL="3886200" indent="-228600" eaLnBrk="0" fontAlgn="base" hangingPunct="0">
              <a:spcBef>
                <a:spcPct val="0"/>
              </a:spcBef>
              <a:spcAft>
                <a:spcPct val="0"/>
              </a:spcAft>
              <a:defRPr>
                <a:solidFill>
                  <a:schemeClr val="tx1"/>
                </a:solidFill>
                <a:latin typeface="VNI-Helve" pitchFamily="2" charset="0"/>
                <a:cs typeface="Arial" charset="0"/>
              </a:defRPr>
            </a:lvl9pPr>
          </a:lstStyle>
          <a:p>
            <a:pPr eaLnBrk="1" hangingPunct="1">
              <a:spcBef>
                <a:spcPct val="50000"/>
              </a:spcBef>
            </a:pPr>
            <a:r>
              <a:rPr lang="en-US" sz="2200" b="1">
                <a:latin typeface="Times New Roman" panose="02020603050405020304" pitchFamily="18" charset="0"/>
                <a:cs typeface="Times New Roman" pitchFamily="18" charset="0"/>
              </a:rPr>
              <a:t>Chuẩn bị</a:t>
            </a:r>
          </a:p>
        </p:txBody>
      </p:sp>
      <p:sp>
        <p:nvSpPr>
          <p:cNvPr id="20495" name="Text Box 17"/>
          <p:cNvSpPr txBox="1">
            <a:spLocks noChangeArrowheads="1"/>
          </p:cNvSpPr>
          <p:nvPr/>
        </p:nvSpPr>
        <p:spPr bwMode="auto">
          <a:xfrm>
            <a:off x="680357" y="3516086"/>
            <a:ext cx="1458686" cy="430887"/>
          </a:xfrm>
          <a:prstGeom prst="rect">
            <a:avLst/>
          </a:prstGeom>
          <a:noFill/>
          <a:ln>
            <a:noFill/>
          </a:ln>
        </p:spPr>
        <p:txBody>
          <a:bodyPr wrap="square">
            <a:spAutoFit/>
          </a:bodyPr>
          <a:lstStyle>
            <a:lvl1pPr eaLnBrk="0" hangingPunct="0">
              <a:defRPr>
                <a:solidFill>
                  <a:schemeClr val="tx1"/>
                </a:solidFill>
                <a:latin typeface="VNI-Helve" pitchFamily="2" charset="0"/>
                <a:cs typeface="Arial" charset="0"/>
              </a:defRPr>
            </a:lvl1pPr>
            <a:lvl2pPr marL="742950" indent="-285750" eaLnBrk="0" hangingPunct="0">
              <a:defRPr>
                <a:solidFill>
                  <a:schemeClr val="tx1"/>
                </a:solidFill>
                <a:latin typeface="VNI-Helve" pitchFamily="2" charset="0"/>
                <a:cs typeface="Arial" charset="0"/>
              </a:defRPr>
            </a:lvl2pPr>
            <a:lvl3pPr marL="1143000" indent="-228600" eaLnBrk="0" hangingPunct="0">
              <a:defRPr>
                <a:solidFill>
                  <a:schemeClr val="tx1"/>
                </a:solidFill>
                <a:latin typeface="VNI-Helve" pitchFamily="2" charset="0"/>
                <a:cs typeface="Arial" charset="0"/>
              </a:defRPr>
            </a:lvl3pPr>
            <a:lvl4pPr marL="1600200" indent="-228600" eaLnBrk="0" hangingPunct="0">
              <a:defRPr>
                <a:solidFill>
                  <a:schemeClr val="tx1"/>
                </a:solidFill>
                <a:latin typeface="VNI-Helve" pitchFamily="2" charset="0"/>
                <a:cs typeface="Arial" charset="0"/>
              </a:defRPr>
            </a:lvl4pPr>
            <a:lvl5pPr marL="2057400" indent="-228600" eaLnBrk="0" hangingPunct="0">
              <a:defRPr>
                <a:solidFill>
                  <a:schemeClr val="tx1"/>
                </a:solidFill>
                <a:latin typeface="VNI-Helve" pitchFamily="2" charset="0"/>
                <a:cs typeface="Arial" charset="0"/>
              </a:defRPr>
            </a:lvl5pPr>
            <a:lvl6pPr marL="2514600" indent="-228600" eaLnBrk="0" fontAlgn="base" hangingPunct="0">
              <a:spcBef>
                <a:spcPct val="0"/>
              </a:spcBef>
              <a:spcAft>
                <a:spcPct val="0"/>
              </a:spcAft>
              <a:defRPr>
                <a:solidFill>
                  <a:schemeClr val="tx1"/>
                </a:solidFill>
                <a:latin typeface="VNI-Helve" pitchFamily="2" charset="0"/>
                <a:cs typeface="Arial" charset="0"/>
              </a:defRPr>
            </a:lvl6pPr>
            <a:lvl7pPr marL="2971800" indent="-228600" eaLnBrk="0" fontAlgn="base" hangingPunct="0">
              <a:spcBef>
                <a:spcPct val="0"/>
              </a:spcBef>
              <a:spcAft>
                <a:spcPct val="0"/>
              </a:spcAft>
              <a:defRPr>
                <a:solidFill>
                  <a:schemeClr val="tx1"/>
                </a:solidFill>
                <a:latin typeface="VNI-Helve" pitchFamily="2" charset="0"/>
                <a:cs typeface="Arial" charset="0"/>
              </a:defRPr>
            </a:lvl7pPr>
            <a:lvl8pPr marL="3429000" indent="-228600" eaLnBrk="0" fontAlgn="base" hangingPunct="0">
              <a:spcBef>
                <a:spcPct val="0"/>
              </a:spcBef>
              <a:spcAft>
                <a:spcPct val="0"/>
              </a:spcAft>
              <a:defRPr>
                <a:solidFill>
                  <a:schemeClr val="tx1"/>
                </a:solidFill>
                <a:latin typeface="VNI-Helve" pitchFamily="2" charset="0"/>
                <a:cs typeface="Arial" charset="0"/>
              </a:defRPr>
            </a:lvl8pPr>
            <a:lvl9pPr marL="3886200" indent="-228600" eaLnBrk="0" fontAlgn="base" hangingPunct="0">
              <a:spcBef>
                <a:spcPct val="0"/>
              </a:spcBef>
              <a:spcAft>
                <a:spcPct val="0"/>
              </a:spcAft>
              <a:defRPr>
                <a:solidFill>
                  <a:schemeClr val="tx1"/>
                </a:solidFill>
                <a:latin typeface="VNI-Helve" pitchFamily="2" charset="0"/>
                <a:cs typeface="Arial" charset="0"/>
              </a:defRPr>
            </a:lvl9pPr>
          </a:lstStyle>
          <a:p>
            <a:pPr eaLnBrk="1" hangingPunct="1">
              <a:spcBef>
                <a:spcPct val="50000"/>
              </a:spcBef>
            </a:pPr>
            <a:r>
              <a:rPr lang="en-US" sz="2200" b="1">
                <a:latin typeface="Times New Roman" panose="02020603050405020304" pitchFamily="18" charset="0"/>
                <a:cs typeface="Times New Roman" pitchFamily="18" charset="0"/>
              </a:rPr>
              <a:t>Cai thuốc</a:t>
            </a:r>
          </a:p>
        </p:txBody>
      </p:sp>
      <p:sp>
        <p:nvSpPr>
          <p:cNvPr id="20496" name="Text Box 18"/>
          <p:cNvSpPr txBox="1">
            <a:spLocks noChangeArrowheads="1"/>
          </p:cNvSpPr>
          <p:nvPr/>
        </p:nvSpPr>
        <p:spPr bwMode="auto">
          <a:xfrm>
            <a:off x="1043545" y="4367345"/>
            <a:ext cx="1265710" cy="430887"/>
          </a:xfrm>
          <a:prstGeom prst="rect">
            <a:avLst/>
          </a:prstGeom>
          <a:noFill/>
          <a:ln>
            <a:noFill/>
          </a:ln>
        </p:spPr>
        <p:txBody>
          <a:bodyPr wrap="square">
            <a:spAutoFit/>
          </a:bodyPr>
          <a:lstStyle>
            <a:lvl1pPr eaLnBrk="0" hangingPunct="0">
              <a:defRPr>
                <a:solidFill>
                  <a:schemeClr val="tx1"/>
                </a:solidFill>
                <a:latin typeface="VNI-Helve" pitchFamily="2" charset="0"/>
                <a:cs typeface="Arial" charset="0"/>
              </a:defRPr>
            </a:lvl1pPr>
            <a:lvl2pPr marL="742950" indent="-285750" eaLnBrk="0" hangingPunct="0">
              <a:defRPr>
                <a:solidFill>
                  <a:schemeClr val="tx1"/>
                </a:solidFill>
                <a:latin typeface="VNI-Helve" pitchFamily="2" charset="0"/>
                <a:cs typeface="Arial" charset="0"/>
              </a:defRPr>
            </a:lvl2pPr>
            <a:lvl3pPr marL="1143000" indent="-228600" eaLnBrk="0" hangingPunct="0">
              <a:defRPr>
                <a:solidFill>
                  <a:schemeClr val="tx1"/>
                </a:solidFill>
                <a:latin typeface="VNI-Helve" pitchFamily="2" charset="0"/>
                <a:cs typeface="Arial" charset="0"/>
              </a:defRPr>
            </a:lvl3pPr>
            <a:lvl4pPr marL="1600200" indent="-228600" eaLnBrk="0" hangingPunct="0">
              <a:defRPr>
                <a:solidFill>
                  <a:schemeClr val="tx1"/>
                </a:solidFill>
                <a:latin typeface="VNI-Helve" pitchFamily="2" charset="0"/>
                <a:cs typeface="Arial" charset="0"/>
              </a:defRPr>
            </a:lvl4pPr>
            <a:lvl5pPr marL="2057400" indent="-228600" eaLnBrk="0" hangingPunct="0">
              <a:defRPr>
                <a:solidFill>
                  <a:schemeClr val="tx1"/>
                </a:solidFill>
                <a:latin typeface="VNI-Helve" pitchFamily="2" charset="0"/>
                <a:cs typeface="Arial" charset="0"/>
              </a:defRPr>
            </a:lvl5pPr>
            <a:lvl6pPr marL="2514600" indent="-228600" eaLnBrk="0" fontAlgn="base" hangingPunct="0">
              <a:spcBef>
                <a:spcPct val="0"/>
              </a:spcBef>
              <a:spcAft>
                <a:spcPct val="0"/>
              </a:spcAft>
              <a:defRPr>
                <a:solidFill>
                  <a:schemeClr val="tx1"/>
                </a:solidFill>
                <a:latin typeface="VNI-Helve" pitchFamily="2" charset="0"/>
                <a:cs typeface="Arial" charset="0"/>
              </a:defRPr>
            </a:lvl6pPr>
            <a:lvl7pPr marL="2971800" indent="-228600" eaLnBrk="0" fontAlgn="base" hangingPunct="0">
              <a:spcBef>
                <a:spcPct val="0"/>
              </a:spcBef>
              <a:spcAft>
                <a:spcPct val="0"/>
              </a:spcAft>
              <a:defRPr>
                <a:solidFill>
                  <a:schemeClr val="tx1"/>
                </a:solidFill>
                <a:latin typeface="VNI-Helve" pitchFamily="2" charset="0"/>
                <a:cs typeface="Arial" charset="0"/>
              </a:defRPr>
            </a:lvl7pPr>
            <a:lvl8pPr marL="3429000" indent="-228600" eaLnBrk="0" fontAlgn="base" hangingPunct="0">
              <a:spcBef>
                <a:spcPct val="0"/>
              </a:spcBef>
              <a:spcAft>
                <a:spcPct val="0"/>
              </a:spcAft>
              <a:defRPr>
                <a:solidFill>
                  <a:schemeClr val="tx1"/>
                </a:solidFill>
                <a:latin typeface="VNI-Helve" pitchFamily="2" charset="0"/>
                <a:cs typeface="Arial" charset="0"/>
              </a:defRPr>
            </a:lvl8pPr>
            <a:lvl9pPr marL="3886200" indent="-228600" eaLnBrk="0" fontAlgn="base" hangingPunct="0">
              <a:spcBef>
                <a:spcPct val="0"/>
              </a:spcBef>
              <a:spcAft>
                <a:spcPct val="0"/>
              </a:spcAft>
              <a:defRPr>
                <a:solidFill>
                  <a:schemeClr val="tx1"/>
                </a:solidFill>
                <a:latin typeface="VNI-Helve" pitchFamily="2" charset="0"/>
                <a:cs typeface="Arial" charset="0"/>
              </a:defRPr>
            </a:lvl9pPr>
          </a:lstStyle>
          <a:p>
            <a:pPr eaLnBrk="1" hangingPunct="1">
              <a:spcBef>
                <a:spcPct val="50000"/>
              </a:spcBef>
            </a:pPr>
            <a:r>
              <a:rPr lang="en-US" sz="2200" b="1">
                <a:latin typeface="Times New Roman" panose="02020603050405020304" pitchFamily="18" charset="0"/>
                <a:cs typeface="Times New Roman" pitchFamily="18" charset="0"/>
              </a:rPr>
              <a:t>Củng cố</a:t>
            </a:r>
          </a:p>
        </p:txBody>
      </p:sp>
      <p:sp>
        <p:nvSpPr>
          <p:cNvPr id="20497" name="Text Box 19"/>
          <p:cNvSpPr txBox="1">
            <a:spLocks noChangeArrowheads="1"/>
          </p:cNvSpPr>
          <p:nvPr/>
        </p:nvSpPr>
        <p:spPr bwMode="auto">
          <a:xfrm>
            <a:off x="1747434" y="5029196"/>
            <a:ext cx="1754293" cy="430887"/>
          </a:xfrm>
          <a:prstGeom prst="rect">
            <a:avLst/>
          </a:prstGeom>
          <a:noFill/>
          <a:ln>
            <a:noFill/>
          </a:ln>
        </p:spPr>
        <p:txBody>
          <a:bodyPr wrap="square">
            <a:spAutoFit/>
          </a:bodyPr>
          <a:lstStyle>
            <a:lvl1pPr eaLnBrk="0" hangingPunct="0">
              <a:defRPr>
                <a:solidFill>
                  <a:schemeClr val="tx1"/>
                </a:solidFill>
                <a:latin typeface="VNI-Helve" pitchFamily="2" charset="0"/>
                <a:cs typeface="Arial" charset="0"/>
              </a:defRPr>
            </a:lvl1pPr>
            <a:lvl2pPr marL="742950" indent="-285750" eaLnBrk="0" hangingPunct="0">
              <a:defRPr>
                <a:solidFill>
                  <a:schemeClr val="tx1"/>
                </a:solidFill>
                <a:latin typeface="VNI-Helve" pitchFamily="2" charset="0"/>
                <a:cs typeface="Arial" charset="0"/>
              </a:defRPr>
            </a:lvl2pPr>
            <a:lvl3pPr marL="1143000" indent="-228600" eaLnBrk="0" hangingPunct="0">
              <a:defRPr>
                <a:solidFill>
                  <a:schemeClr val="tx1"/>
                </a:solidFill>
                <a:latin typeface="VNI-Helve" pitchFamily="2" charset="0"/>
                <a:cs typeface="Arial" charset="0"/>
              </a:defRPr>
            </a:lvl3pPr>
            <a:lvl4pPr marL="1600200" indent="-228600" eaLnBrk="0" hangingPunct="0">
              <a:defRPr>
                <a:solidFill>
                  <a:schemeClr val="tx1"/>
                </a:solidFill>
                <a:latin typeface="VNI-Helve" pitchFamily="2" charset="0"/>
                <a:cs typeface="Arial" charset="0"/>
              </a:defRPr>
            </a:lvl4pPr>
            <a:lvl5pPr marL="2057400" indent="-228600" eaLnBrk="0" hangingPunct="0">
              <a:defRPr>
                <a:solidFill>
                  <a:schemeClr val="tx1"/>
                </a:solidFill>
                <a:latin typeface="VNI-Helve" pitchFamily="2" charset="0"/>
                <a:cs typeface="Arial" charset="0"/>
              </a:defRPr>
            </a:lvl5pPr>
            <a:lvl6pPr marL="2514600" indent="-228600" eaLnBrk="0" fontAlgn="base" hangingPunct="0">
              <a:spcBef>
                <a:spcPct val="0"/>
              </a:spcBef>
              <a:spcAft>
                <a:spcPct val="0"/>
              </a:spcAft>
              <a:defRPr>
                <a:solidFill>
                  <a:schemeClr val="tx1"/>
                </a:solidFill>
                <a:latin typeface="VNI-Helve" pitchFamily="2" charset="0"/>
                <a:cs typeface="Arial" charset="0"/>
              </a:defRPr>
            </a:lvl6pPr>
            <a:lvl7pPr marL="2971800" indent="-228600" eaLnBrk="0" fontAlgn="base" hangingPunct="0">
              <a:spcBef>
                <a:spcPct val="0"/>
              </a:spcBef>
              <a:spcAft>
                <a:spcPct val="0"/>
              </a:spcAft>
              <a:defRPr>
                <a:solidFill>
                  <a:schemeClr val="tx1"/>
                </a:solidFill>
                <a:latin typeface="VNI-Helve" pitchFamily="2" charset="0"/>
                <a:cs typeface="Arial" charset="0"/>
              </a:defRPr>
            </a:lvl7pPr>
            <a:lvl8pPr marL="3429000" indent="-228600" eaLnBrk="0" fontAlgn="base" hangingPunct="0">
              <a:spcBef>
                <a:spcPct val="0"/>
              </a:spcBef>
              <a:spcAft>
                <a:spcPct val="0"/>
              </a:spcAft>
              <a:defRPr>
                <a:solidFill>
                  <a:schemeClr val="tx1"/>
                </a:solidFill>
                <a:latin typeface="VNI-Helve" pitchFamily="2" charset="0"/>
                <a:cs typeface="Arial" charset="0"/>
              </a:defRPr>
            </a:lvl8pPr>
            <a:lvl9pPr marL="3886200" indent="-228600" eaLnBrk="0" fontAlgn="base" hangingPunct="0">
              <a:spcBef>
                <a:spcPct val="0"/>
              </a:spcBef>
              <a:spcAft>
                <a:spcPct val="0"/>
              </a:spcAft>
              <a:defRPr>
                <a:solidFill>
                  <a:schemeClr val="tx1"/>
                </a:solidFill>
                <a:latin typeface="VNI-Helve" pitchFamily="2" charset="0"/>
                <a:cs typeface="Arial" charset="0"/>
              </a:defRPr>
            </a:lvl9pPr>
          </a:lstStyle>
          <a:p>
            <a:pPr eaLnBrk="1" hangingPunct="1">
              <a:spcBef>
                <a:spcPct val="50000"/>
              </a:spcBef>
            </a:pPr>
            <a:r>
              <a:rPr lang="en-US" sz="2200" b="1">
                <a:latin typeface="Times New Roman" panose="02020603050405020304" pitchFamily="18" charset="0"/>
                <a:cs typeface="Times New Roman" pitchFamily="18" charset="0"/>
              </a:rPr>
              <a:t>Tái nghiện</a:t>
            </a:r>
          </a:p>
        </p:txBody>
      </p:sp>
      <p:sp>
        <p:nvSpPr>
          <p:cNvPr id="20498" name="Text Box 20"/>
          <p:cNvSpPr txBox="1">
            <a:spLocks noChangeArrowheads="1"/>
          </p:cNvSpPr>
          <p:nvPr/>
        </p:nvSpPr>
        <p:spPr bwMode="auto">
          <a:xfrm>
            <a:off x="7562919" y="3214959"/>
            <a:ext cx="1436921" cy="769441"/>
          </a:xfrm>
          <a:prstGeom prst="rect">
            <a:avLst/>
          </a:prstGeom>
          <a:noFill/>
          <a:ln>
            <a:noFill/>
          </a:ln>
        </p:spPr>
        <p:txBody>
          <a:bodyPr wrap="square">
            <a:spAutoFit/>
          </a:bodyPr>
          <a:lstStyle>
            <a:lvl1pPr eaLnBrk="0" hangingPunct="0">
              <a:defRPr>
                <a:solidFill>
                  <a:schemeClr val="tx1"/>
                </a:solidFill>
                <a:latin typeface="VNI-Helve" pitchFamily="2" charset="0"/>
                <a:cs typeface="Arial" charset="0"/>
              </a:defRPr>
            </a:lvl1pPr>
            <a:lvl2pPr marL="742950" indent="-285750" eaLnBrk="0" hangingPunct="0">
              <a:defRPr>
                <a:solidFill>
                  <a:schemeClr val="tx1"/>
                </a:solidFill>
                <a:latin typeface="VNI-Helve" pitchFamily="2" charset="0"/>
                <a:cs typeface="Arial" charset="0"/>
              </a:defRPr>
            </a:lvl2pPr>
            <a:lvl3pPr marL="1143000" indent="-228600" eaLnBrk="0" hangingPunct="0">
              <a:defRPr>
                <a:solidFill>
                  <a:schemeClr val="tx1"/>
                </a:solidFill>
                <a:latin typeface="VNI-Helve" pitchFamily="2" charset="0"/>
                <a:cs typeface="Arial" charset="0"/>
              </a:defRPr>
            </a:lvl3pPr>
            <a:lvl4pPr marL="1600200" indent="-228600" eaLnBrk="0" hangingPunct="0">
              <a:defRPr>
                <a:solidFill>
                  <a:schemeClr val="tx1"/>
                </a:solidFill>
                <a:latin typeface="VNI-Helve" pitchFamily="2" charset="0"/>
                <a:cs typeface="Arial" charset="0"/>
              </a:defRPr>
            </a:lvl4pPr>
            <a:lvl5pPr marL="2057400" indent="-228600" eaLnBrk="0" hangingPunct="0">
              <a:defRPr>
                <a:solidFill>
                  <a:schemeClr val="tx1"/>
                </a:solidFill>
                <a:latin typeface="VNI-Helve" pitchFamily="2" charset="0"/>
                <a:cs typeface="Arial" charset="0"/>
              </a:defRPr>
            </a:lvl5pPr>
            <a:lvl6pPr marL="2514600" indent="-228600" eaLnBrk="0" fontAlgn="base" hangingPunct="0">
              <a:spcBef>
                <a:spcPct val="0"/>
              </a:spcBef>
              <a:spcAft>
                <a:spcPct val="0"/>
              </a:spcAft>
              <a:defRPr>
                <a:solidFill>
                  <a:schemeClr val="tx1"/>
                </a:solidFill>
                <a:latin typeface="VNI-Helve" pitchFamily="2" charset="0"/>
                <a:cs typeface="Arial" charset="0"/>
              </a:defRPr>
            </a:lvl6pPr>
            <a:lvl7pPr marL="2971800" indent="-228600" eaLnBrk="0" fontAlgn="base" hangingPunct="0">
              <a:spcBef>
                <a:spcPct val="0"/>
              </a:spcBef>
              <a:spcAft>
                <a:spcPct val="0"/>
              </a:spcAft>
              <a:defRPr>
                <a:solidFill>
                  <a:schemeClr val="tx1"/>
                </a:solidFill>
                <a:latin typeface="VNI-Helve" pitchFamily="2" charset="0"/>
                <a:cs typeface="Arial" charset="0"/>
              </a:defRPr>
            </a:lvl7pPr>
            <a:lvl8pPr marL="3429000" indent="-228600" eaLnBrk="0" fontAlgn="base" hangingPunct="0">
              <a:spcBef>
                <a:spcPct val="0"/>
              </a:spcBef>
              <a:spcAft>
                <a:spcPct val="0"/>
              </a:spcAft>
              <a:defRPr>
                <a:solidFill>
                  <a:schemeClr val="tx1"/>
                </a:solidFill>
                <a:latin typeface="VNI-Helve" pitchFamily="2" charset="0"/>
                <a:cs typeface="Arial" charset="0"/>
              </a:defRPr>
            </a:lvl8pPr>
            <a:lvl9pPr marL="3886200" indent="-228600" eaLnBrk="0" fontAlgn="base" hangingPunct="0">
              <a:spcBef>
                <a:spcPct val="0"/>
              </a:spcBef>
              <a:spcAft>
                <a:spcPct val="0"/>
              </a:spcAft>
              <a:defRPr>
                <a:solidFill>
                  <a:schemeClr val="tx1"/>
                </a:solidFill>
                <a:latin typeface="VNI-Helve" pitchFamily="2" charset="0"/>
                <a:cs typeface="Arial" charset="0"/>
              </a:defRPr>
            </a:lvl9pPr>
          </a:lstStyle>
          <a:p>
            <a:pPr algn="ctr" eaLnBrk="1" hangingPunct="1">
              <a:spcBef>
                <a:spcPct val="50000"/>
              </a:spcBef>
            </a:pPr>
            <a:r>
              <a:rPr lang="en-US" sz="2200" b="1" dirty="0">
                <a:latin typeface="Times New Roman" panose="02020603050405020304" pitchFamily="18" charset="0"/>
                <a:cs typeface="Times New Roman" pitchFamily="18" charset="0"/>
              </a:rPr>
              <a:t>CAI THUỐC</a:t>
            </a:r>
          </a:p>
        </p:txBody>
      </p:sp>
      <p:sp>
        <p:nvSpPr>
          <p:cNvPr id="20499" name="Text Box 21"/>
          <p:cNvSpPr txBox="1">
            <a:spLocks noChangeArrowheads="1"/>
          </p:cNvSpPr>
          <p:nvPr/>
        </p:nvSpPr>
        <p:spPr bwMode="auto">
          <a:xfrm>
            <a:off x="3126169" y="5635778"/>
            <a:ext cx="1685316" cy="430887"/>
          </a:xfrm>
          <a:prstGeom prst="rect">
            <a:avLst/>
          </a:prstGeom>
          <a:noFill/>
          <a:ln>
            <a:noFill/>
          </a:ln>
        </p:spPr>
        <p:txBody>
          <a:bodyPr wrap="square">
            <a:spAutoFit/>
          </a:bodyPr>
          <a:lstStyle>
            <a:lvl1pPr eaLnBrk="0" hangingPunct="0">
              <a:defRPr>
                <a:solidFill>
                  <a:schemeClr val="tx1"/>
                </a:solidFill>
                <a:latin typeface="VNI-Helve" pitchFamily="2" charset="0"/>
                <a:cs typeface="Arial" charset="0"/>
              </a:defRPr>
            </a:lvl1pPr>
            <a:lvl2pPr marL="742950" indent="-285750" eaLnBrk="0" hangingPunct="0">
              <a:defRPr>
                <a:solidFill>
                  <a:schemeClr val="tx1"/>
                </a:solidFill>
                <a:latin typeface="VNI-Helve" pitchFamily="2" charset="0"/>
                <a:cs typeface="Arial" charset="0"/>
              </a:defRPr>
            </a:lvl2pPr>
            <a:lvl3pPr marL="1143000" indent="-228600" eaLnBrk="0" hangingPunct="0">
              <a:defRPr>
                <a:solidFill>
                  <a:schemeClr val="tx1"/>
                </a:solidFill>
                <a:latin typeface="VNI-Helve" pitchFamily="2" charset="0"/>
                <a:cs typeface="Arial" charset="0"/>
              </a:defRPr>
            </a:lvl3pPr>
            <a:lvl4pPr marL="1600200" indent="-228600" eaLnBrk="0" hangingPunct="0">
              <a:defRPr>
                <a:solidFill>
                  <a:schemeClr val="tx1"/>
                </a:solidFill>
                <a:latin typeface="VNI-Helve" pitchFamily="2" charset="0"/>
                <a:cs typeface="Arial" charset="0"/>
              </a:defRPr>
            </a:lvl4pPr>
            <a:lvl5pPr marL="2057400" indent="-228600" eaLnBrk="0" hangingPunct="0">
              <a:defRPr>
                <a:solidFill>
                  <a:schemeClr val="tx1"/>
                </a:solidFill>
                <a:latin typeface="VNI-Helve" pitchFamily="2" charset="0"/>
                <a:cs typeface="Arial" charset="0"/>
              </a:defRPr>
            </a:lvl5pPr>
            <a:lvl6pPr marL="2514600" indent="-228600" eaLnBrk="0" fontAlgn="base" hangingPunct="0">
              <a:spcBef>
                <a:spcPct val="0"/>
              </a:spcBef>
              <a:spcAft>
                <a:spcPct val="0"/>
              </a:spcAft>
              <a:defRPr>
                <a:solidFill>
                  <a:schemeClr val="tx1"/>
                </a:solidFill>
                <a:latin typeface="VNI-Helve" pitchFamily="2" charset="0"/>
                <a:cs typeface="Arial" charset="0"/>
              </a:defRPr>
            </a:lvl6pPr>
            <a:lvl7pPr marL="2971800" indent="-228600" eaLnBrk="0" fontAlgn="base" hangingPunct="0">
              <a:spcBef>
                <a:spcPct val="0"/>
              </a:spcBef>
              <a:spcAft>
                <a:spcPct val="0"/>
              </a:spcAft>
              <a:defRPr>
                <a:solidFill>
                  <a:schemeClr val="tx1"/>
                </a:solidFill>
                <a:latin typeface="VNI-Helve" pitchFamily="2" charset="0"/>
                <a:cs typeface="Arial" charset="0"/>
              </a:defRPr>
            </a:lvl7pPr>
            <a:lvl8pPr marL="3429000" indent="-228600" eaLnBrk="0" fontAlgn="base" hangingPunct="0">
              <a:spcBef>
                <a:spcPct val="0"/>
              </a:spcBef>
              <a:spcAft>
                <a:spcPct val="0"/>
              </a:spcAft>
              <a:defRPr>
                <a:solidFill>
                  <a:schemeClr val="tx1"/>
                </a:solidFill>
                <a:latin typeface="VNI-Helve" pitchFamily="2" charset="0"/>
                <a:cs typeface="Arial" charset="0"/>
              </a:defRPr>
            </a:lvl8pPr>
            <a:lvl9pPr marL="3886200" indent="-228600" eaLnBrk="0" fontAlgn="base" hangingPunct="0">
              <a:spcBef>
                <a:spcPct val="0"/>
              </a:spcBef>
              <a:spcAft>
                <a:spcPct val="0"/>
              </a:spcAft>
              <a:defRPr>
                <a:solidFill>
                  <a:schemeClr val="tx1"/>
                </a:solidFill>
                <a:latin typeface="VNI-Helve" pitchFamily="2" charset="0"/>
                <a:cs typeface="Arial" charset="0"/>
              </a:defRPr>
            </a:lvl9pPr>
          </a:lstStyle>
          <a:p>
            <a:pPr eaLnBrk="1" hangingPunct="1">
              <a:spcBef>
                <a:spcPct val="50000"/>
              </a:spcBef>
            </a:pPr>
            <a:r>
              <a:rPr lang="en-US" sz="2200" b="1">
                <a:latin typeface="Times New Roman" panose="02020603050405020304" pitchFamily="18" charset="0"/>
                <a:cs typeface="Times New Roman" pitchFamily="18" charset="0"/>
              </a:rPr>
              <a:t>Thành công</a:t>
            </a:r>
          </a:p>
        </p:txBody>
      </p:sp>
      <p:sp>
        <p:nvSpPr>
          <p:cNvPr id="20500" name="AutoShape 22"/>
          <p:cNvSpPr>
            <a:spLocks noChangeArrowheads="1"/>
          </p:cNvSpPr>
          <p:nvPr/>
        </p:nvSpPr>
        <p:spPr bwMode="auto">
          <a:xfrm>
            <a:off x="3660241" y="1785050"/>
            <a:ext cx="381000" cy="685800"/>
          </a:xfrm>
          <a:prstGeom prst="lightningBolt">
            <a:avLst/>
          </a:prstGeom>
          <a:noFill/>
          <a:ln w="9525">
            <a:solidFill>
              <a:schemeClr val="tx1"/>
            </a:solidFill>
            <a:miter lim="800000"/>
            <a:headEnd/>
            <a:tailEnd/>
          </a:ln>
        </p:spPr>
        <p:txBody>
          <a:bodyPr wrap="none" anchor="ctr"/>
          <a:lstStyle/>
          <a:p>
            <a:endParaRPr lang="en-US">
              <a:latin typeface="Times New Roman" panose="02020603050405020304" pitchFamily="18" charset="0"/>
              <a:cs typeface="Times New Roman" panose="02020603050405020304" pitchFamily="18" charset="0"/>
            </a:endParaRPr>
          </a:p>
        </p:txBody>
      </p:sp>
      <p:grpSp>
        <p:nvGrpSpPr>
          <p:cNvPr id="20501" name="Group 23"/>
          <p:cNvGrpSpPr>
            <a:grpSpLocks/>
          </p:cNvGrpSpPr>
          <p:nvPr/>
        </p:nvGrpSpPr>
        <p:grpSpPr bwMode="auto">
          <a:xfrm>
            <a:off x="5425394" y="2470850"/>
            <a:ext cx="1793257" cy="2180544"/>
            <a:chOff x="2352" y="912"/>
            <a:chExt cx="1008" cy="1008"/>
          </a:xfrm>
          <a:noFill/>
        </p:grpSpPr>
        <p:sp>
          <p:nvSpPr>
            <p:cNvPr id="140312" name="Text Box 24"/>
            <p:cNvSpPr txBox="1">
              <a:spLocks noChangeArrowheads="1"/>
            </p:cNvSpPr>
            <p:nvPr/>
          </p:nvSpPr>
          <p:spPr bwMode="auto">
            <a:xfrm>
              <a:off x="2352" y="1261"/>
              <a:ext cx="1008" cy="356"/>
            </a:xfrm>
            <a:prstGeom prst="rect">
              <a:avLst/>
            </a:prstGeom>
            <a:grpFill/>
            <a:ln w="38100">
              <a:noFill/>
              <a:miter lim="800000"/>
              <a:headEnd/>
              <a:tailEnd/>
            </a:ln>
            <a:effectLst/>
          </p:spPr>
          <p:txBody>
            <a:bodyPr anchor="ctr">
              <a:spAutoFit/>
            </a:bodyPr>
            <a:lstStyle/>
            <a:p>
              <a:pPr algn="ctr" eaLnBrk="0" hangingPunct="0">
                <a:spcBef>
                  <a:spcPct val="50000"/>
                </a:spcBef>
                <a:defRPr/>
              </a:pPr>
              <a:r>
                <a:rPr lang="en-US" sz="2200" b="1" dirty="0">
                  <a:latin typeface="Times New Roman" panose="02020603050405020304" pitchFamily="18" charset="0"/>
                  <a:cs typeface="Times New Roman" pitchFamily="18" charset="0"/>
                </a:rPr>
                <a:t>THUỐC HỖ TRỢ CAI</a:t>
              </a:r>
            </a:p>
          </p:txBody>
        </p:sp>
        <p:sp>
          <p:nvSpPr>
            <p:cNvPr id="20513" name="Oval 25"/>
            <p:cNvSpPr>
              <a:spLocks noChangeArrowheads="1"/>
            </p:cNvSpPr>
            <p:nvPr/>
          </p:nvSpPr>
          <p:spPr bwMode="auto">
            <a:xfrm>
              <a:off x="2352" y="912"/>
              <a:ext cx="1008" cy="1008"/>
            </a:xfrm>
            <a:prstGeom prst="ellipse">
              <a:avLst/>
            </a:prstGeom>
            <a:grpFill/>
            <a:ln w="38100">
              <a:solidFill>
                <a:schemeClr val="folHlink"/>
              </a:solidFill>
              <a:round/>
              <a:headEnd/>
              <a:tailEnd/>
            </a:ln>
          </p:spPr>
          <p:txBody>
            <a:bodyPr wrap="none" anchor="ctr"/>
            <a:lstStyle/>
            <a:p>
              <a:endParaRPr lang="en-US">
                <a:latin typeface="Times New Roman" panose="02020603050405020304" pitchFamily="18" charset="0"/>
                <a:cs typeface="Times New Roman" pitchFamily="18" charset="0"/>
              </a:endParaRPr>
            </a:p>
          </p:txBody>
        </p:sp>
      </p:grpSp>
      <p:sp>
        <p:nvSpPr>
          <p:cNvPr id="20503" name="AutoShape 29"/>
          <p:cNvSpPr>
            <a:spLocks noChangeArrowheads="1"/>
          </p:cNvSpPr>
          <p:nvPr/>
        </p:nvSpPr>
        <p:spPr bwMode="auto">
          <a:xfrm>
            <a:off x="2663527" y="2404538"/>
            <a:ext cx="838200" cy="304800"/>
          </a:xfrm>
          <a:prstGeom prst="lightningBolt">
            <a:avLst/>
          </a:prstGeom>
          <a:noFill/>
          <a:ln w="9525">
            <a:solidFill>
              <a:schemeClr val="tx1"/>
            </a:solidFill>
            <a:miter lim="800000"/>
            <a:headEnd/>
            <a:tailEnd/>
          </a:ln>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20504" name="AutoShape 30"/>
          <p:cNvSpPr>
            <a:spLocks noChangeArrowheads="1"/>
          </p:cNvSpPr>
          <p:nvPr/>
        </p:nvSpPr>
        <p:spPr bwMode="auto">
          <a:xfrm rot="-995240">
            <a:off x="2482639" y="3496981"/>
            <a:ext cx="981075" cy="325438"/>
          </a:xfrm>
          <a:prstGeom prst="lightningBolt">
            <a:avLst/>
          </a:prstGeom>
          <a:noFill/>
          <a:ln w="9525">
            <a:solidFill>
              <a:schemeClr val="tx1"/>
            </a:solidFill>
            <a:miter lim="800000"/>
            <a:headEnd/>
            <a:tailEnd/>
          </a:ln>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20505" name="AutoShape 31"/>
          <p:cNvSpPr>
            <a:spLocks noChangeArrowheads="1"/>
          </p:cNvSpPr>
          <p:nvPr/>
        </p:nvSpPr>
        <p:spPr bwMode="auto">
          <a:xfrm rot="-2901987">
            <a:off x="2788949" y="4229705"/>
            <a:ext cx="838200" cy="404812"/>
          </a:xfrm>
          <a:prstGeom prst="lightningBolt">
            <a:avLst/>
          </a:prstGeom>
          <a:noFill/>
          <a:ln w="9525">
            <a:solidFill>
              <a:schemeClr val="tx1"/>
            </a:solidFill>
            <a:miter lim="800000"/>
            <a:headEnd/>
            <a:tailEnd/>
          </a:ln>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20506" name="AutoShape 32"/>
          <p:cNvSpPr>
            <a:spLocks noChangeArrowheads="1"/>
          </p:cNvSpPr>
          <p:nvPr/>
        </p:nvSpPr>
        <p:spPr bwMode="auto">
          <a:xfrm rot="-3970308">
            <a:off x="3349832" y="4722476"/>
            <a:ext cx="685800" cy="304800"/>
          </a:xfrm>
          <a:prstGeom prst="lightningBolt">
            <a:avLst/>
          </a:prstGeom>
          <a:noFill/>
          <a:ln w="9525">
            <a:solidFill>
              <a:schemeClr val="tx1"/>
            </a:solidFill>
            <a:miter lim="800000"/>
            <a:headEnd/>
            <a:tailEnd/>
          </a:ln>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20507" name="AutoShape 33"/>
          <p:cNvSpPr>
            <a:spLocks noChangeArrowheads="1"/>
          </p:cNvSpPr>
          <p:nvPr/>
        </p:nvSpPr>
        <p:spPr bwMode="auto">
          <a:xfrm rot="-6043715">
            <a:off x="4054288" y="5041488"/>
            <a:ext cx="769937" cy="346075"/>
          </a:xfrm>
          <a:prstGeom prst="lightningBolt">
            <a:avLst/>
          </a:prstGeom>
          <a:noFill/>
          <a:ln w="9525">
            <a:solidFill>
              <a:schemeClr val="tx1"/>
            </a:solidFill>
            <a:miter lim="800000"/>
            <a:headEnd/>
            <a:tailEnd/>
          </a:ln>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20509" name="AutoShape 35"/>
          <p:cNvSpPr>
            <a:spLocks noChangeArrowheads="1"/>
          </p:cNvSpPr>
          <p:nvPr/>
        </p:nvSpPr>
        <p:spPr bwMode="auto">
          <a:xfrm rot="-3795454">
            <a:off x="7084900" y="3459892"/>
            <a:ext cx="544302" cy="534037"/>
          </a:xfrm>
          <a:prstGeom prst="lightningBolt">
            <a:avLst/>
          </a:prstGeom>
          <a:noFill/>
          <a:ln w="9525">
            <a:solidFill>
              <a:schemeClr val="tx1"/>
            </a:solidFill>
            <a:miter lim="800000"/>
            <a:headEnd/>
            <a:tailEnd/>
          </a:ln>
        </p:spPr>
        <p:txBody>
          <a:bodyPr wrap="none" anchor="ctr"/>
          <a:lstStyle/>
          <a:p>
            <a:endParaRPr lang="en-US">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12412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6977" name="Title 1">
            <a:extLst>
              <a:ext uri="{FF2B5EF4-FFF2-40B4-BE49-F238E27FC236}">
                <a16:creationId xmlns:a16="http://schemas.microsoft.com/office/drawing/2014/main" id="{60899B8C-673E-7D41-AF30-AB8C2DF71601}"/>
              </a:ext>
            </a:extLst>
          </p:cNvPr>
          <p:cNvSpPr>
            <a:spLocks noGrp="1" noChangeArrowheads="1"/>
          </p:cNvSpPr>
          <p:nvPr>
            <p:ph type="title"/>
          </p:nvPr>
        </p:nvSpPr>
        <p:spPr>
          <a:xfrm>
            <a:off x="1163978" y="653277"/>
            <a:ext cx="6389914" cy="666750"/>
          </a:xfrm>
        </p:spPr>
        <p:txBody>
          <a:bodyPr/>
          <a:lstStyle/>
          <a:p>
            <a:r>
              <a:rPr lang="en-US" altLang="en-US" sz="2200" b="1" dirty="0">
                <a:latin typeface="Times New Roman" panose="02020603050405020304" pitchFamily="18" charset="0"/>
                <a:cs typeface="Times New Roman" panose="02020603050405020304" pitchFamily="18" charset="0"/>
              </a:rPr>
              <a:t>CÁC  PHƯƠNG PHÁP TƯ VẤN CAI THUỐC LÁ</a:t>
            </a:r>
          </a:p>
        </p:txBody>
      </p:sp>
      <p:sp>
        <p:nvSpPr>
          <p:cNvPr id="7171" name="TextBox 3">
            <a:extLst>
              <a:ext uri="{FF2B5EF4-FFF2-40B4-BE49-F238E27FC236}">
                <a16:creationId xmlns:a16="http://schemas.microsoft.com/office/drawing/2014/main" id="{C4D6D717-BA82-BD4D-A8B6-C92939E521AE}"/>
              </a:ext>
            </a:extLst>
          </p:cNvPr>
          <p:cNvSpPr txBox="1">
            <a:spLocks noChangeArrowheads="1"/>
          </p:cNvSpPr>
          <p:nvPr/>
        </p:nvSpPr>
        <p:spPr bwMode="auto">
          <a:xfrm>
            <a:off x="0" y="1593867"/>
            <a:ext cx="8305800" cy="3647152"/>
          </a:xfrm>
          <a:prstGeom prst="rect">
            <a:avLst/>
          </a:prstGeom>
          <a:noFill/>
          <a:ln w="9525">
            <a:noFill/>
            <a:miter lim="800000"/>
            <a:headEnd/>
            <a:tailEnd/>
          </a:ln>
        </p:spPr>
        <p:txBody>
          <a:bodyPr>
            <a:spAutoFit/>
          </a:bodyPr>
          <a:lstStyle/>
          <a:p>
            <a:pPr marL="1241425" indent="-342900" algn="just" eaLnBrk="1" fontAlgn="auto" hangingPunct="1">
              <a:lnSpc>
                <a:spcPct val="150000"/>
              </a:lnSpc>
              <a:spcBef>
                <a:spcPts val="0"/>
              </a:spcBef>
              <a:spcAft>
                <a:spcPts val="0"/>
              </a:spcAft>
              <a:buFont typeface="Wingdings" pitchFamily="2" charset="2"/>
              <a:buChar char="v"/>
              <a:defRPr/>
            </a:pPr>
            <a:r>
              <a:rPr lang="en-US" sz="2200" dirty="0" err="1">
                <a:latin typeface="Times New Roman" panose="02020603050405020304" pitchFamily="18" charset="0"/>
                <a:cs typeface="Times New Roman" panose="02020603050405020304" pitchFamily="18" charset="0"/>
              </a:rPr>
              <a:t>Tài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liệu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cai</a:t>
            </a:r>
            <a:endParaRPr lang="en-US" sz="2200" dirty="0">
              <a:latin typeface="Times New Roman" panose="02020603050405020304" pitchFamily="18" charset="0"/>
              <a:cs typeface="Times New Roman" panose="02020603050405020304" pitchFamily="18" charset="0"/>
            </a:endParaRPr>
          </a:p>
          <a:p>
            <a:pPr marL="1241425" indent="-342900" algn="just" eaLnBrk="1" fontAlgn="auto" hangingPunct="1">
              <a:lnSpc>
                <a:spcPct val="150000"/>
              </a:lnSpc>
              <a:spcBef>
                <a:spcPts val="0"/>
              </a:spcBef>
              <a:spcAft>
                <a:spcPts val="0"/>
              </a:spcAft>
              <a:buFont typeface="Wingdings" pitchFamily="2" charset="2"/>
              <a:buChar char="v"/>
              <a:defRPr/>
            </a:pPr>
            <a:r>
              <a:rPr lang="en-US" sz="2200" dirty="0" err="1">
                <a:latin typeface="Times New Roman" panose="02020603050405020304" pitchFamily="18" charset="0"/>
                <a:cs typeface="Times New Roman" panose="02020603050405020304" pitchFamily="18" charset="0"/>
              </a:rPr>
              <a:t>Lời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khuyên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sĩ</a:t>
            </a:r>
            <a:r>
              <a:rPr lang="en-US" sz="2200" dirty="0">
                <a:latin typeface="Times New Roman" panose="02020603050405020304" pitchFamily="18" charset="0"/>
                <a:cs typeface="Times New Roman" panose="02020603050405020304" pitchFamily="18" charset="0"/>
              </a:rPr>
              <a:t> </a:t>
            </a:r>
          </a:p>
          <a:p>
            <a:pPr marL="1241425" indent="-342900" algn="just" eaLnBrk="1" fontAlgn="auto" hangingPunct="1">
              <a:lnSpc>
                <a:spcPct val="150000"/>
              </a:lnSpc>
              <a:spcBef>
                <a:spcPts val="0"/>
              </a:spcBef>
              <a:spcAft>
                <a:spcPts val="0"/>
              </a:spcAft>
              <a:buFont typeface="Wingdings" pitchFamily="2" charset="2"/>
              <a:buChar char="v"/>
              <a:defRPr/>
            </a:pPr>
            <a:r>
              <a:rPr lang="en-US" sz="2200" dirty="0" err="1">
                <a:latin typeface="Times New Roman" panose="02020603050405020304" pitchFamily="18" charset="0"/>
                <a:cs typeface="Times New Roman" panose="02020603050405020304" pitchFamily="18" charset="0"/>
              </a:rPr>
              <a:t>Lời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khuyên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điều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dưỡng</a:t>
            </a:r>
            <a:r>
              <a:rPr lang="en-US" sz="2200" dirty="0">
                <a:latin typeface="Times New Roman" panose="02020603050405020304" pitchFamily="18" charset="0"/>
                <a:cs typeface="Times New Roman" panose="02020603050405020304" pitchFamily="18" charset="0"/>
              </a:rPr>
              <a:t> </a:t>
            </a:r>
          </a:p>
          <a:p>
            <a:pPr marL="1241425" indent="-342900" algn="just" eaLnBrk="1" fontAlgn="auto" hangingPunct="1">
              <a:lnSpc>
                <a:spcPct val="150000"/>
              </a:lnSpc>
              <a:spcBef>
                <a:spcPts val="0"/>
              </a:spcBef>
              <a:spcAft>
                <a:spcPts val="0"/>
              </a:spcAft>
              <a:buFont typeface="Wingdings" pitchFamily="2" charset="2"/>
              <a:buChar char="v"/>
              <a:defRPr/>
            </a:pPr>
            <a:r>
              <a:rPr lang="en-US" sz="2200" dirty="0" err="1">
                <a:latin typeface="Times New Roman" panose="02020603050405020304" pitchFamily="18" charset="0"/>
                <a:cs typeface="Times New Roman" panose="02020603050405020304" pitchFamily="18" charset="0"/>
              </a:rPr>
              <a:t>Tư</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vấn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cá</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nhân</a:t>
            </a:r>
            <a:endParaRPr lang="en-US" sz="2200" dirty="0">
              <a:latin typeface="Times New Roman" panose="02020603050405020304" pitchFamily="18" charset="0"/>
              <a:cs typeface="Times New Roman" panose="02020603050405020304" pitchFamily="18" charset="0"/>
            </a:endParaRPr>
          </a:p>
          <a:p>
            <a:pPr marL="1241425" indent="-342900" algn="just" eaLnBrk="1" fontAlgn="auto" hangingPunct="1">
              <a:lnSpc>
                <a:spcPct val="150000"/>
              </a:lnSpc>
              <a:spcBef>
                <a:spcPts val="0"/>
              </a:spcBef>
              <a:spcAft>
                <a:spcPts val="0"/>
              </a:spcAft>
              <a:buFont typeface="Wingdings" pitchFamily="2" charset="2"/>
              <a:buChar char="v"/>
              <a:defRPr/>
            </a:pPr>
            <a:r>
              <a:rPr lang="en-US" sz="2200" dirty="0" err="1">
                <a:latin typeface="Times New Roman" panose="02020603050405020304" pitchFamily="18" charset="0"/>
                <a:cs typeface="Times New Roman" panose="02020603050405020304" pitchFamily="18" charset="0"/>
              </a:rPr>
              <a:t>Tư</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vấn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theo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nhóm</a:t>
            </a:r>
            <a:endParaRPr lang="en-US" sz="2200" dirty="0">
              <a:latin typeface="Times New Roman" panose="02020603050405020304" pitchFamily="18" charset="0"/>
              <a:cs typeface="Times New Roman" panose="02020603050405020304" pitchFamily="18" charset="0"/>
            </a:endParaRPr>
          </a:p>
          <a:p>
            <a:pPr marL="1241425" indent="-342900" algn="just" eaLnBrk="1" fontAlgn="auto" hangingPunct="1">
              <a:lnSpc>
                <a:spcPct val="150000"/>
              </a:lnSpc>
              <a:spcBef>
                <a:spcPts val="0"/>
              </a:spcBef>
              <a:spcAft>
                <a:spcPts val="0"/>
              </a:spcAft>
              <a:buFont typeface="Wingdings" pitchFamily="2" charset="2"/>
              <a:buChar char="v"/>
              <a:defRPr/>
            </a:pPr>
            <a:r>
              <a:rPr lang="en-US" sz="2200" dirty="0" err="1">
                <a:latin typeface="Times New Roman" panose="02020603050405020304" pitchFamily="18" charset="0"/>
                <a:cs typeface="Times New Roman" panose="02020603050405020304" pitchFamily="18" charset="0"/>
              </a:rPr>
              <a:t>Tư</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vấn</a:t>
            </a:r>
            <a:r>
              <a:rPr lang="en-US" sz="2200" dirty="0">
                <a:latin typeface="Times New Roman" panose="02020603050405020304" pitchFamily="18" charset="0"/>
                <a:cs typeface="Times New Roman" panose="02020603050405020304" pitchFamily="18" charset="0"/>
              </a:rPr>
              <a:t> qua </a:t>
            </a:r>
            <a:r>
              <a:rPr lang="en-US" sz="2200" dirty="0" err="1">
                <a:latin typeface="Times New Roman" panose="02020603050405020304" pitchFamily="18" charset="0"/>
                <a:cs typeface="Times New Roman" panose="02020603050405020304" pitchFamily="18" charset="0"/>
              </a:rPr>
              <a:t>điện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thoại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đường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dây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tư</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vấn</a:t>
            </a:r>
            <a:r>
              <a:rPr lang="en-US" sz="2200" dirty="0">
                <a:latin typeface="Times New Roman" panose="02020603050405020304" pitchFamily="18" charset="0"/>
                <a:cs typeface="Times New Roman" panose="02020603050405020304" pitchFamily="18" charset="0"/>
              </a:rPr>
              <a:t>) </a:t>
            </a:r>
          </a:p>
          <a:p>
            <a:pPr algn="just" eaLnBrk="1" fontAlgn="auto" hangingPunct="1">
              <a:lnSpc>
                <a:spcPct val="150000"/>
              </a:lnSpc>
              <a:spcBef>
                <a:spcPts val="0"/>
              </a:spcBef>
              <a:spcAft>
                <a:spcPts val="0"/>
              </a:spcAft>
              <a:buFont typeface="Wingdings" pitchFamily="2" charset="2"/>
              <a:buChar char="v"/>
              <a:defRPr/>
            </a:pPr>
            <a:endParaRPr lang="en-US" sz="2200" dirty="0">
              <a:latin typeface="Times New Roman" panose="02020603050405020304" pitchFamily="18" charset="0"/>
              <a:cs typeface="Times New Roman" panose="02020603050405020304" pitchFamily="18" charset="0"/>
            </a:endParaRPr>
          </a:p>
        </p:txBody>
      </p:sp>
      <p:sp>
        <p:nvSpPr>
          <p:cNvPr id="126979" name="TextBox 3">
            <a:extLst>
              <a:ext uri="{FF2B5EF4-FFF2-40B4-BE49-F238E27FC236}">
                <a16:creationId xmlns:a16="http://schemas.microsoft.com/office/drawing/2014/main" id="{36FC4A9D-86EC-0F43-8B1B-53EDBEC6B4B2}"/>
              </a:ext>
            </a:extLst>
          </p:cNvPr>
          <p:cNvSpPr txBox="1">
            <a:spLocks noChangeArrowheads="1"/>
          </p:cNvSpPr>
          <p:nvPr/>
        </p:nvSpPr>
        <p:spPr bwMode="auto">
          <a:xfrm>
            <a:off x="118156" y="5904512"/>
            <a:ext cx="84815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bg1"/>
                </a:solidFill>
                <a:latin typeface="Times New Roman" panose="02020603050405020304" pitchFamily="18" charset="0"/>
              </a:defRPr>
            </a:lvl1pPr>
            <a:lvl2pPr marL="742950" indent="-285750">
              <a:spcBef>
                <a:spcPct val="20000"/>
              </a:spcBef>
              <a:buChar char="–"/>
              <a:defRPr sz="2800">
                <a:solidFill>
                  <a:schemeClr val="bg1"/>
                </a:solidFill>
                <a:latin typeface="Times New Roman" panose="02020603050405020304" pitchFamily="18" charset="0"/>
              </a:defRPr>
            </a:lvl2pPr>
            <a:lvl3pPr marL="1143000" indent="-228600">
              <a:spcBef>
                <a:spcPct val="20000"/>
              </a:spcBef>
              <a:buChar char="•"/>
              <a:defRPr sz="2400">
                <a:solidFill>
                  <a:schemeClr val="bg1"/>
                </a:solidFill>
                <a:latin typeface="Times New Roman" panose="02020603050405020304" pitchFamily="18" charset="0"/>
              </a:defRPr>
            </a:lvl3pPr>
            <a:lvl4pPr marL="1600200" indent="-228600">
              <a:spcBef>
                <a:spcPct val="20000"/>
              </a:spcBef>
              <a:buChar char="–"/>
              <a:defRPr sz="2000">
                <a:solidFill>
                  <a:schemeClr val="bg1"/>
                </a:solidFill>
                <a:latin typeface="Times New Roman" panose="02020603050405020304" pitchFamily="18" charset="0"/>
              </a:defRPr>
            </a:lvl4pPr>
            <a:lvl5pPr marL="2057400" indent="-228600">
              <a:spcBef>
                <a:spcPct val="20000"/>
              </a:spcBef>
              <a:buChar char="»"/>
              <a:defRPr sz="2000">
                <a:solidFill>
                  <a:schemeClr val="bg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bg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bg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bg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bg1"/>
                </a:solidFill>
                <a:latin typeface="Times New Roman" panose="02020603050405020304" pitchFamily="18" charset="0"/>
              </a:defRPr>
            </a:lvl9pPr>
          </a:lstStyle>
          <a:p>
            <a:pPr eaLnBrk="1" hangingPunct="1">
              <a:spcBef>
                <a:spcPct val="0"/>
              </a:spcBef>
              <a:buFontTx/>
              <a:buNone/>
            </a:pPr>
            <a:r>
              <a:rPr lang="en-US" altLang="en-US" sz="1200" i="1">
                <a:solidFill>
                  <a:schemeClr val="tx1"/>
                </a:solidFill>
                <a:cs typeface="Times New Roman" panose="02020603050405020304" pitchFamily="18" charset="0"/>
              </a:rPr>
              <a:t>Sourcce: Strengthening health systems for treating tobacco dependence in primary care, Geneva, World Health</a:t>
            </a:r>
          </a:p>
          <a:p>
            <a:pPr eaLnBrk="1" hangingPunct="1">
              <a:spcBef>
                <a:spcPct val="0"/>
              </a:spcBef>
              <a:buFontTx/>
              <a:buNone/>
            </a:pPr>
            <a:r>
              <a:rPr lang="en-US" altLang="en-US" sz="1200" i="1">
                <a:solidFill>
                  <a:schemeClr val="tx1"/>
                </a:solidFill>
                <a:cs typeface="Times New Roman" panose="02020603050405020304" pitchFamily="18" charset="0"/>
              </a:rPr>
              <a:t>Organization, 2013. http://www.who.int/tobacco/publications/building_capacity/training_package/treatingtobaccodependence/en</a:t>
            </a:r>
            <a:r>
              <a:rPr lang="en-US" altLang="en-US" sz="1200">
                <a:solidFill>
                  <a:schemeClr val="tx1"/>
                </a:solidFill>
                <a:cs typeface="Times New Roman" panose="02020603050405020304" pitchFamily="18" charset="0"/>
              </a:rPr>
              <a:t>/</a:t>
            </a:r>
          </a:p>
        </p:txBody>
      </p:sp>
    </p:spTree>
    <p:extLst>
      <p:ext uri="{BB962C8B-B14F-4D97-AF65-F5344CB8AC3E}">
        <p14:creationId xmlns:p14="http://schemas.microsoft.com/office/powerpoint/2010/main" val="9407391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6977" name="Title 1">
            <a:extLst>
              <a:ext uri="{FF2B5EF4-FFF2-40B4-BE49-F238E27FC236}">
                <a16:creationId xmlns:a16="http://schemas.microsoft.com/office/drawing/2014/main" id="{60899B8C-673E-7D41-AF30-AB8C2DF71601}"/>
              </a:ext>
            </a:extLst>
          </p:cNvPr>
          <p:cNvSpPr>
            <a:spLocks noGrp="1" noChangeArrowheads="1"/>
          </p:cNvSpPr>
          <p:nvPr>
            <p:ph type="title"/>
          </p:nvPr>
        </p:nvSpPr>
        <p:spPr>
          <a:xfrm>
            <a:off x="1742506" y="656309"/>
            <a:ext cx="5584371" cy="666750"/>
          </a:xfrm>
        </p:spPr>
        <p:txBody>
          <a:bodyPr/>
          <a:lstStyle/>
          <a:p>
            <a:r>
              <a:rPr lang="en-US" altLang="en-US" sz="2200" b="1" dirty="0">
                <a:latin typeface="Times New Roman" panose="02020603050405020304" pitchFamily="18" charset="0"/>
                <a:cs typeface="Times New Roman" panose="02020603050405020304" pitchFamily="18" charset="0"/>
              </a:rPr>
              <a:t>CÁC  THUỐC ĐIỀU TRỊ CAI THUỐC LÁ</a:t>
            </a:r>
          </a:p>
        </p:txBody>
      </p:sp>
      <p:sp>
        <p:nvSpPr>
          <p:cNvPr id="7171" name="TextBox 3">
            <a:extLst>
              <a:ext uri="{FF2B5EF4-FFF2-40B4-BE49-F238E27FC236}">
                <a16:creationId xmlns:a16="http://schemas.microsoft.com/office/drawing/2014/main" id="{C4D6D717-BA82-BD4D-A8B6-C92939E521AE}"/>
              </a:ext>
            </a:extLst>
          </p:cNvPr>
          <p:cNvSpPr txBox="1">
            <a:spLocks noChangeArrowheads="1"/>
          </p:cNvSpPr>
          <p:nvPr/>
        </p:nvSpPr>
        <p:spPr bwMode="auto">
          <a:xfrm>
            <a:off x="833945" y="1787038"/>
            <a:ext cx="5447111" cy="1615827"/>
          </a:xfrm>
          <a:prstGeom prst="rect">
            <a:avLst/>
          </a:prstGeom>
          <a:noFill/>
          <a:ln w="9525">
            <a:noFill/>
            <a:miter lim="800000"/>
            <a:headEnd/>
            <a:tailEnd/>
          </a:ln>
        </p:spPr>
        <p:txBody>
          <a:bodyPr wrap="square">
            <a:spAutoFit/>
          </a:bodyPr>
          <a:lstStyle/>
          <a:p>
            <a:pPr marL="1257300" lvl="2" indent="-342900" algn="just" eaLnBrk="1" fontAlgn="auto" hangingPunct="1">
              <a:lnSpc>
                <a:spcPct val="150000"/>
              </a:lnSpc>
              <a:spcBef>
                <a:spcPts val="0"/>
              </a:spcBef>
              <a:spcAft>
                <a:spcPts val="0"/>
              </a:spcAft>
              <a:buFont typeface="Wingdings" pitchFamily="2" charset="2"/>
              <a:buChar char="v"/>
              <a:defRPr/>
            </a:pPr>
            <a:r>
              <a:rPr lang="en-US" sz="2200" dirty="0" err="1">
                <a:latin typeface="Times New Roman" panose="02020603050405020304" pitchFamily="18" charset="0"/>
                <a:cs typeface="Times New Roman" panose="02020603050405020304" pitchFamily="18" charset="0"/>
              </a:rPr>
              <a:t>Liệu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pháp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thay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thế</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nicotin</a:t>
            </a:r>
            <a:r>
              <a:rPr lang="en-US" sz="2200" dirty="0">
                <a:latin typeface="Times New Roman" panose="02020603050405020304" pitchFamily="18" charset="0"/>
                <a:cs typeface="Times New Roman" panose="02020603050405020304" pitchFamily="18" charset="0"/>
              </a:rPr>
              <a:t> (NRT) </a:t>
            </a:r>
          </a:p>
          <a:p>
            <a:pPr marL="1241425" indent="-342900" algn="just" eaLnBrk="1" fontAlgn="auto" hangingPunct="1">
              <a:lnSpc>
                <a:spcPct val="150000"/>
              </a:lnSpc>
              <a:spcBef>
                <a:spcPts val="0"/>
              </a:spcBef>
              <a:spcAft>
                <a:spcPts val="0"/>
              </a:spcAft>
              <a:buFont typeface="Wingdings" pitchFamily="2" charset="2"/>
              <a:buChar char="v"/>
              <a:defRPr/>
            </a:pPr>
            <a:r>
              <a:rPr lang="en-US" sz="2200" dirty="0" err="1">
                <a:latin typeface="Times New Roman" panose="02020603050405020304" pitchFamily="18" charset="0"/>
                <a:cs typeface="Times New Roman" panose="02020603050405020304" pitchFamily="18" charset="0"/>
              </a:rPr>
              <a:t>Bupropion</a:t>
            </a:r>
            <a:r>
              <a:rPr lang="en-US" sz="2200" dirty="0">
                <a:latin typeface="Times New Roman" panose="02020603050405020304" pitchFamily="18" charset="0"/>
                <a:cs typeface="Times New Roman" panose="02020603050405020304" pitchFamily="18" charset="0"/>
              </a:rPr>
              <a:t> </a:t>
            </a:r>
          </a:p>
          <a:p>
            <a:pPr marL="1241425" indent="-342900" algn="just" eaLnBrk="1" fontAlgn="auto" hangingPunct="1">
              <a:lnSpc>
                <a:spcPct val="150000"/>
              </a:lnSpc>
              <a:spcBef>
                <a:spcPts val="0"/>
              </a:spcBef>
              <a:spcAft>
                <a:spcPts val="0"/>
              </a:spcAft>
              <a:buFont typeface="Wingdings" pitchFamily="2" charset="2"/>
              <a:buChar char="v"/>
              <a:defRPr/>
            </a:pPr>
            <a:r>
              <a:rPr lang="en-US" sz="2200" dirty="0">
                <a:latin typeface="Times New Roman" panose="02020603050405020304" pitchFamily="18" charset="0"/>
                <a:cs typeface="Times New Roman" panose="02020603050405020304" pitchFamily="18" charset="0"/>
              </a:rPr>
              <a:t>Varenicline </a:t>
            </a:r>
          </a:p>
        </p:txBody>
      </p:sp>
      <p:sp>
        <p:nvSpPr>
          <p:cNvPr id="126979" name="TextBox 3">
            <a:extLst>
              <a:ext uri="{FF2B5EF4-FFF2-40B4-BE49-F238E27FC236}">
                <a16:creationId xmlns:a16="http://schemas.microsoft.com/office/drawing/2014/main" id="{36FC4A9D-86EC-0F43-8B1B-53EDBEC6B4B2}"/>
              </a:ext>
            </a:extLst>
          </p:cNvPr>
          <p:cNvSpPr txBox="1">
            <a:spLocks noChangeArrowheads="1"/>
          </p:cNvSpPr>
          <p:nvPr/>
        </p:nvSpPr>
        <p:spPr bwMode="auto">
          <a:xfrm>
            <a:off x="217714" y="5724978"/>
            <a:ext cx="8382000" cy="461665"/>
          </a:xfrm>
          <a:prstGeom prst="rect">
            <a:avLst/>
          </a:prstGeom>
          <a:solidFill>
            <a:schemeClr val="bg1"/>
          </a:solidFill>
          <a:ln>
            <a:noFill/>
          </a:ln>
        </p:spPr>
        <p:txBody>
          <a:bodyPr wrap="square">
            <a:spAutoFit/>
          </a:bodyPr>
          <a:lstStyle>
            <a:lvl1pPr>
              <a:spcBef>
                <a:spcPct val="20000"/>
              </a:spcBef>
              <a:buChar char="•"/>
              <a:defRPr sz="3200">
                <a:solidFill>
                  <a:schemeClr val="bg1"/>
                </a:solidFill>
                <a:latin typeface="Times New Roman" panose="02020603050405020304" pitchFamily="18" charset="0"/>
              </a:defRPr>
            </a:lvl1pPr>
            <a:lvl2pPr marL="742950" indent="-285750">
              <a:spcBef>
                <a:spcPct val="20000"/>
              </a:spcBef>
              <a:buChar char="–"/>
              <a:defRPr sz="2800">
                <a:solidFill>
                  <a:schemeClr val="bg1"/>
                </a:solidFill>
                <a:latin typeface="Times New Roman" panose="02020603050405020304" pitchFamily="18" charset="0"/>
              </a:defRPr>
            </a:lvl2pPr>
            <a:lvl3pPr marL="1143000" indent="-228600">
              <a:spcBef>
                <a:spcPct val="20000"/>
              </a:spcBef>
              <a:buChar char="•"/>
              <a:defRPr sz="2400">
                <a:solidFill>
                  <a:schemeClr val="bg1"/>
                </a:solidFill>
                <a:latin typeface="Times New Roman" panose="02020603050405020304" pitchFamily="18" charset="0"/>
              </a:defRPr>
            </a:lvl3pPr>
            <a:lvl4pPr marL="1600200" indent="-228600">
              <a:spcBef>
                <a:spcPct val="20000"/>
              </a:spcBef>
              <a:buChar char="–"/>
              <a:defRPr sz="2000">
                <a:solidFill>
                  <a:schemeClr val="bg1"/>
                </a:solidFill>
                <a:latin typeface="Times New Roman" panose="02020603050405020304" pitchFamily="18" charset="0"/>
              </a:defRPr>
            </a:lvl4pPr>
            <a:lvl5pPr marL="2057400" indent="-228600">
              <a:spcBef>
                <a:spcPct val="20000"/>
              </a:spcBef>
              <a:buChar char="»"/>
              <a:defRPr sz="2000">
                <a:solidFill>
                  <a:schemeClr val="bg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bg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bg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bg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bg1"/>
                </a:solidFill>
                <a:latin typeface="Times New Roman" panose="02020603050405020304" pitchFamily="18" charset="0"/>
              </a:defRPr>
            </a:lvl9pPr>
          </a:lstStyle>
          <a:p>
            <a:pPr eaLnBrk="1" hangingPunct="1">
              <a:spcBef>
                <a:spcPct val="0"/>
              </a:spcBef>
              <a:buFontTx/>
              <a:buNone/>
            </a:pPr>
            <a:r>
              <a:rPr lang="en-US" altLang="en-US" sz="1200" i="1">
                <a:solidFill>
                  <a:schemeClr val="tx1"/>
                </a:solidFill>
                <a:cs typeface="Times New Roman" panose="02020603050405020304" pitchFamily="18" charset="0"/>
              </a:rPr>
              <a:t>Sourcce: Strengthening health systems for treating tobacco dependence in primary care, Geneva, World Health</a:t>
            </a:r>
          </a:p>
          <a:p>
            <a:pPr eaLnBrk="1" hangingPunct="1">
              <a:spcBef>
                <a:spcPct val="0"/>
              </a:spcBef>
              <a:buFontTx/>
              <a:buNone/>
            </a:pPr>
            <a:r>
              <a:rPr lang="en-US" altLang="en-US" sz="1200" i="1">
                <a:solidFill>
                  <a:schemeClr val="tx1"/>
                </a:solidFill>
                <a:cs typeface="Times New Roman" panose="02020603050405020304" pitchFamily="18" charset="0"/>
              </a:rPr>
              <a:t>Organization, 2013. http://www.who.int/tobacco/publications/building_capacity/training_package/treatingtobaccodependence/en</a:t>
            </a:r>
            <a:r>
              <a:rPr lang="en-US" altLang="en-US" sz="1200">
                <a:solidFill>
                  <a:schemeClr val="tx1"/>
                </a:solidFill>
                <a:cs typeface="Times New Roman" panose="02020603050405020304" pitchFamily="18" charset="0"/>
              </a:rPr>
              <a:t>/</a:t>
            </a:r>
          </a:p>
        </p:txBody>
      </p:sp>
    </p:spTree>
    <p:extLst>
      <p:ext uri="{BB962C8B-B14F-4D97-AF65-F5344CB8AC3E}">
        <p14:creationId xmlns:p14="http://schemas.microsoft.com/office/powerpoint/2010/main" val="30540477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1863" y="274637"/>
            <a:ext cx="3551464" cy="1325563"/>
          </a:xfrm>
        </p:spPr>
        <p:txBody>
          <a:bodyPr/>
          <a:lstStyle/>
          <a:p>
            <a:r>
              <a:rPr lang="en-US" sz="2200" b="1" dirty="0">
                <a:latin typeface="Times New Roman" panose="02020603050405020304" pitchFamily="18" charset="0"/>
                <a:cs typeface="Times New Roman" panose="02020603050405020304" pitchFamily="18" charset="0"/>
              </a:rPr>
              <a:t>THÔNG ĐIỆP CẦN NHỚ</a:t>
            </a:r>
          </a:p>
        </p:txBody>
      </p:sp>
      <p:sp>
        <p:nvSpPr>
          <p:cNvPr id="3" name="Content Placeholder 2"/>
          <p:cNvSpPr>
            <a:spLocks noGrp="1"/>
          </p:cNvSpPr>
          <p:nvPr>
            <p:ph idx="1"/>
          </p:nvPr>
        </p:nvSpPr>
        <p:spPr>
          <a:xfrm>
            <a:off x="457198" y="1850574"/>
            <a:ext cx="8420793" cy="2677886"/>
          </a:xfrm>
        </p:spPr>
        <p:txBody>
          <a:bodyPr>
            <a:normAutofit/>
          </a:bodyPr>
          <a:lstStyle/>
          <a:p>
            <a:pPr marL="347663" indent="-347663" algn="just" eaLnBrk="1" hangingPunct="1">
              <a:lnSpc>
                <a:spcPct val="150000"/>
              </a:lnSpc>
              <a:spcBef>
                <a:spcPct val="0"/>
              </a:spcBef>
              <a:buFont typeface="Arial Black" pitchFamily="34" charset="0"/>
              <a:buAutoNum type="arabicPeriod"/>
            </a:pPr>
            <a:r>
              <a:rPr lang="en-US" sz="2200" dirty="0" err="1">
                <a:latin typeface="Times New Roman" panose="02020603050405020304" pitchFamily="18" charset="0"/>
                <a:cs typeface="Times New Roman" panose="02020603050405020304" pitchFamily="18" charset="0"/>
              </a:rPr>
              <a:t>Nghiện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thuốc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lá</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bệnh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tâm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thần</a:t>
            </a:r>
            <a:r>
              <a:rPr lang="en-US" sz="2200" dirty="0">
                <a:latin typeface="Times New Roman" panose="02020603050405020304" pitchFamily="18" charset="0"/>
                <a:cs typeface="Times New Roman" panose="02020603050405020304" pitchFamily="18" charset="0"/>
              </a:rPr>
              <a:t> – </a:t>
            </a:r>
            <a:r>
              <a:rPr lang="en-US" sz="2200" dirty="0" err="1">
                <a:latin typeface="Times New Roman" panose="02020603050405020304" pitchFamily="18" charset="0"/>
                <a:cs typeface="Times New Roman" panose="02020603050405020304" pitchFamily="18" charset="0"/>
              </a:rPr>
              <a:t>thể</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chất</a:t>
            </a:r>
            <a:r>
              <a:rPr lang="en-US" sz="2200" dirty="0">
                <a:latin typeface="Times New Roman" panose="02020603050405020304" pitchFamily="18" charset="0"/>
                <a:cs typeface="Times New Roman" panose="02020603050405020304" pitchFamily="18" charset="0"/>
              </a:rPr>
              <a:t> do </a:t>
            </a:r>
            <a:r>
              <a:rPr lang="en-US" sz="2200" dirty="0" err="1">
                <a:latin typeface="Times New Roman" panose="02020603050405020304" pitchFamily="18" charset="0"/>
                <a:cs typeface="Times New Roman" panose="02020603050405020304" pitchFamily="18" charset="0"/>
              </a:rPr>
              <a:t>tương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giữa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nicotin</a:t>
            </a:r>
            <a:r>
              <a:rPr lang="en-US" sz="2200" dirty="0">
                <a:latin typeface="Times New Roman" panose="02020603050405020304" pitchFamily="18" charset="0"/>
                <a:cs typeface="Times New Roman" panose="02020603050405020304" pitchFamily="18" charset="0"/>
              </a:rPr>
              <a:t> &amp; </a:t>
            </a:r>
            <a:r>
              <a:rPr lang="en-US" sz="2200" dirty="0" err="1">
                <a:latin typeface="Times New Roman" panose="02020603050405020304" pitchFamily="18" charset="0"/>
                <a:cs typeface="Times New Roman" panose="02020603050405020304" pitchFamily="18" charset="0"/>
              </a:rPr>
              <a:t>cơ</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thể</a:t>
            </a:r>
            <a:endParaRPr lang="en-US" sz="2200" dirty="0">
              <a:latin typeface="Times New Roman" panose="02020603050405020304" pitchFamily="18" charset="0"/>
              <a:cs typeface="Times New Roman" panose="02020603050405020304" pitchFamily="18" charset="0"/>
            </a:endParaRPr>
          </a:p>
          <a:p>
            <a:pPr marL="347663" indent="-347663" algn="just" eaLnBrk="1" hangingPunct="1">
              <a:lnSpc>
                <a:spcPct val="150000"/>
              </a:lnSpc>
              <a:spcBef>
                <a:spcPct val="0"/>
              </a:spcBef>
              <a:buFont typeface="Arial Black" pitchFamily="34" charset="0"/>
              <a:buAutoNum type="arabicPeriod"/>
            </a:pPr>
            <a:r>
              <a:rPr lang="en-US" sz="2200" dirty="0" err="1">
                <a:latin typeface="Times New Roman" panose="02020603050405020304" pitchFamily="18" charset="0"/>
                <a:cs typeface="Times New Roman" panose="02020603050405020304" pitchFamily="18" charset="0"/>
              </a:rPr>
              <a:t>Cơ</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chế</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gây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nghiện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thông</a:t>
            </a:r>
            <a:r>
              <a:rPr lang="en-US" sz="2200" dirty="0">
                <a:latin typeface="Times New Roman" panose="02020603050405020304" pitchFamily="18" charset="0"/>
                <a:cs typeface="Times New Roman" panose="02020603050405020304" pitchFamily="18" charset="0"/>
              </a:rPr>
              <a:t> qua </a:t>
            </a:r>
            <a:r>
              <a:rPr lang="en-US" sz="2200" dirty="0" err="1">
                <a:latin typeface="Times New Roman" panose="02020603050405020304" pitchFamily="18" charset="0"/>
                <a:cs typeface="Times New Roman" panose="02020603050405020304" pitchFamily="18" charset="0"/>
              </a:rPr>
              <a:t>củng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cố</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tính</a:t>
            </a:r>
            <a:r>
              <a:rPr lang="en-US" sz="2200" dirty="0">
                <a:latin typeface="Times New Roman" panose="02020603050405020304" pitchFamily="18" charset="0"/>
                <a:cs typeface="Times New Roman" panose="02020603050405020304" pitchFamily="18" charset="0"/>
              </a:rPr>
              <a:t> – </a:t>
            </a:r>
            <a:r>
              <a:rPr lang="en-US" sz="2200" dirty="0" err="1">
                <a:latin typeface="Times New Roman" panose="02020603050405020304" pitchFamily="18" charset="0"/>
                <a:cs typeface="Times New Roman" panose="02020603050405020304" pitchFamily="18" charset="0"/>
              </a:rPr>
              <a:t>âm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tính</a:t>
            </a:r>
            <a:endParaRPr lang="en-US" sz="2200" dirty="0">
              <a:latin typeface="Times New Roman" panose="02020603050405020304" pitchFamily="18" charset="0"/>
              <a:cs typeface="Times New Roman" panose="02020603050405020304" pitchFamily="18" charset="0"/>
            </a:endParaRPr>
          </a:p>
          <a:p>
            <a:pPr marL="347663" indent="-347663" algn="just" eaLnBrk="1" hangingPunct="1">
              <a:lnSpc>
                <a:spcPct val="150000"/>
              </a:lnSpc>
              <a:spcBef>
                <a:spcPct val="0"/>
              </a:spcBef>
              <a:buFont typeface="Arial Black" pitchFamily="34" charset="0"/>
              <a:buAutoNum type="arabicPeriod"/>
            </a:pPr>
            <a:r>
              <a:rPr lang="en-US" sz="2200" dirty="0" err="1">
                <a:latin typeface="Times New Roman" panose="02020603050405020304" pitchFamily="18" charset="0"/>
                <a:cs typeface="Times New Roman" panose="02020603050405020304" pitchFamily="18" charset="0"/>
              </a:rPr>
              <a:t>Nghiện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thuốc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lá</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đặc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tính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xảy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ra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nhanh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ít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bỏ</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sót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nạn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nhân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khó</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cai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nghiện</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41641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AutoShape 2"/>
          <p:cNvSpPr>
            <a:spLocks noGrp="1" noChangeArrowheads="1"/>
          </p:cNvSpPr>
          <p:nvPr>
            <p:ph type="title"/>
          </p:nvPr>
        </p:nvSpPr>
        <p:spPr>
          <a:xfrm>
            <a:off x="533400" y="435956"/>
            <a:ext cx="8229600" cy="727075"/>
          </a:xfrm>
        </p:spPr>
        <p:txBody>
          <a:bodyPr/>
          <a:lstStyle/>
          <a:p>
            <a:pPr algn="ctr" eaLnBrk="1" hangingPunct="1"/>
            <a:r>
              <a:rPr lang="en-US" sz="2200" b="1" dirty="0">
                <a:effectLst/>
                <a:latin typeface="Times New Roman" panose="02020603050405020304" pitchFamily="18" charset="0"/>
                <a:cs typeface="Times New Roman" panose="02020603050405020304" pitchFamily="18" charset="0"/>
              </a:rPr>
              <a:t>THÔNG ĐIỆP CẦN NHỚ</a:t>
            </a:r>
          </a:p>
        </p:txBody>
      </p:sp>
      <p:sp>
        <p:nvSpPr>
          <p:cNvPr id="49155" name="Rectangle 3"/>
          <p:cNvSpPr>
            <a:spLocks noGrp="1" noChangeArrowheads="1"/>
          </p:cNvSpPr>
          <p:nvPr>
            <p:ph idx="1"/>
          </p:nvPr>
        </p:nvSpPr>
        <p:spPr>
          <a:xfrm>
            <a:off x="411163" y="1348489"/>
            <a:ext cx="8527885" cy="4863120"/>
          </a:xfrm>
        </p:spPr>
        <p:txBody>
          <a:bodyPr>
            <a:normAutofit/>
          </a:bodyPr>
          <a:lstStyle/>
          <a:p>
            <a:pPr marL="0" indent="0" eaLnBrk="1" hangingPunct="1">
              <a:lnSpc>
                <a:spcPct val="150000"/>
              </a:lnSpc>
              <a:spcBef>
                <a:spcPct val="0"/>
              </a:spcBef>
              <a:buNone/>
            </a:pPr>
            <a:r>
              <a:rPr lang="en-US" sz="2200" b="0" dirty="0">
                <a:latin typeface="Times New Roman" panose="02020603050405020304" pitchFamily="18" charset="0"/>
                <a:cs typeface="Times New Roman" panose="02020603050405020304" pitchFamily="18" charset="0"/>
              </a:rPr>
              <a:t>4. </a:t>
            </a:r>
            <a:r>
              <a:rPr lang="en-US" sz="2200" b="0" dirty="0" err="1">
                <a:latin typeface="Times New Roman" panose="02020603050405020304" pitchFamily="18" charset="0"/>
                <a:cs typeface="Times New Roman" panose="02020603050405020304" pitchFamily="18" charset="0"/>
              </a:rPr>
              <a:t>Nghiện</a:t>
            </a:r>
            <a:r>
              <a:rPr lang="en-US" sz="2200" b="0" dirty="0">
                <a:latin typeface="Times New Roman" panose="02020603050405020304" pitchFamily="18" charset="0"/>
                <a:cs typeface="Times New Roman" panose="02020603050405020304" pitchFamily="18" charset="0"/>
              </a:rPr>
              <a:t> </a:t>
            </a:r>
            <a:r>
              <a:rPr lang="en-US" sz="2200" b="0" dirty="0" err="1">
                <a:latin typeface="Times New Roman" panose="02020603050405020304" pitchFamily="18" charset="0"/>
                <a:cs typeface="Times New Roman" panose="02020603050405020304" pitchFamily="18" charset="0"/>
              </a:rPr>
              <a:t>thuốc</a:t>
            </a:r>
            <a:r>
              <a:rPr lang="en-US" sz="2200" b="0" dirty="0">
                <a:latin typeface="Times New Roman" panose="02020603050405020304" pitchFamily="18" charset="0"/>
                <a:cs typeface="Times New Roman" panose="02020603050405020304" pitchFamily="18" charset="0"/>
              </a:rPr>
              <a:t> </a:t>
            </a:r>
            <a:r>
              <a:rPr lang="en-US" sz="2200" b="0" dirty="0" err="1">
                <a:latin typeface="Times New Roman" panose="02020603050405020304" pitchFamily="18" charset="0"/>
                <a:cs typeface="Times New Roman" panose="02020603050405020304" pitchFamily="18" charset="0"/>
              </a:rPr>
              <a:t>lá</a:t>
            </a:r>
            <a:r>
              <a:rPr lang="en-US" sz="2200" b="0" dirty="0">
                <a:latin typeface="Times New Roman" panose="02020603050405020304" pitchFamily="18" charset="0"/>
                <a:cs typeface="Times New Roman" panose="02020603050405020304" pitchFamily="18" charset="0"/>
              </a:rPr>
              <a:t> = 3/7 </a:t>
            </a:r>
            <a:r>
              <a:rPr lang="en-US" sz="2200" b="0" dirty="0" err="1">
                <a:latin typeface="Times New Roman" panose="02020603050405020304" pitchFamily="18" charset="0"/>
                <a:cs typeface="Times New Roman" panose="02020603050405020304" pitchFamily="18" charset="0"/>
              </a:rPr>
              <a:t>tiêu</a:t>
            </a:r>
            <a:r>
              <a:rPr lang="en-US" sz="2200" b="0" dirty="0">
                <a:latin typeface="Times New Roman" panose="02020603050405020304" pitchFamily="18" charset="0"/>
                <a:cs typeface="Times New Roman" panose="02020603050405020304" pitchFamily="18" charset="0"/>
              </a:rPr>
              <a:t> </a:t>
            </a:r>
            <a:r>
              <a:rPr lang="en-US" sz="2200" b="0" dirty="0" err="1">
                <a:latin typeface="Times New Roman" panose="02020603050405020304" pitchFamily="18" charset="0"/>
                <a:cs typeface="Times New Roman" panose="02020603050405020304" pitchFamily="18" charset="0"/>
              </a:rPr>
              <a:t>chuẩn</a:t>
            </a:r>
            <a:r>
              <a:rPr lang="en-US" sz="2200" b="0" dirty="0">
                <a:latin typeface="Times New Roman" panose="02020603050405020304" pitchFamily="18" charset="0"/>
                <a:cs typeface="Times New Roman" panose="02020603050405020304" pitchFamily="18" charset="0"/>
              </a:rPr>
              <a:t> DSM–IV / 12 </a:t>
            </a:r>
            <a:r>
              <a:rPr lang="en-US" sz="2200" b="0" dirty="0" err="1">
                <a:latin typeface="Times New Roman" panose="02020603050405020304" pitchFamily="18" charset="0"/>
                <a:cs typeface="Times New Roman" panose="02020603050405020304" pitchFamily="18" charset="0"/>
              </a:rPr>
              <a:t>tháng</a:t>
            </a:r>
            <a:endParaRPr lang="en-US" sz="2200" b="0" dirty="0">
              <a:latin typeface="Times New Roman" panose="02020603050405020304" pitchFamily="18" charset="0"/>
              <a:cs typeface="Times New Roman" panose="02020603050405020304" pitchFamily="18" charset="0"/>
            </a:endParaRPr>
          </a:p>
          <a:p>
            <a:pPr marL="0" indent="0" eaLnBrk="1" hangingPunct="1">
              <a:lnSpc>
                <a:spcPct val="150000"/>
              </a:lnSpc>
              <a:spcBef>
                <a:spcPct val="0"/>
              </a:spcBef>
              <a:buNone/>
            </a:pPr>
            <a:r>
              <a:rPr lang="en-US" sz="2200" dirty="0">
                <a:latin typeface="Times New Roman" panose="02020603050405020304" pitchFamily="18" charset="0"/>
                <a:cs typeface="Times New Roman" panose="02020603050405020304" pitchFamily="18" charset="0"/>
              </a:rPr>
              <a:t>5. </a:t>
            </a:r>
            <a:r>
              <a:rPr lang="en-US" sz="2200" dirty="0" err="1">
                <a:latin typeface="Times New Roman" panose="02020603050405020304" pitchFamily="18" charset="0"/>
                <a:cs typeface="Times New Roman" panose="02020603050405020304" pitchFamily="18" charset="0"/>
              </a:rPr>
              <a:t>Nghiện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thuốc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lá</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thực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thể</a:t>
            </a:r>
            <a:r>
              <a:rPr lang="en-US" sz="2200" dirty="0">
                <a:latin typeface="Times New Roman" panose="02020603050405020304" pitchFamily="18" charset="0"/>
                <a:cs typeface="Times New Roman" panose="02020603050405020304" pitchFamily="18" charset="0"/>
              </a:rPr>
              <a:t>  = </a:t>
            </a:r>
            <a:r>
              <a:rPr lang="en-US" sz="2200" dirty="0" err="1">
                <a:latin typeface="Times New Roman" panose="02020603050405020304" pitchFamily="18" charset="0"/>
                <a:cs typeface="Times New Roman" panose="02020603050405020304" pitchFamily="18" charset="0"/>
              </a:rPr>
              <a:t>tiêu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chuẩn</a:t>
            </a:r>
            <a:r>
              <a:rPr lang="en-US" sz="2200" dirty="0">
                <a:latin typeface="Times New Roman" panose="02020603050405020304" pitchFamily="18" charset="0"/>
                <a:cs typeface="Times New Roman" panose="02020603050405020304" pitchFamily="18" charset="0"/>
              </a:rPr>
              <a:t> 1 </a:t>
            </a:r>
            <a:r>
              <a:rPr lang="en-US" sz="2200" dirty="0">
                <a:latin typeface="Times New Roman" panose="02020603050405020304" pitchFamily="18" charset="0"/>
                <a:cs typeface="Times New Roman" panose="02020603050405020304" pitchFamily="18" charset="0"/>
                <a:sym typeface="Symbol"/>
              </a:rPr>
              <a:t> </a:t>
            </a:r>
            <a:r>
              <a:rPr lang="en-US" sz="2200" dirty="0">
                <a:latin typeface="Times New Roman" panose="02020603050405020304" pitchFamily="18" charset="0"/>
                <a:cs typeface="Times New Roman" panose="02020603050405020304" pitchFamily="18" charset="0"/>
              </a:rPr>
              <a:t>2</a:t>
            </a:r>
          </a:p>
          <a:p>
            <a:pPr marL="0" indent="0" eaLnBrk="1" hangingPunct="1">
              <a:lnSpc>
                <a:spcPct val="150000"/>
              </a:lnSpc>
              <a:spcBef>
                <a:spcPct val="0"/>
              </a:spcBef>
              <a:buNone/>
            </a:pPr>
            <a:r>
              <a:rPr lang="en-US" sz="2200" dirty="0">
                <a:latin typeface="Times New Roman" panose="02020603050405020304" pitchFamily="18" charset="0"/>
                <a:cs typeface="Times New Roman" panose="02020603050405020304" pitchFamily="18" charset="0"/>
              </a:rPr>
              <a:t>6. </a:t>
            </a:r>
            <a:r>
              <a:rPr lang="en-US" sz="2200" dirty="0" err="1">
                <a:latin typeface="Times New Roman" panose="02020603050405020304" pitchFamily="18" charset="0"/>
                <a:cs typeface="Times New Roman" panose="02020603050405020304" pitchFamily="18" charset="0"/>
              </a:rPr>
              <a:t>Nghiện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nhận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thức</a:t>
            </a:r>
            <a:r>
              <a:rPr lang="en-US" sz="2200" dirty="0">
                <a:latin typeface="Times New Roman" panose="02020603050405020304" pitchFamily="18" charset="0"/>
                <a:cs typeface="Times New Roman" panose="02020603050405020304" pitchFamily="18" charset="0"/>
              </a:rPr>
              <a:t> – </a:t>
            </a:r>
            <a:r>
              <a:rPr lang="en-US" sz="2200" dirty="0" err="1">
                <a:latin typeface="Times New Roman" panose="02020603050405020304" pitchFamily="18" charset="0"/>
                <a:cs typeface="Times New Roman" panose="02020603050405020304" pitchFamily="18" charset="0"/>
              </a:rPr>
              <a:t>hành</a:t>
            </a:r>
            <a:r>
              <a:rPr lang="en-US" sz="2200" dirty="0">
                <a:latin typeface="Times New Roman" panose="02020603050405020304" pitchFamily="18" charset="0"/>
                <a:cs typeface="Times New Roman" panose="02020603050405020304" pitchFamily="18" charset="0"/>
              </a:rPr>
              <a:t> vi </a:t>
            </a: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thể</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xuất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hiện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đơn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kèm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theo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nghiện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thực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thể</a:t>
            </a:r>
            <a:r>
              <a:rPr lang="en-US" sz="2200" dirty="0">
                <a:latin typeface="Times New Roman" panose="02020603050405020304" pitchFamily="18" charset="0"/>
                <a:cs typeface="Times New Roman" panose="02020603050405020304" pitchFamily="18" charset="0"/>
              </a:rPr>
              <a:t> </a:t>
            </a:r>
            <a:endParaRPr lang="en-US" sz="2200" b="0" dirty="0">
              <a:latin typeface="Times New Roman" panose="02020603050405020304" pitchFamily="18" charset="0"/>
              <a:cs typeface="Times New Roman" panose="02020603050405020304" pitchFamily="18" charset="0"/>
            </a:endParaRPr>
          </a:p>
          <a:p>
            <a:pPr marL="0" indent="0" eaLnBrk="1" hangingPunct="1">
              <a:lnSpc>
                <a:spcPct val="150000"/>
              </a:lnSpc>
              <a:spcBef>
                <a:spcPct val="0"/>
              </a:spcBef>
              <a:buNone/>
            </a:pPr>
            <a:r>
              <a:rPr lang="en-US" sz="2200" dirty="0">
                <a:latin typeface="Times New Roman" panose="02020603050405020304" pitchFamily="18" charset="0"/>
                <a:cs typeface="Times New Roman" panose="02020603050405020304" pitchFamily="18" charset="0"/>
              </a:rPr>
              <a:t>7. </a:t>
            </a:r>
            <a:r>
              <a:rPr lang="en-US" sz="2200" dirty="0" err="1">
                <a:latin typeface="Times New Roman" panose="02020603050405020304" pitchFamily="18" charset="0"/>
                <a:cs typeface="Times New Roman" panose="02020603050405020304" pitchFamily="18" charset="0"/>
              </a:rPr>
              <a:t>Chẩn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đoán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nghiện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thuốc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lá</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dựa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trắc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nghiệm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Fagerstrom</a:t>
            </a:r>
            <a:r>
              <a:rPr lang="en-US" sz="2200" dirty="0">
                <a:latin typeface="Times New Roman" panose="02020603050405020304" pitchFamily="18" charset="0"/>
                <a:cs typeface="Times New Roman" panose="02020603050405020304" pitchFamily="18" charset="0"/>
              </a:rPr>
              <a:t> &amp; CO</a:t>
            </a:r>
          </a:p>
          <a:p>
            <a:pPr marL="0" indent="0" eaLnBrk="1" hangingPunct="1">
              <a:lnSpc>
                <a:spcPct val="150000"/>
              </a:lnSpc>
              <a:spcBef>
                <a:spcPct val="0"/>
              </a:spcBef>
              <a:buNone/>
            </a:pPr>
            <a:r>
              <a:rPr lang="en-US" sz="2200" dirty="0">
                <a:latin typeface="Times New Roman" panose="02020603050405020304" pitchFamily="18" charset="0"/>
                <a:cs typeface="Times New Roman" panose="02020603050405020304" pitchFamily="18" charset="0"/>
              </a:rPr>
              <a:t>8. </a:t>
            </a:r>
            <a:r>
              <a:rPr lang="en-US" sz="2200" dirty="0" err="1">
                <a:latin typeface="Times New Roman" panose="02020603050405020304" pitchFamily="18" charset="0"/>
                <a:cs typeface="Times New Roman" panose="02020603050405020304" pitchFamily="18" charset="0"/>
              </a:rPr>
              <a:t>Chẩn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đoán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quyết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tâm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cai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dựa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trên</a:t>
            </a:r>
            <a:r>
              <a:rPr lang="en-US" sz="2200" dirty="0">
                <a:latin typeface="Times New Roman" panose="02020603050405020304" pitchFamily="18" charset="0"/>
                <a:cs typeface="Times New Roman" panose="02020603050405020304" pitchFamily="18" charset="0"/>
              </a:rPr>
              <a:t> Q Mat, VAS, </a:t>
            </a:r>
            <a:r>
              <a:rPr lang="en-US" sz="2200" dirty="0" err="1">
                <a:latin typeface="Times New Roman" panose="02020603050405020304" pitchFamily="18" charset="0"/>
                <a:cs typeface="Times New Roman" panose="02020603050405020304" pitchFamily="18" charset="0"/>
              </a:rPr>
              <a:t>hoặc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hỏi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về</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lý</a:t>
            </a:r>
            <a:r>
              <a:rPr lang="en-US" sz="2200" dirty="0">
                <a:latin typeface="Times New Roman" panose="02020603050405020304" pitchFamily="18" charset="0"/>
                <a:cs typeface="Times New Roman" panose="02020603050405020304" pitchFamily="18" charset="0"/>
              </a:rPr>
              <a:t> do </a:t>
            </a:r>
            <a:r>
              <a:rPr lang="en-US" sz="2200" dirty="0" err="1">
                <a:latin typeface="Times New Roman" panose="02020603050405020304" pitchFamily="18" charset="0"/>
                <a:cs typeface="Times New Roman" panose="02020603050405020304" pitchFamily="18" charset="0"/>
              </a:rPr>
              <a:t>hút</a:t>
            </a:r>
            <a:r>
              <a:rPr lang="en-US" sz="2200" dirty="0">
                <a:latin typeface="Times New Roman" panose="02020603050405020304" pitchFamily="18" charset="0"/>
                <a:cs typeface="Times New Roman" panose="02020603050405020304" pitchFamily="18" charset="0"/>
              </a:rPr>
              <a:t> hay </a:t>
            </a:r>
            <a:r>
              <a:rPr lang="en-US" sz="2200" dirty="0" err="1">
                <a:latin typeface="Times New Roman" panose="02020603050405020304" pitchFamily="18" charset="0"/>
                <a:cs typeface="Times New Roman" panose="02020603050405020304" pitchFamily="18" charset="0"/>
              </a:rPr>
              <a:t>cai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thuốc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lá</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26137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7" name="AutoShape 7">
            <a:extLst>
              <a:ext uri="{FF2B5EF4-FFF2-40B4-BE49-F238E27FC236}">
                <a16:creationId xmlns:a16="http://schemas.microsoft.com/office/drawing/2014/main" id="{D8899B0D-F6E6-1B42-8E3F-E3B1B74291B6}"/>
              </a:ext>
            </a:extLst>
          </p:cNvPr>
          <p:cNvSpPr>
            <a:spLocks noGrp="1" noChangeArrowheads="1"/>
          </p:cNvSpPr>
          <p:nvPr>
            <p:ph type="title"/>
          </p:nvPr>
        </p:nvSpPr>
        <p:spPr>
          <a:xfrm>
            <a:off x="392113" y="398463"/>
            <a:ext cx="8489950" cy="619125"/>
          </a:xfrm>
        </p:spPr>
        <p:txBody>
          <a:bodyPr>
            <a:normAutofit/>
          </a:bodyPr>
          <a:lstStyle/>
          <a:p>
            <a:pPr eaLnBrk="1" hangingPunct="1"/>
            <a:r>
              <a:rPr lang="en-US" altLang="en-US" sz="2200" b="1">
                <a:latin typeface="Times New Roman" panose="02020603050405020304" pitchFamily="18" charset="0"/>
                <a:cs typeface="Times New Roman" panose="02020603050405020304" pitchFamily="18" charset="0"/>
              </a:rPr>
              <a:t>ĐỊNH NGHĨA NGHIỆN THUỐC LÁ</a:t>
            </a:r>
            <a:endParaRPr lang="en-US" altLang="en-US" sz="2200" b="1" dirty="0">
              <a:latin typeface="Times New Roman" panose="02020603050405020304" pitchFamily="18" charset="0"/>
              <a:cs typeface="Times New Roman" panose="02020603050405020304" pitchFamily="18" charset="0"/>
            </a:endParaRPr>
          </a:p>
        </p:txBody>
      </p:sp>
      <p:sp>
        <p:nvSpPr>
          <p:cNvPr id="98305" name="Rectangle 3">
            <a:extLst>
              <a:ext uri="{FF2B5EF4-FFF2-40B4-BE49-F238E27FC236}">
                <a16:creationId xmlns:a16="http://schemas.microsoft.com/office/drawing/2014/main" id="{15E39C35-ED40-EA42-8A59-377CC59C48AE}"/>
              </a:ext>
            </a:extLst>
          </p:cNvPr>
          <p:cNvSpPr>
            <a:spLocks noGrp="1" noChangeArrowheads="1"/>
          </p:cNvSpPr>
          <p:nvPr>
            <p:ph idx="1"/>
          </p:nvPr>
        </p:nvSpPr>
        <p:spPr>
          <a:xfrm>
            <a:off x="166688" y="1214438"/>
            <a:ext cx="8810625" cy="4533219"/>
          </a:xfrm>
        </p:spPr>
        <p:txBody>
          <a:bodyPr/>
          <a:lstStyle/>
          <a:p>
            <a:pPr marL="457200" indent="-457200" eaLnBrk="1" hangingPunct="1">
              <a:lnSpc>
                <a:spcPct val="150000"/>
              </a:lnSpc>
              <a:spcBef>
                <a:spcPct val="0"/>
              </a:spcBef>
              <a:buFont typeface="Wingdings" pitchFamily="2" charset="2"/>
              <a:buChar char="§"/>
            </a:pPr>
            <a:r>
              <a:rPr lang="en-US" altLang="en-US" sz="2200">
                <a:latin typeface="Times New Roman" panose="02020603050405020304" pitchFamily="18" charset="0"/>
                <a:cs typeface="Times New Roman" panose="02020603050405020304" pitchFamily="18" charset="0"/>
              </a:rPr>
              <a:t>Trạng thái rối loạn tâm thần – hành vi do t</a:t>
            </a:r>
            <a:r>
              <a:rPr lang="vi-VN" altLang="en-US" sz="2200">
                <a:latin typeface="Times New Roman" panose="02020603050405020304" pitchFamily="18" charset="0"/>
                <a:cs typeface="Times New Roman" panose="02020603050405020304" pitchFamily="18" charset="0"/>
              </a:rPr>
              <a:t>ươ</a:t>
            </a:r>
            <a:r>
              <a:rPr lang="en-US" altLang="en-US" sz="2200">
                <a:latin typeface="Times New Roman" panose="02020603050405020304" pitchFamily="18" charset="0"/>
                <a:cs typeface="Times New Roman" panose="02020603050405020304" pitchFamily="18" charset="0"/>
              </a:rPr>
              <a:t>ng tác giữa c</a:t>
            </a:r>
            <a:r>
              <a:rPr lang="vi-VN" altLang="en-US" sz="2200">
                <a:latin typeface="Times New Roman" panose="02020603050405020304" pitchFamily="18" charset="0"/>
                <a:cs typeface="Times New Roman" panose="02020603050405020304" pitchFamily="18" charset="0"/>
              </a:rPr>
              <a:t>ơ</a:t>
            </a:r>
            <a:r>
              <a:rPr lang="en-US" altLang="en-US" sz="2200">
                <a:latin typeface="Times New Roman" panose="02020603050405020304" pitchFamily="18" charset="0"/>
                <a:cs typeface="Times New Roman" panose="02020603050405020304" pitchFamily="18" charset="0"/>
              </a:rPr>
              <a:t> thể với nicotin trong thuốc lá. </a:t>
            </a:r>
          </a:p>
          <a:p>
            <a:pPr marL="457200" indent="-457200" eaLnBrk="1" hangingPunct="1">
              <a:lnSpc>
                <a:spcPct val="150000"/>
              </a:lnSpc>
              <a:spcBef>
                <a:spcPct val="0"/>
              </a:spcBef>
              <a:buFont typeface="Wingdings" pitchFamily="2" charset="2"/>
              <a:buChar char="§"/>
            </a:pPr>
            <a:r>
              <a:rPr lang="en-US" altLang="en-US" sz="2200">
                <a:latin typeface="Times New Roman" panose="02020603050405020304" pitchFamily="18" charset="0"/>
                <a:cs typeface="Times New Roman" panose="02020603050405020304" pitchFamily="18" charset="0"/>
              </a:rPr>
              <a:t>Biểu hiện bằng cảm giác thôi thúc mạnh mẽ buộc ng</a:t>
            </a:r>
            <a:r>
              <a:rPr lang="vi-VN" altLang="en-US" sz="2200">
                <a:latin typeface="Times New Roman" panose="02020603050405020304" pitchFamily="18" charset="0"/>
                <a:cs typeface="Times New Roman" panose="02020603050405020304" pitchFamily="18" charset="0"/>
              </a:rPr>
              <a:t>ườ</a:t>
            </a:r>
            <a:r>
              <a:rPr lang="en-US" altLang="en-US" sz="2200">
                <a:latin typeface="Times New Roman" panose="02020603050405020304" pitchFamily="18" charset="0"/>
                <a:cs typeface="Times New Roman" panose="02020603050405020304" pitchFamily="18" charset="0"/>
              </a:rPr>
              <a:t>i nghiện phải hút thuốc lá. </a:t>
            </a:r>
          </a:p>
          <a:p>
            <a:pPr marL="457200" indent="-457200" eaLnBrk="1" hangingPunct="1">
              <a:lnSpc>
                <a:spcPct val="150000"/>
              </a:lnSpc>
              <a:spcBef>
                <a:spcPct val="0"/>
              </a:spcBef>
              <a:buFont typeface="Wingdings" pitchFamily="2" charset="2"/>
              <a:buChar char="§"/>
            </a:pPr>
            <a:r>
              <a:rPr lang="en-US" altLang="en-US" sz="2200">
                <a:latin typeface="Times New Roman" panose="02020603050405020304" pitchFamily="18" charset="0"/>
                <a:cs typeface="Times New Roman" panose="02020603050405020304" pitchFamily="18" charset="0"/>
              </a:rPr>
              <a:t>Hành vi hút thuốc → cảm giác sảng khoái và tránh </a:t>
            </a:r>
            <a:r>
              <a:rPr lang="vi-VN" altLang="en-US" sz="2200">
                <a:latin typeface="Times New Roman" panose="02020603050405020304" pitchFamily="18" charset="0"/>
                <a:cs typeface="Times New Roman" panose="02020603050405020304" pitchFamily="18" charset="0"/>
              </a:rPr>
              <a:t>đượ</a:t>
            </a:r>
            <a:r>
              <a:rPr lang="en-US" altLang="en-US" sz="2200">
                <a:latin typeface="Times New Roman" panose="02020603050405020304" pitchFamily="18" charset="0"/>
                <a:cs typeface="Times New Roman" panose="02020603050405020304" pitchFamily="18" charset="0"/>
              </a:rPr>
              <a:t>c cảm giác khó chịu vì thiếu thuốc. </a:t>
            </a:r>
          </a:p>
          <a:p>
            <a:pPr marL="457200" indent="-457200" eaLnBrk="1" hangingPunct="1">
              <a:lnSpc>
                <a:spcPct val="150000"/>
              </a:lnSpc>
              <a:spcBef>
                <a:spcPct val="0"/>
              </a:spcBef>
              <a:buFont typeface="Wingdings" pitchFamily="2" charset="2"/>
              <a:buChar char="§"/>
            </a:pPr>
            <a:r>
              <a:rPr lang="en-US" altLang="en-US" sz="2200">
                <a:latin typeface="Times New Roman" panose="02020603050405020304" pitchFamily="18" charset="0"/>
                <a:cs typeface="Times New Roman" panose="02020603050405020304" pitchFamily="18" charset="0"/>
              </a:rPr>
              <a:t>Hành vi hút thuốc lá tiếp tục ngay cả khi ng</a:t>
            </a:r>
            <a:r>
              <a:rPr lang="vi-VN" altLang="en-US" sz="2200">
                <a:latin typeface="Times New Roman" panose="02020603050405020304" pitchFamily="18" charset="0"/>
                <a:cs typeface="Times New Roman" panose="02020603050405020304" pitchFamily="18" charset="0"/>
              </a:rPr>
              <a:t>ườ</a:t>
            </a:r>
            <a:r>
              <a:rPr lang="en-US" altLang="en-US" sz="2200">
                <a:latin typeface="Times New Roman" panose="02020603050405020304" pitchFamily="18" charset="0"/>
                <a:cs typeface="Times New Roman" panose="02020603050405020304" pitchFamily="18" charset="0"/>
              </a:rPr>
              <a:t>i nghiện biết rõ hay thậm chí là bị các tác hại do thuốc lá gây ra.</a:t>
            </a:r>
            <a:endParaRPr lang="en-US" altLang="en-US" sz="2200">
              <a:solidFill>
                <a:srgbClr val="FF0000"/>
              </a:solidFill>
              <a:latin typeface="Times New Roman" panose="02020603050405020304" pitchFamily="18" charset="0"/>
              <a:cs typeface="Times New Roman" panose="02020603050405020304" pitchFamily="18" charset="0"/>
            </a:endParaRPr>
          </a:p>
          <a:p>
            <a:pPr marL="457200" indent="-457200" algn="r" eaLnBrk="1" hangingPunct="1">
              <a:lnSpc>
                <a:spcPct val="150000"/>
              </a:lnSpc>
              <a:spcBef>
                <a:spcPct val="0"/>
              </a:spcBef>
              <a:buFont typeface="Wingdings" pitchFamily="2" charset="2"/>
              <a:buChar char="q"/>
            </a:pPr>
            <a:endParaRPr lang="en-US" altLang="en-US" sz="1800">
              <a:solidFill>
                <a:srgbClr val="FF0000"/>
              </a:solidFill>
            </a:endParaRPr>
          </a:p>
        </p:txBody>
      </p:sp>
      <p:sp>
        <p:nvSpPr>
          <p:cNvPr id="98306" name="Rectangle 3">
            <a:extLst>
              <a:ext uri="{FF2B5EF4-FFF2-40B4-BE49-F238E27FC236}">
                <a16:creationId xmlns:a16="http://schemas.microsoft.com/office/drawing/2014/main" id="{880C6A4D-734F-B241-9F80-7FA94A6F9220}"/>
              </a:ext>
            </a:extLst>
          </p:cNvPr>
          <p:cNvSpPr>
            <a:spLocks noChangeArrowheads="1"/>
          </p:cNvSpPr>
          <p:nvPr/>
        </p:nvSpPr>
        <p:spPr bwMode="auto">
          <a:xfrm>
            <a:off x="3125788" y="6117772"/>
            <a:ext cx="5756275" cy="336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har char="•"/>
              <a:defRPr sz="3200">
                <a:solidFill>
                  <a:schemeClr val="bg1"/>
                </a:solidFill>
                <a:latin typeface="Times New Roman" panose="02020603050405020304" pitchFamily="18" charset="0"/>
              </a:defRPr>
            </a:lvl1pPr>
            <a:lvl2pPr marL="742950" indent="-285750">
              <a:spcBef>
                <a:spcPct val="20000"/>
              </a:spcBef>
              <a:buChar char="–"/>
              <a:defRPr sz="2800">
                <a:solidFill>
                  <a:schemeClr val="bg1"/>
                </a:solidFill>
                <a:latin typeface="Times New Roman" panose="02020603050405020304" pitchFamily="18" charset="0"/>
              </a:defRPr>
            </a:lvl2pPr>
            <a:lvl3pPr marL="1143000" indent="-228600">
              <a:spcBef>
                <a:spcPct val="20000"/>
              </a:spcBef>
              <a:buChar char="•"/>
              <a:defRPr sz="2400">
                <a:solidFill>
                  <a:schemeClr val="bg1"/>
                </a:solidFill>
                <a:latin typeface="Times New Roman" panose="02020603050405020304" pitchFamily="18" charset="0"/>
              </a:defRPr>
            </a:lvl3pPr>
            <a:lvl4pPr marL="1600200" indent="-228600">
              <a:spcBef>
                <a:spcPct val="20000"/>
              </a:spcBef>
              <a:buChar char="–"/>
              <a:defRPr sz="2000">
                <a:solidFill>
                  <a:schemeClr val="bg1"/>
                </a:solidFill>
                <a:latin typeface="Times New Roman" panose="02020603050405020304" pitchFamily="18" charset="0"/>
              </a:defRPr>
            </a:lvl4pPr>
            <a:lvl5pPr marL="2057400" indent="-228600">
              <a:spcBef>
                <a:spcPct val="20000"/>
              </a:spcBef>
              <a:buChar char="»"/>
              <a:defRPr sz="2000">
                <a:solidFill>
                  <a:schemeClr val="bg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bg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bg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bg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bg1"/>
                </a:solidFill>
                <a:latin typeface="Times New Roman" panose="02020603050405020304" pitchFamily="18" charset="0"/>
              </a:defRPr>
            </a:lvl9pPr>
          </a:lstStyle>
          <a:p>
            <a:pPr algn="r" eaLnBrk="1" hangingPunct="1">
              <a:lnSpc>
                <a:spcPct val="150000"/>
              </a:lnSpc>
              <a:spcBef>
                <a:spcPct val="0"/>
              </a:spcBef>
              <a:buFontTx/>
              <a:buNone/>
            </a:pPr>
            <a:r>
              <a:rPr lang="en-US" altLang="en-US" sz="1200">
                <a:solidFill>
                  <a:schemeClr val="tx1"/>
                </a:solidFill>
              </a:rPr>
              <a:t>Jean Perriot, Tabacologie et sevrage tabagique – 2003</a:t>
            </a:r>
          </a:p>
        </p:txBody>
      </p:sp>
    </p:spTree>
    <p:extLst>
      <p:ext uri="{BB962C8B-B14F-4D97-AF65-F5344CB8AC3E}">
        <p14:creationId xmlns:p14="http://schemas.microsoft.com/office/powerpoint/2010/main" val="4243292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Title 1">
            <a:extLst>
              <a:ext uri="{FF2B5EF4-FFF2-40B4-BE49-F238E27FC236}">
                <a16:creationId xmlns:a16="http://schemas.microsoft.com/office/drawing/2014/main" id="{D44528CB-BD00-3446-A323-AD4C3B4070A3}"/>
              </a:ext>
            </a:extLst>
          </p:cNvPr>
          <p:cNvSpPr>
            <a:spLocks noGrp="1" noChangeArrowheads="1"/>
          </p:cNvSpPr>
          <p:nvPr>
            <p:ph type="title"/>
          </p:nvPr>
        </p:nvSpPr>
        <p:spPr>
          <a:xfrm>
            <a:off x="457200" y="234950"/>
            <a:ext cx="8229600" cy="1143000"/>
          </a:xfrm>
        </p:spPr>
        <p:txBody>
          <a:bodyPr>
            <a:normAutofit/>
          </a:bodyPr>
          <a:lstStyle/>
          <a:p>
            <a:r>
              <a:rPr lang="en-US" altLang="en-US" sz="2200" b="1">
                <a:latin typeface="Times New Roman" panose="02020603050405020304" pitchFamily="18" charset="0"/>
                <a:cs typeface="Times New Roman" panose="02020603050405020304" pitchFamily="18" charset="0"/>
              </a:rPr>
              <a:t>THẾ NÀO LÀ NGHIỆN TÂM LÝ?</a:t>
            </a:r>
            <a:endParaRPr lang="vi-VN" altLang="en-US" sz="2200" b="1">
              <a:latin typeface="Times New Roman" panose="02020603050405020304" pitchFamily="18" charset="0"/>
              <a:cs typeface="Times New Roman" panose="02020603050405020304" pitchFamily="18" charset="0"/>
            </a:endParaRPr>
          </a:p>
        </p:txBody>
      </p:sp>
      <p:sp>
        <p:nvSpPr>
          <p:cNvPr id="100354" name="Content Placeholder 2">
            <a:extLst>
              <a:ext uri="{FF2B5EF4-FFF2-40B4-BE49-F238E27FC236}">
                <a16:creationId xmlns:a16="http://schemas.microsoft.com/office/drawing/2014/main" id="{496C2306-0D61-E14E-9C0E-CB1261A49B3F}"/>
              </a:ext>
            </a:extLst>
          </p:cNvPr>
          <p:cNvSpPr>
            <a:spLocks noGrp="1" noChangeArrowheads="1"/>
          </p:cNvSpPr>
          <p:nvPr>
            <p:ph idx="1"/>
          </p:nvPr>
        </p:nvSpPr>
        <p:spPr>
          <a:xfrm>
            <a:off x="106363" y="1443038"/>
            <a:ext cx="8580437" cy="4525962"/>
          </a:xfrm>
        </p:spPr>
        <p:txBody>
          <a:bodyPr>
            <a:normAutofit/>
          </a:bodyPr>
          <a:lstStyle/>
          <a:p>
            <a:pPr algn="just">
              <a:lnSpc>
                <a:spcPct val="150000"/>
              </a:lnSpc>
              <a:spcBef>
                <a:spcPct val="0"/>
              </a:spcBef>
            </a:pPr>
            <a:r>
              <a:rPr lang="en-US" altLang="en-US" sz="2200">
                <a:latin typeface="Times New Roman" panose="02020603050405020304" pitchFamily="18" charset="0"/>
                <a:cs typeface="Times New Roman" panose="02020603050405020304" pitchFamily="18" charset="0"/>
              </a:rPr>
              <a:t>Hút thuốc lá →các hiệu ứng tâm thần kinh: sảng khoái, hưng phấn, tăng khả năng tập trung chú ý. </a:t>
            </a:r>
          </a:p>
          <a:p>
            <a:pPr algn="just">
              <a:lnSpc>
                <a:spcPct val="150000"/>
              </a:lnSpc>
              <a:spcBef>
                <a:spcPct val="0"/>
              </a:spcBef>
            </a:pPr>
            <a:r>
              <a:rPr lang="en-US" altLang="en-US" sz="2200">
                <a:latin typeface="Times New Roman" panose="02020603050405020304" pitchFamily="18" charset="0"/>
                <a:cs typeface="Times New Roman" panose="02020603050405020304" pitchFamily="18" charset="0"/>
              </a:rPr>
              <a:t>Đặc điểm nghiện tâm lý trên mỗi người khác nhau: hoàn cảnh, không gian, thời gian, nhu cầu hiệu ứng tâm thần kinh. </a:t>
            </a:r>
          </a:p>
          <a:p>
            <a:pPr algn="just">
              <a:lnSpc>
                <a:spcPct val="150000"/>
              </a:lnSpc>
              <a:spcBef>
                <a:spcPct val="0"/>
              </a:spcBef>
            </a:pPr>
            <a:r>
              <a:rPr lang="en-US" altLang="en-US" sz="2200">
                <a:latin typeface="Times New Roman" panose="02020603050405020304" pitchFamily="18" charset="0"/>
                <a:cs typeface="Times New Roman" panose="02020603050405020304" pitchFamily="18" charset="0"/>
              </a:rPr>
              <a:t>Ví dụ: hút khi uống cà phê cùng bạn bè→cảm giác sảng khoái, hút khi làm việc →tăng mức độ tập trung, hút trước khi bước vào giải quyết một tình huống căng thẳng, nguy hiểm..v.v.</a:t>
            </a:r>
            <a:endParaRPr lang="vi-VN" altLang="en-US" sz="22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4771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Title 1">
            <a:extLst>
              <a:ext uri="{FF2B5EF4-FFF2-40B4-BE49-F238E27FC236}">
                <a16:creationId xmlns:a16="http://schemas.microsoft.com/office/drawing/2014/main" id="{4B391C26-6F08-D843-943C-1AFAD1CF4CE0}"/>
              </a:ext>
            </a:extLst>
          </p:cNvPr>
          <p:cNvSpPr>
            <a:spLocks noGrp="1" noChangeArrowheads="1"/>
          </p:cNvSpPr>
          <p:nvPr>
            <p:ph type="title"/>
          </p:nvPr>
        </p:nvSpPr>
        <p:spPr>
          <a:xfrm>
            <a:off x="142875" y="561069"/>
            <a:ext cx="6447064" cy="734331"/>
          </a:xfrm>
        </p:spPr>
        <p:txBody>
          <a:bodyPr>
            <a:normAutofit/>
          </a:bodyPr>
          <a:lstStyle/>
          <a:p>
            <a:r>
              <a:rPr lang="en-US" altLang="en-US" sz="2200" b="1">
                <a:latin typeface="Times New Roman" panose="02020603050405020304" pitchFamily="18" charset="0"/>
                <a:cs typeface="Times New Roman" panose="02020603050405020304" pitchFamily="18" charset="0"/>
              </a:rPr>
              <a:t>THẾ NÀO LÀ NGHIỆN HÀNH VI?</a:t>
            </a:r>
            <a:endParaRPr lang="vi-VN" altLang="en-US" sz="2200" b="1">
              <a:latin typeface="Times New Roman" panose="02020603050405020304" pitchFamily="18" charset="0"/>
              <a:cs typeface="Times New Roman" panose="02020603050405020304" pitchFamily="18" charset="0"/>
            </a:endParaRPr>
          </a:p>
        </p:txBody>
      </p:sp>
      <p:sp>
        <p:nvSpPr>
          <p:cNvPr id="101378" name="Content Placeholder 2">
            <a:extLst>
              <a:ext uri="{FF2B5EF4-FFF2-40B4-BE49-F238E27FC236}">
                <a16:creationId xmlns:a16="http://schemas.microsoft.com/office/drawing/2014/main" id="{906C2476-F00D-4749-A4AA-2F30C6FDDFCD}"/>
              </a:ext>
            </a:extLst>
          </p:cNvPr>
          <p:cNvSpPr>
            <a:spLocks noGrp="1" noChangeArrowheads="1"/>
          </p:cNvSpPr>
          <p:nvPr>
            <p:ph idx="1"/>
          </p:nvPr>
        </p:nvSpPr>
        <p:spPr>
          <a:xfrm>
            <a:off x="142875" y="1404938"/>
            <a:ext cx="8799513" cy="4525962"/>
          </a:xfrm>
        </p:spPr>
        <p:txBody>
          <a:bodyPr>
            <a:normAutofit/>
          </a:bodyPr>
          <a:lstStyle/>
          <a:p>
            <a:pPr algn="just">
              <a:lnSpc>
                <a:spcPct val="150000"/>
              </a:lnSpc>
              <a:spcBef>
                <a:spcPct val="0"/>
              </a:spcBef>
            </a:pPr>
            <a:r>
              <a:rPr lang="en-US" altLang="en-US" sz="2200">
                <a:latin typeface="Times New Roman" panose="02020603050405020304" pitchFamily="18" charset="0"/>
                <a:cs typeface="Times New Roman" panose="02020603050405020304" pitchFamily="18" charset="0"/>
              </a:rPr>
              <a:t>Nghiện hành vi: hút thuốc lá như là một phản xạ có điều kiện đã phát sinh trong một hòan cảnh cụ thể. </a:t>
            </a:r>
          </a:p>
          <a:p>
            <a:pPr algn="just">
              <a:lnSpc>
                <a:spcPct val="150000"/>
              </a:lnSpc>
              <a:spcBef>
                <a:spcPct val="0"/>
              </a:spcBef>
            </a:pPr>
            <a:r>
              <a:rPr lang="en-US" altLang="en-US" sz="2200">
                <a:latin typeface="Times New Roman" panose="02020603050405020304" pitchFamily="18" charset="0"/>
                <a:cs typeface="Times New Roman" panose="02020603050405020304" pitchFamily="18" charset="0"/>
              </a:rPr>
              <a:t>Hút theo phản xạ chứ không phải là do nhu cầu cơ thể thực sự thiếu nicotine. </a:t>
            </a:r>
          </a:p>
          <a:p>
            <a:pPr algn="just">
              <a:lnSpc>
                <a:spcPct val="150000"/>
              </a:lnSpc>
              <a:spcBef>
                <a:spcPct val="0"/>
              </a:spcBef>
            </a:pPr>
            <a:r>
              <a:rPr lang="en-US" altLang="en-US" sz="2200">
                <a:latin typeface="Times New Roman" panose="02020603050405020304" pitchFamily="18" charset="0"/>
                <a:cs typeface="Times New Roman" panose="02020603050405020304" pitchFamily="18" charset="0"/>
              </a:rPr>
              <a:t>Hành vi hút thuốc lá xuất hiện trong các tình huống cụ thể, lặp đi lăp lại, theo đúng thứ tự trong thời gian dài. Ví dụ: sau khi ăn cơm xong </a:t>
            </a:r>
            <a:r>
              <a:rPr lang="en-US" altLang="en-US" sz="2200">
                <a:latin typeface="Times New Roman" panose="02020603050405020304" pitchFamily="18" charset="0"/>
                <a:cs typeface="Times New Roman" panose="02020603050405020304" pitchFamily="18" charset="0"/>
                <a:sym typeface="Wingdings" pitchFamily="2" charset="2"/>
              </a:rPr>
              <a:t></a:t>
            </a:r>
            <a:r>
              <a:rPr lang="en-US" altLang="en-US" sz="2200">
                <a:latin typeface="Times New Roman" panose="02020603050405020304" pitchFamily="18" charset="0"/>
                <a:cs typeface="Times New Roman" panose="02020603050405020304" pitchFamily="18" charset="0"/>
              </a:rPr>
              <a:t> hút, khi uống cà phê vào buổi sáng </a:t>
            </a:r>
            <a:r>
              <a:rPr lang="en-US" altLang="en-US" sz="2200">
                <a:latin typeface="Times New Roman" panose="02020603050405020304" pitchFamily="18" charset="0"/>
                <a:cs typeface="Times New Roman" panose="02020603050405020304" pitchFamily="18" charset="0"/>
                <a:sym typeface="Wingdings" pitchFamily="2" charset="2"/>
              </a:rPr>
              <a:t></a:t>
            </a:r>
            <a:r>
              <a:rPr lang="en-US" altLang="en-US" sz="2200">
                <a:latin typeface="Times New Roman" panose="02020603050405020304" pitchFamily="18" charset="0"/>
                <a:cs typeface="Times New Roman" panose="02020603050405020304" pitchFamily="18" charset="0"/>
              </a:rPr>
              <a:t> hút, gặp bạn hữu </a:t>
            </a:r>
            <a:r>
              <a:rPr lang="en-US" altLang="en-US" sz="2200">
                <a:latin typeface="Times New Roman" panose="02020603050405020304" pitchFamily="18" charset="0"/>
                <a:cs typeface="Times New Roman" panose="02020603050405020304" pitchFamily="18" charset="0"/>
                <a:sym typeface="Wingdings" pitchFamily="2" charset="2"/>
              </a:rPr>
              <a:t></a:t>
            </a:r>
            <a:r>
              <a:rPr lang="en-US" altLang="en-US" sz="2200">
                <a:latin typeface="Times New Roman" panose="02020603050405020304" pitchFamily="18" charset="0"/>
                <a:cs typeface="Times New Roman" panose="02020603050405020304" pitchFamily="18" charset="0"/>
              </a:rPr>
              <a:t> hút. </a:t>
            </a:r>
            <a:endParaRPr lang="vi-VN" altLang="en-US" sz="2200">
              <a:latin typeface="Times New Roman" panose="02020603050405020304" pitchFamily="18" charset="0"/>
              <a:cs typeface="Times New Roman" panose="02020603050405020304" pitchFamily="18" charset="0"/>
            </a:endParaRPr>
          </a:p>
          <a:p>
            <a:pPr algn="just">
              <a:lnSpc>
                <a:spcPct val="150000"/>
              </a:lnSpc>
              <a:spcBef>
                <a:spcPct val="0"/>
              </a:spcBef>
            </a:pPr>
            <a:endParaRPr lang="vi-VN" altLang="en-US" sz="2200"/>
          </a:p>
        </p:txBody>
      </p:sp>
    </p:spTree>
    <p:extLst>
      <p:ext uri="{BB962C8B-B14F-4D97-AF65-F5344CB8AC3E}">
        <p14:creationId xmlns:p14="http://schemas.microsoft.com/office/powerpoint/2010/main" val="2048071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Title 1">
            <a:extLst>
              <a:ext uri="{FF2B5EF4-FFF2-40B4-BE49-F238E27FC236}">
                <a16:creationId xmlns:a16="http://schemas.microsoft.com/office/drawing/2014/main" id="{C5702F90-98D4-6943-A05D-8528EF6E06ED}"/>
              </a:ext>
            </a:extLst>
          </p:cNvPr>
          <p:cNvSpPr>
            <a:spLocks noGrp="1" noChangeArrowheads="1"/>
          </p:cNvSpPr>
          <p:nvPr>
            <p:ph type="title"/>
          </p:nvPr>
        </p:nvSpPr>
        <p:spPr>
          <a:xfrm>
            <a:off x="249238" y="356735"/>
            <a:ext cx="6335486" cy="753608"/>
          </a:xfrm>
        </p:spPr>
        <p:txBody>
          <a:bodyPr>
            <a:normAutofit/>
          </a:bodyPr>
          <a:lstStyle/>
          <a:p>
            <a:r>
              <a:rPr lang="en-US" altLang="en-US" sz="2200" b="1">
                <a:latin typeface="Times New Roman" panose="02020603050405020304" pitchFamily="18" charset="0"/>
                <a:cs typeface="Times New Roman" panose="02020603050405020304" pitchFamily="18" charset="0"/>
              </a:rPr>
              <a:t>THẾ NÀO LÀ  NGHIỆN THỰC THỂ DƯỢC LÝ?</a:t>
            </a:r>
            <a:endParaRPr lang="vi-VN" altLang="en-US" sz="2200" b="1" dirty="0">
              <a:latin typeface="Times New Roman" panose="02020603050405020304" pitchFamily="18" charset="0"/>
              <a:cs typeface="Times New Roman" panose="02020603050405020304" pitchFamily="18" charset="0"/>
            </a:endParaRPr>
          </a:p>
        </p:txBody>
      </p:sp>
      <p:sp>
        <p:nvSpPr>
          <p:cNvPr id="102402" name="Content Placeholder 2">
            <a:extLst>
              <a:ext uri="{FF2B5EF4-FFF2-40B4-BE49-F238E27FC236}">
                <a16:creationId xmlns:a16="http://schemas.microsoft.com/office/drawing/2014/main" id="{FB48F6B0-249C-FF4F-93C6-27EC34B9CD89}"/>
              </a:ext>
            </a:extLst>
          </p:cNvPr>
          <p:cNvSpPr>
            <a:spLocks noGrp="1" noChangeArrowheads="1"/>
          </p:cNvSpPr>
          <p:nvPr>
            <p:ph idx="1"/>
          </p:nvPr>
        </p:nvSpPr>
        <p:spPr>
          <a:xfrm>
            <a:off x="249238" y="1522413"/>
            <a:ext cx="8437562" cy="3746273"/>
          </a:xfrm>
        </p:spPr>
        <p:txBody>
          <a:bodyPr/>
          <a:lstStyle/>
          <a:p>
            <a:pPr algn="just">
              <a:lnSpc>
                <a:spcPct val="110000"/>
              </a:lnSpc>
            </a:pPr>
            <a:r>
              <a:rPr lang="en-US" altLang="en-US" sz="2200">
                <a:latin typeface="Times New Roman" panose="02020603050405020304" pitchFamily="18" charset="0"/>
                <a:cs typeface="Times New Roman" panose="02020603050405020304" pitchFamily="18" charset="0"/>
              </a:rPr>
              <a:t>Khi hút thuốc lá →nhu cầu cần thiết, không thể thiếu, không thể cưỡng lại được trong cuộc sống. </a:t>
            </a:r>
          </a:p>
          <a:p>
            <a:pPr algn="just">
              <a:lnSpc>
                <a:spcPct val="110000"/>
              </a:lnSpc>
            </a:pPr>
            <a:r>
              <a:rPr lang="en-US" altLang="en-US" sz="2200">
                <a:latin typeface="Times New Roman" panose="02020603050405020304" pitchFamily="18" charset="0"/>
                <a:cs typeface="Times New Roman" panose="02020603050405020304" pitchFamily="18" charset="0"/>
              </a:rPr>
              <a:t>Cơ thể người nghiện cần nicotine để có thể hoạt động bình thường</a:t>
            </a:r>
          </a:p>
          <a:p>
            <a:pPr algn="just">
              <a:lnSpc>
                <a:spcPct val="110000"/>
              </a:lnSpc>
            </a:pPr>
            <a:r>
              <a:rPr lang="en-US" altLang="en-US" sz="2200">
                <a:latin typeface="Times New Roman" panose="02020603050405020304" pitchFamily="18" charset="0"/>
                <a:cs typeface="Times New Roman" panose="02020603050405020304" pitchFamily="18" charset="0"/>
              </a:rPr>
              <a:t>Thiếu nicotine → xuất hiện các TC HC cai thuốc: thèm hút mãnh liệt; Cảm giác kích thích, bứt rứt, căng thẳng; khó tập trung; Buồn bã, lo lắng; thèm ăn; Rối lọan giấc ngủ. Các TC này sẽ biến mất ngay khi hút thuốc lá trở lại.</a:t>
            </a:r>
            <a:endParaRPr lang="vi-VN" altLang="en-US" sz="2200">
              <a:latin typeface="Times New Roman" panose="02020603050405020304" pitchFamily="18" charset="0"/>
              <a:cs typeface="Times New Roman" panose="02020603050405020304" pitchFamily="18" charset="0"/>
            </a:endParaRPr>
          </a:p>
          <a:p>
            <a:pPr algn="just">
              <a:lnSpc>
                <a:spcPct val="110000"/>
              </a:lnSpc>
            </a:pPr>
            <a:endParaRPr lang="vi-VN" altLang="en-US" sz="2600"/>
          </a:p>
        </p:txBody>
      </p:sp>
    </p:spTree>
    <p:extLst>
      <p:ext uri="{BB962C8B-B14F-4D97-AF65-F5344CB8AC3E}">
        <p14:creationId xmlns:p14="http://schemas.microsoft.com/office/powerpoint/2010/main" val="2652197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7"/>
          <p:cNvSpPr>
            <a:spLocks noGrp="1" noChangeArrowheads="1"/>
          </p:cNvSpPr>
          <p:nvPr>
            <p:ph type="title"/>
          </p:nvPr>
        </p:nvSpPr>
        <p:spPr>
          <a:xfrm>
            <a:off x="520700" y="261257"/>
            <a:ext cx="4812393" cy="1119188"/>
          </a:xfrm>
        </p:spPr>
        <p:txBody>
          <a:bodyPr>
            <a:normAutofit/>
          </a:bodyPr>
          <a:lstStyle/>
          <a:p>
            <a:pPr eaLnBrk="1" hangingPunct="1"/>
            <a:r>
              <a:rPr lang="en-US" sz="2200" b="1">
                <a:latin typeface="Times New Roman" panose="02020603050405020304" pitchFamily="18" charset="0"/>
                <a:cs typeface="Times New Roman" panose="02020603050405020304" pitchFamily="18" charset="0"/>
              </a:rPr>
              <a:t>CƠ CHẾ GÂY NGHIỆN THUỐC LÁ </a:t>
            </a:r>
            <a:br>
              <a:rPr lang="en-US" sz="2200" b="1">
                <a:latin typeface="Times New Roman" panose="02020603050405020304" pitchFamily="18" charset="0"/>
                <a:cs typeface="Times New Roman" panose="02020603050405020304" pitchFamily="18" charset="0"/>
              </a:rPr>
            </a:br>
            <a:r>
              <a:rPr lang="en-US" sz="2200" b="1">
                <a:latin typeface="Times New Roman" panose="02020603050405020304" pitchFamily="18" charset="0"/>
                <a:cs typeface="Times New Roman" panose="02020603050405020304" pitchFamily="18" charset="0"/>
              </a:rPr>
              <a:t>CỦA NICOTINE</a:t>
            </a:r>
          </a:p>
        </p:txBody>
      </p:sp>
      <p:pic>
        <p:nvPicPr>
          <p:cNvPr id="19460" name="Picture 2" descr="i_03_cr_que_1a[1]"/>
          <p:cNvPicPr preferRelativeResize="0">
            <a:picLocks noGrp="1" noChangeArrowheads="1"/>
          </p:cNvPicPr>
          <p:nvPr>
            <p:ph idx="1"/>
          </p:nvPr>
        </p:nvPicPr>
        <p:blipFill>
          <a:blip r:embed="rId3" cstate="print"/>
          <a:srcRect/>
          <a:stretch>
            <a:fillRect/>
          </a:stretch>
        </p:blipFill>
        <p:spPr>
          <a:xfrm>
            <a:off x="4640263" y="1566863"/>
            <a:ext cx="3886200" cy="2286000"/>
          </a:xfrm>
          <a:ln>
            <a:solidFill>
              <a:srgbClr val="FF5050"/>
            </a:solidFill>
          </a:ln>
        </p:spPr>
      </p:pic>
      <p:pic>
        <p:nvPicPr>
          <p:cNvPr id="19459" name="Picture 5" descr="F:\GUIDELINE\STAGE 4\sharma-obesity-nicotine-addiction.bmp"/>
          <p:cNvPicPr preferRelativeResize="0">
            <a:picLocks noChangeArrowheads="1"/>
          </p:cNvPicPr>
          <p:nvPr/>
        </p:nvPicPr>
        <p:blipFill>
          <a:blip r:embed="rId4" cstate="print"/>
          <a:srcRect/>
          <a:stretch>
            <a:fillRect/>
          </a:stretch>
        </p:blipFill>
        <p:spPr bwMode="auto">
          <a:xfrm>
            <a:off x="520700" y="1576388"/>
            <a:ext cx="4114800" cy="4662487"/>
          </a:xfrm>
          <a:prstGeom prst="rect">
            <a:avLst/>
          </a:prstGeom>
          <a:noFill/>
          <a:ln w="9525">
            <a:solidFill>
              <a:srgbClr val="FF5050"/>
            </a:solidFill>
            <a:miter lim="800000"/>
            <a:headEnd/>
            <a:tailEnd/>
          </a:ln>
        </p:spPr>
      </p:pic>
      <p:pic>
        <p:nvPicPr>
          <p:cNvPr id="19461" name="Picture 3" descr="C:\JLH\Images\Nicrecepteurs1b.jpg"/>
          <p:cNvPicPr preferRelativeResize="0">
            <a:picLocks noChangeArrowheads="1"/>
          </p:cNvPicPr>
          <p:nvPr/>
        </p:nvPicPr>
        <p:blipFill>
          <a:blip r:embed="rId5" r:link="rId6" cstate="print"/>
          <a:srcRect/>
          <a:stretch>
            <a:fillRect/>
          </a:stretch>
        </p:blipFill>
        <p:spPr bwMode="auto">
          <a:xfrm>
            <a:off x="4646613" y="3905250"/>
            <a:ext cx="3886200" cy="2286000"/>
          </a:xfrm>
          <a:prstGeom prst="rect">
            <a:avLst/>
          </a:prstGeom>
          <a:noFill/>
          <a:ln w="9525">
            <a:solidFill>
              <a:srgbClr val="FF5050"/>
            </a:solidFill>
            <a:miter lim="800000"/>
            <a:headEnd/>
            <a:tailEnd/>
          </a:ln>
        </p:spPr>
      </p:pic>
    </p:spTree>
    <p:extLst>
      <p:ext uri="{BB962C8B-B14F-4D97-AF65-F5344CB8AC3E}">
        <p14:creationId xmlns:p14="http://schemas.microsoft.com/office/powerpoint/2010/main" val="20201570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12273</TotalTime>
  <Words>3314</Words>
  <Application>Microsoft Office PowerPoint</Application>
  <PresentationFormat>On-screen Show (4:3)</PresentationFormat>
  <Paragraphs>442</Paragraphs>
  <Slides>45</Slides>
  <Notes>16</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57" baseType="lpstr">
      <vt:lpstr>.VnArial</vt:lpstr>
      <vt:lpstr>Arial</vt:lpstr>
      <vt:lpstr>Arial Black</vt:lpstr>
      <vt:lpstr>Courier New</vt:lpstr>
      <vt:lpstr>Monotype Sorts</vt:lpstr>
      <vt:lpstr>Times New Roman</vt:lpstr>
      <vt:lpstr>VNI-Helve</vt:lpstr>
      <vt:lpstr>VNI-Times</vt:lpstr>
      <vt:lpstr>Wingdings</vt:lpstr>
      <vt:lpstr>Wingdings 3</vt:lpstr>
      <vt:lpstr>Office Theme</vt:lpstr>
      <vt:lpstr>Clip</vt:lpstr>
      <vt:lpstr>ĐẠI CƯƠNG VỀ NGHIỆN VÀ CAI NGHIỆN THUỐC LÁ</vt:lpstr>
      <vt:lpstr>PowerPoint Presentation</vt:lpstr>
      <vt:lpstr>PowerPoint Presentation</vt:lpstr>
      <vt:lpstr>NGHIỆN THUỐC LÁ KHÔNG CHỈ  ĐƠN GIẢN LÀ MỘT THÓI QUEN !</vt:lpstr>
      <vt:lpstr>ĐỊNH NGHĨA NGHIỆN THUỐC LÁ</vt:lpstr>
      <vt:lpstr>THẾ NÀO LÀ NGHIỆN TÂM LÝ?</vt:lpstr>
      <vt:lpstr>THẾ NÀO LÀ NGHIỆN HÀNH VI?</vt:lpstr>
      <vt:lpstr>THẾ NÀO LÀ  NGHIỆN THỰC THỂ DƯỢC LÝ?</vt:lpstr>
      <vt:lpstr>CƠ CHẾ GÂY NGHIỆN THUỐC LÁ  CỦA NICOTINE</vt:lpstr>
      <vt:lpstr>NICOTINE - THỤ  THỂ  SẼ  LÀM  PHÓNG THÍCH CHẤT DẪN TRUYỀN THẦN KINH </vt:lpstr>
      <vt:lpstr> NICOTINE GIẢI PHÓNG MỘT SỐ HOẠT CHẤT Ở NÃO</vt:lpstr>
      <vt:lpstr>PowerPoint Presentation</vt:lpstr>
      <vt:lpstr>BIẾN THIÊN NỒNG ĐỘ NICOTINE</vt:lpstr>
      <vt:lpstr>HẬU QUẢ</vt:lpstr>
      <vt:lpstr>THỜI GIAN  NGHIỆN THUỐC LÁ</vt:lpstr>
      <vt:lpstr>MỨC ĐỘ GÂY NGHIỆN CỦA CÁC CHẤT  GÂY NGHIỆN KHÁC NHAU</vt:lpstr>
      <vt:lpstr>KHẢ NĂNG GÂY NGHIỆN CHẤT</vt:lpstr>
      <vt:lpstr>DIỄN BIẾN CAI NGHIỆN CHẤT</vt:lpstr>
      <vt:lpstr>NGƯỜI NÀO HÚT THUỐC LÁ CŨNG NGHIỆN?</vt:lpstr>
      <vt:lpstr>HÚT BAO NHIÊU ĐIẾU/NGÀY THÌ SẼ NGHIỆN?</vt:lpstr>
      <vt:lpstr>HÚT TẨU– HÚT THUỐC LÀO– HÚT THUỐC LÁ CUỘN  AN TOÀN HƠN ?</vt:lpstr>
      <vt:lpstr>HÚT XÌ GÀ AN TOÀN HƠN?</vt:lpstr>
      <vt:lpstr>HÚT THUỐC LÁ ‘NHẸ’ DÀNH CHO NỮ GIỚI AN TOÀN HƠN?</vt:lpstr>
      <vt:lpstr>CHẨN ĐOÁN NGHIỆN THUỐC LÁ</vt:lpstr>
      <vt:lpstr>TIÊU CHUẨN  (+) NGHIỆN THUỐC LÁ</vt:lpstr>
      <vt:lpstr>CHẨN ĐOÁN MỨC ĐỘ NGHIỆN THỰC THỂ</vt:lpstr>
      <vt:lpstr>CHẨN ĐOÁN MỨC ĐỘ NGHIỆN THỰC THỂ  TEST FAGERSTROM THU GỌN</vt:lpstr>
      <vt:lpstr>CHẨN ĐOÁN MỨC ĐỘ NGHIỆN THỰC THỂ NỒNG ĐỘ CO HƠI THỞ RA</vt:lpstr>
      <vt:lpstr>CHẨN ĐOÁN QUYẾT TÂM CAI BẢNG CÂU HỎI Q-MAT</vt:lpstr>
      <vt:lpstr>CHẨN ĐOÁN QUYẾT TÂM CAI  THANG TƯƠNG ỨNG THỊ GIÁC (VAS)</vt:lpstr>
      <vt:lpstr>CÔNG THỨC CAI THUỐC LÁ</vt:lpstr>
      <vt:lpstr>CHÌA KHOÁ BỎ THUỐC LÁ THÀNH CÔNG</vt:lpstr>
      <vt:lpstr>CHÌA KHOÁ BỎ THUỐC LÁ THÀNH CÔNG</vt:lpstr>
      <vt:lpstr>CHÌA KHOÁ BỎ THUỐC LÁ THÀNH CÔNG</vt:lpstr>
      <vt:lpstr>LÝ DO THÚC ĐẨY CAI THUỐC LÁ</vt:lpstr>
      <vt:lpstr>CHÌA KHOÁ BỎ THUỐC LÁ THÀNH CÔNG</vt:lpstr>
      <vt:lpstr>QUYẾT TÂM CAI THUỐC LÁ</vt:lpstr>
      <vt:lpstr>TRƯỞNG THÀNH QUYẾT TÂM CAI THUỐC LÁ</vt:lpstr>
      <vt:lpstr>TRƯỞNG THÀNH QUYẾT TÂM CAI THUỐC LÁ</vt:lpstr>
      <vt:lpstr>CƠ CHẾ NGHIỆN &amp; CAI NGHIỆN</vt:lpstr>
      <vt:lpstr>CÁC BIỆN PHÁP HỖ TRỢ CAI THUỐC LÁ</vt:lpstr>
      <vt:lpstr>CÁC  PHƯƠNG PHÁP TƯ VẤN CAI THUỐC LÁ</vt:lpstr>
      <vt:lpstr>CÁC  THUỐC ĐIỀU TRỊ CAI THUỐC LÁ</vt:lpstr>
      <vt:lpstr>THÔNG ĐIỆP CẦN NHỚ</vt:lpstr>
      <vt:lpstr>THÔNG ĐIỆP CẦN NHỚ</vt:lpstr>
    </vt:vector>
  </TitlesOfParts>
  <Company>Department of Medicine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GKM</dc:creator>
  <cp:lastModifiedBy>Ha</cp:lastModifiedBy>
  <cp:revision>944</cp:revision>
  <dcterms:created xsi:type="dcterms:W3CDTF">2005-09-11T20:49:25Z</dcterms:created>
  <dcterms:modified xsi:type="dcterms:W3CDTF">2024-03-03T10:31:43Z</dcterms:modified>
</cp:coreProperties>
</file>