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301" r:id="rId6"/>
    <p:sldId id="309" r:id="rId7"/>
    <p:sldId id="318" r:id="rId8"/>
    <p:sldId id="319" r:id="rId9"/>
    <p:sldId id="320" r:id="rId10"/>
    <p:sldId id="321" r:id="rId11"/>
    <p:sldId id="311" r:id="rId12"/>
    <p:sldId id="268" r:id="rId13"/>
    <p:sldId id="267" r:id="rId14"/>
    <p:sldId id="272" r:id="rId15"/>
    <p:sldId id="274" r:id="rId16"/>
    <p:sldId id="299" r:id="rId17"/>
    <p:sldId id="280" r:id="rId18"/>
    <p:sldId id="33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anie Aldeon" initials="MA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809" autoAdjust="0"/>
  </p:normalViewPr>
  <p:slideViewPr>
    <p:cSldViewPr>
      <p:cViewPr varScale="1">
        <p:scale>
          <a:sx n="88" d="100"/>
          <a:sy n="88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Cambodia, 2016</c:v>
                </c:pt>
                <c:pt idx="1">
                  <c:v>Cook Islands, 2016</c:v>
                </c:pt>
                <c:pt idx="2">
                  <c:v>Fiji, 2016</c:v>
                </c:pt>
                <c:pt idx="3">
                  <c:v>Guam, 2017</c:v>
                </c:pt>
                <c:pt idx="4">
                  <c:v>Lao PDR, 2016</c:v>
                </c:pt>
                <c:pt idx="5">
                  <c:v>Macao, 2015</c:v>
                </c:pt>
                <c:pt idx="6">
                  <c:v>Marshall Islands, 2016</c:v>
                </c:pt>
                <c:pt idx="7">
                  <c:v>Papua New Guinea, 2016</c:v>
                </c:pt>
                <c:pt idx="8">
                  <c:v>Samoa, 2017</c:v>
                </c:pt>
                <c:pt idx="9">
                  <c:v>Vanuatu, 2017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2.1</c:v>
                </c:pt>
                <c:pt idx="1">
                  <c:v>7.4</c:v>
                </c:pt>
                <c:pt idx="2">
                  <c:v>15.3</c:v>
                </c:pt>
                <c:pt idx="3">
                  <c:v>35.9</c:v>
                </c:pt>
                <c:pt idx="4">
                  <c:v>5</c:v>
                </c:pt>
                <c:pt idx="5">
                  <c:v>3.8</c:v>
                </c:pt>
                <c:pt idx="6">
                  <c:v>21.8</c:v>
                </c:pt>
                <c:pt idx="7">
                  <c:v>19.7</c:v>
                </c:pt>
                <c:pt idx="8">
                  <c:v>17.399999999999999</c:v>
                </c:pt>
                <c:pt idx="9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7D-4719-8184-0EEA60BDC5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Cambodia, 2016</c:v>
                </c:pt>
                <c:pt idx="1">
                  <c:v>Cook Islands, 2016</c:v>
                </c:pt>
                <c:pt idx="2">
                  <c:v>Fiji, 2016</c:v>
                </c:pt>
                <c:pt idx="3">
                  <c:v>Guam, 2017</c:v>
                </c:pt>
                <c:pt idx="4">
                  <c:v>Lao PDR, 2016</c:v>
                </c:pt>
                <c:pt idx="5">
                  <c:v>Macao, 2015</c:v>
                </c:pt>
                <c:pt idx="6">
                  <c:v>Marshall Islands, 2016</c:v>
                </c:pt>
                <c:pt idx="7">
                  <c:v>Papua New Guinea, 2016</c:v>
                </c:pt>
                <c:pt idx="8">
                  <c:v>Samoa, 2017</c:v>
                </c:pt>
                <c:pt idx="9">
                  <c:v>Vanuatu, 2017</c:v>
                </c:pt>
              </c:strCache>
            </c:strRef>
          </c:cat>
          <c:val>
            <c:numRef>
              <c:f>Sheet1!$C$2:$C$11</c:f>
              <c:numCache>
                <c:formatCode>0.0</c:formatCode>
                <c:ptCount val="10"/>
                <c:pt idx="0">
                  <c:v>2.5</c:v>
                </c:pt>
                <c:pt idx="1">
                  <c:v>7</c:v>
                </c:pt>
                <c:pt idx="2">
                  <c:v>8.5</c:v>
                </c:pt>
                <c:pt idx="3">
                  <c:v>32.700000000000003</c:v>
                </c:pt>
                <c:pt idx="4">
                  <c:v>3.7</c:v>
                </c:pt>
                <c:pt idx="5">
                  <c:v>1.3</c:v>
                </c:pt>
                <c:pt idx="6">
                  <c:v>12.4</c:v>
                </c:pt>
                <c:pt idx="7">
                  <c:v>18.899999999999999</c:v>
                </c:pt>
                <c:pt idx="8">
                  <c:v>5.7</c:v>
                </c:pt>
                <c:pt idx="9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7D-4719-8184-0EEA60BDC516}"/>
            </c:ext>
          </c:extLst>
        </c:ser>
        <c:dLbls/>
        <c:gapWidth val="219"/>
        <c:overlap val="-27"/>
        <c:axId val="160839552"/>
        <c:axId val="160841088"/>
      </c:barChart>
      <c:catAx>
        <c:axId val="1608395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841088"/>
        <c:crosses val="autoZero"/>
        <c:auto val="1"/>
        <c:lblAlgn val="ctr"/>
        <c:lblOffset val="100"/>
      </c:catAx>
      <c:valAx>
        <c:axId val="1608410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83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E3D32-536F-4934-B9AD-42E59D74AF4A}" type="datetimeFigureOut">
              <a:rPr lang="en-GB" smtClean="0"/>
              <a:pPr/>
              <a:t>14/11/2019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D9BBC-3223-4C64-BC98-AC7C6F22DD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93332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D9BBC-3223-4C64-BC98-AC7C6F22DD5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14394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954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5134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02486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3813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36704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70531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00103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D9BBC-3223-4C64-BC98-AC7C6F22DD5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50603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Strategic</a:t>
            </a:r>
            <a:r>
              <a:rPr lang="en-US" baseline="0" dirty="0"/>
              <a:t> areas that address </a:t>
            </a:r>
            <a:r>
              <a:rPr lang="en-GB" baseline="0" dirty="0"/>
              <a:t>the evolution of tobacco control within the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D9BBC-3223-4C64-BC98-AC7C6F22DD5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622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1" y="1800000"/>
            <a:ext cx="8424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4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25 June 2019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Global Regulation of ENDS (e.g. e-cigarettes)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3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382416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360001" y="1800000"/>
            <a:ext cx="8424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4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r>
              <a:rPr lang="en-US" noProof="0"/>
              <a:t>25 June 2019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r>
              <a:rPr lang="en-GB" noProof="0"/>
              <a:t>Global Regulation of ENDS (e.g. e-cigarettes)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3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359999" y="359999"/>
            <a:ext cx="612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078418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/>
          </a:solidFill>
        </p:spPr>
        <p:txBody>
          <a:bodyPr bIns="1977557" anchor="ctr">
            <a:normAutofit/>
          </a:bodyPr>
          <a:lstStyle>
            <a:lvl1pPr marL="0" marR="0" indent="0" algn="ctr" defTabSz="913271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3271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000" y="6507005"/>
            <a:ext cx="4478700" cy="247651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121935" y="6476049"/>
            <a:ext cx="1646444" cy="247651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8"/>
            <a:ext cx="5508000" cy="1119159"/>
          </a:xfrm>
          <a:noFill/>
        </p:spPr>
        <p:txBody>
          <a:bodyPr lIns="467422" tIns="71911" rIns="449446" bIns="179776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9" y="4482003"/>
            <a:ext cx="9143999" cy="1656000"/>
          </a:xfrm>
          <a:solidFill>
            <a:schemeClr val="tx2">
              <a:alpha val="90000"/>
            </a:schemeClr>
          </a:solidFill>
        </p:spPr>
        <p:txBody>
          <a:bodyPr lIns="467422" tIns="215734" rIns="359553" bIns="215734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6635" indent="0" algn="ctr">
              <a:buNone/>
              <a:defRPr sz="2000"/>
            </a:lvl2pPr>
            <a:lvl3pPr marL="913271" indent="0" algn="ctr">
              <a:buNone/>
              <a:defRPr sz="1800"/>
            </a:lvl3pPr>
            <a:lvl4pPr marL="1369906" indent="0" algn="ctr">
              <a:buNone/>
              <a:defRPr sz="1600"/>
            </a:lvl4pPr>
            <a:lvl5pPr marL="1826543" indent="0" algn="ctr">
              <a:buNone/>
              <a:defRPr sz="1600"/>
            </a:lvl5pPr>
            <a:lvl6pPr marL="2283177" indent="0" algn="ctr">
              <a:buNone/>
              <a:defRPr sz="1600"/>
            </a:lvl6pPr>
            <a:lvl7pPr marL="2739814" indent="0" algn="ctr">
              <a:buNone/>
              <a:defRPr sz="1600"/>
            </a:lvl7pPr>
            <a:lvl8pPr marL="3196450" indent="0" algn="ctr">
              <a:buNone/>
              <a:defRPr sz="1600"/>
            </a:lvl8pPr>
            <a:lvl9pPr marL="3653084" indent="0" algn="ctr">
              <a:buNone/>
              <a:defRPr sz="1600"/>
            </a:lvl9pPr>
          </a:lstStyle>
          <a:p>
            <a:endParaRPr lang="en-GB"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388753" y="485187"/>
            <a:ext cx="2379653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0418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hyperlink" Target="http://apps.who.int/gb/fctc/PDF/cop6/FCTC_COP6_10Rev1-en.pdf;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hyperlink" Target="http://www.who.int/fctc/cop/cop7/FCTC_COP_7_11_EN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jm.org/doi/full/10.1056/NEJMicm1813769" TargetMode="External"/><Relationship Id="rId2" Type="http://schemas.openxmlformats.org/officeDocument/2006/relationships/hyperlink" Target="https://www.forbes.com/sites/brucelee/2019/06/21/a-vape-pen-explodes-here-is-what-happened-to-the-teen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Users\kashiwabaram\Desktop\F15_09052016_PH_07633-2 (1)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0179"/>
          <a:stretch/>
        </p:blipFill>
        <p:spPr bwMode="auto">
          <a:xfrm>
            <a:off x="-1371600" y="0"/>
            <a:ext cx="105156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1257300"/>
            <a:ext cx="8229600" cy="44958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Tóm</a:t>
            </a:r>
            <a:r>
              <a:rPr lang="en-US" sz="3600" b="1" dirty="0">
                <a:solidFill>
                  <a:schemeClr val="tx1"/>
                </a:solidFill>
              </a:rPr>
              <a:t> l</a:t>
            </a:r>
            <a:r>
              <a:rPr lang="vi-VN" sz="3600" b="1" dirty="0">
                <a:solidFill>
                  <a:schemeClr val="tx1"/>
                </a:solidFill>
              </a:rPr>
              <a:t>ư</a:t>
            </a:r>
            <a:r>
              <a:rPr lang="en-US" sz="3600" b="1" dirty="0" err="1">
                <a:solidFill>
                  <a:schemeClr val="tx1"/>
                </a:solidFill>
              </a:rPr>
              <a:t>ợc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về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các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sản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phẩm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thuốc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lá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thế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hệ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mới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và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khuyến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cáo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của</a:t>
            </a:r>
            <a:r>
              <a:rPr lang="en-US" sz="3600" b="1" dirty="0">
                <a:solidFill>
                  <a:schemeClr val="tx1"/>
                </a:solidFill>
              </a:rPr>
              <a:t> WHO  </a:t>
            </a:r>
          </a:p>
          <a:p>
            <a:pPr algn="ctr"/>
            <a:endParaRPr lang="en-US" sz="36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ThS</a:t>
            </a:r>
            <a:r>
              <a:rPr lang="en-US" sz="2800" b="1" dirty="0">
                <a:solidFill>
                  <a:schemeClr val="tx1"/>
                </a:solidFill>
              </a:rPr>
              <a:t> BS </a:t>
            </a:r>
            <a:r>
              <a:rPr lang="en-US" sz="2800" b="1" dirty="0" err="1">
                <a:solidFill>
                  <a:schemeClr val="tx1"/>
                </a:solidFill>
              </a:rPr>
              <a:t>Nguyễn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Tuấn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Lâm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Ha </a:t>
            </a:r>
            <a:r>
              <a:rPr lang="en-US" sz="2800" b="1" dirty="0" err="1">
                <a:solidFill>
                  <a:schemeClr val="tx1"/>
                </a:solidFill>
              </a:rPr>
              <a:t>Nội</a:t>
            </a:r>
            <a:r>
              <a:rPr lang="en-US" sz="2800" b="1" dirty="0">
                <a:solidFill>
                  <a:schemeClr val="tx1"/>
                </a:solidFill>
              </a:rPr>
              <a:t> 15/11/2019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xmlns="" val="393062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0612" y="228600"/>
            <a:ext cx="7537448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400" b="1" spc="-5" dirty="0" err="1">
                <a:solidFill>
                  <a:srgbClr val="C00000"/>
                </a:solidFill>
                <a:latin typeface="Calibri"/>
                <a:cs typeface="Calibri"/>
              </a:rPr>
              <a:t>Một</a:t>
            </a:r>
            <a:r>
              <a:rPr lang="en-US" sz="4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4400" b="1" spc="-5" dirty="0" err="1">
                <a:solidFill>
                  <a:srgbClr val="C00000"/>
                </a:solidFill>
                <a:latin typeface="Calibri"/>
                <a:cs typeface="Calibri"/>
              </a:rPr>
              <a:t>số</a:t>
            </a:r>
            <a:r>
              <a:rPr lang="en-US" sz="4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4400" b="1" spc="-5" dirty="0" err="1">
                <a:solidFill>
                  <a:srgbClr val="C00000"/>
                </a:solidFill>
                <a:latin typeface="Calibri"/>
                <a:cs typeface="Calibri"/>
              </a:rPr>
              <a:t>quốc</a:t>
            </a:r>
            <a:r>
              <a:rPr lang="en-US" sz="4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4400" b="1" spc="-5" dirty="0" err="1">
                <a:solidFill>
                  <a:srgbClr val="C00000"/>
                </a:solidFill>
                <a:latin typeface="Calibri"/>
                <a:cs typeface="Calibri"/>
              </a:rPr>
              <a:t>gia</a:t>
            </a:r>
            <a:r>
              <a:rPr lang="en-US" sz="4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4400" b="1" spc="-5" dirty="0" err="1">
                <a:solidFill>
                  <a:srgbClr val="C00000"/>
                </a:solidFill>
                <a:latin typeface="Calibri"/>
                <a:cs typeface="Calibri"/>
              </a:rPr>
              <a:t>đã</a:t>
            </a:r>
            <a:r>
              <a:rPr lang="en-US" sz="4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4400" b="1" spc="-5" dirty="0" err="1">
                <a:solidFill>
                  <a:srgbClr val="C00000"/>
                </a:solidFill>
                <a:latin typeface="Calibri"/>
                <a:cs typeface="Calibri"/>
              </a:rPr>
              <a:t>cấm</a:t>
            </a:r>
            <a:r>
              <a:rPr lang="en-US" sz="4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4400" b="1" spc="-5" dirty="0" err="1">
                <a:solidFill>
                  <a:srgbClr val="C00000"/>
                </a:solidFill>
                <a:latin typeface="Calibri"/>
                <a:cs typeface="Calibri"/>
              </a:rPr>
              <a:t>thuốc</a:t>
            </a:r>
            <a:r>
              <a:rPr lang="en-US" sz="4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4400" b="1" spc="-5" dirty="0" err="1">
                <a:solidFill>
                  <a:srgbClr val="C00000"/>
                </a:solidFill>
                <a:latin typeface="Calibri"/>
                <a:cs typeface="Calibri"/>
              </a:rPr>
              <a:t>nung</a:t>
            </a:r>
            <a:r>
              <a:rPr lang="en-US" sz="4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C00000"/>
                </a:solidFill>
                <a:latin typeface="Calibri"/>
                <a:cs typeface="Calibri"/>
              </a:rPr>
              <a:t>HT</a:t>
            </a:r>
            <a:r>
              <a:rPr sz="4400" b="1" spc="-5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4400" b="1" spc="-2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93802"/>
            <a:ext cx="7687309" cy="3798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355600" algn="l"/>
              </a:tabLst>
            </a:pPr>
            <a:r>
              <a:rPr sz="3000" b="1" spc="-25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3000" b="1" spc="-15" dirty="0">
                <a:solidFill>
                  <a:srgbClr val="0070C0"/>
                </a:solidFill>
                <a:latin typeface="Calibri"/>
                <a:cs typeface="Calibri"/>
              </a:rPr>
              <a:t>in</a:t>
            </a:r>
            <a:r>
              <a:rPr sz="3000" b="1" spc="-50" dirty="0">
                <a:solidFill>
                  <a:srgbClr val="0070C0"/>
                </a:solidFill>
                <a:latin typeface="Calibri"/>
                <a:cs typeface="Calibri"/>
              </a:rPr>
              <a:t>g</a:t>
            </a:r>
            <a:r>
              <a:rPr sz="3000" b="1" spc="-2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3000" b="1" spc="-20" dirty="0">
                <a:solidFill>
                  <a:srgbClr val="0070C0"/>
                </a:solidFill>
                <a:latin typeface="Calibri"/>
                <a:cs typeface="Calibri"/>
              </a:rPr>
              <a:t>po</a:t>
            </a:r>
            <a:r>
              <a:rPr sz="3000" b="1" spc="-4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3000" b="1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endParaRPr sz="3000" dirty="0">
              <a:latin typeface="Calibri"/>
              <a:cs typeface="Calibri"/>
            </a:endParaRPr>
          </a:p>
          <a:p>
            <a:pPr marL="755650" marR="1295400" lvl="1" indent="-285750">
              <a:lnSpc>
                <a:spcPts val="3100"/>
              </a:lnSpc>
              <a:spcBef>
                <a:spcPts val="805"/>
              </a:spcBef>
              <a:buFont typeface="Arial"/>
              <a:buChar char="–"/>
              <a:tabLst>
                <a:tab pos="755650" algn="l"/>
              </a:tabLst>
            </a:pPr>
            <a:r>
              <a:rPr lang="en-US" sz="2600" spc="-20" dirty="0" err="1">
                <a:latin typeface="Calibri"/>
                <a:cs typeface="Calibri"/>
              </a:rPr>
              <a:t>Coi</a:t>
            </a:r>
            <a:r>
              <a:rPr lang="en-US" sz="2600" spc="-20" dirty="0">
                <a:latin typeface="Calibri"/>
                <a:cs typeface="Calibri"/>
              </a:rPr>
              <a:t> </a:t>
            </a:r>
            <a:r>
              <a:rPr lang="en-US" sz="2600" spc="-20" dirty="0" err="1">
                <a:latin typeface="Calibri"/>
                <a:cs typeface="Calibri"/>
              </a:rPr>
              <a:t>là</a:t>
            </a:r>
            <a:r>
              <a:rPr lang="en-US" sz="2600" spc="-20" dirty="0">
                <a:latin typeface="Calibri"/>
                <a:cs typeface="Calibri"/>
              </a:rPr>
              <a:t> </a:t>
            </a:r>
            <a:r>
              <a:rPr lang="en-US" sz="2600" spc="-20" dirty="0" err="1">
                <a:latin typeface="Calibri"/>
                <a:cs typeface="Calibri"/>
              </a:rPr>
              <a:t>thuốc</a:t>
            </a:r>
            <a:r>
              <a:rPr lang="en-US" sz="2600" spc="-20" dirty="0">
                <a:latin typeface="Calibri"/>
                <a:cs typeface="Calibri"/>
              </a:rPr>
              <a:t> </a:t>
            </a:r>
            <a:r>
              <a:rPr lang="en-US" sz="2600" spc="-20" dirty="0" err="1">
                <a:latin typeface="Calibri"/>
                <a:cs typeface="Calibri"/>
              </a:rPr>
              <a:t>lá</a:t>
            </a:r>
            <a:r>
              <a:rPr lang="en-US" sz="2600" spc="-20" dirty="0">
                <a:latin typeface="Calibri"/>
                <a:cs typeface="Calibri"/>
              </a:rPr>
              <a:t> </a:t>
            </a:r>
            <a:r>
              <a:rPr lang="en-US" sz="2600" spc="-20" dirty="0" err="1">
                <a:latin typeface="Calibri"/>
                <a:cs typeface="Calibri"/>
              </a:rPr>
              <a:t>giả</a:t>
            </a:r>
            <a:r>
              <a:rPr lang="en-US" sz="2600" spc="-20" dirty="0">
                <a:latin typeface="Calibri"/>
                <a:cs typeface="Calibri"/>
              </a:rPr>
              <a:t> </a:t>
            </a:r>
            <a:r>
              <a:rPr lang="en-US" sz="2600" spc="-20" dirty="0" err="1">
                <a:latin typeface="Calibri"/>
                <a:cs typeface="Calibri"/>
              </a:rPr>
              <a:t>dạng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Wingdings"/>
                <a:cs typeface="Wingdings"/>
              </a:rPr>
              <a:t></a:t>
            </a:r>
            <a:r>
              <a:rPr lang="en-US" sz="2600" spc="-5" dirty="0">
                <a:latin typeface="Calibri"/>
                <a:cs typeface="Calibri"/>
              </a:rPr>
              <a:t> </a:t>
            </a:r>
            <a:r>
              <a:rPr lang="en-US" sz="2600" spc="-5" dirty="0" err="1">
                <a:latin typeface="Calibri"/>
                <a:cs typeface="Calibri"/>
              </a:rPr>
              <a:t>cấm</a:t>
            </a:r>
            <a:r>
              <a:rPr lang="en-US" sz="2600" spc="-5" dirty="0">
                <a:latin typeface="Calibri"/>
                <a:cs typeface="Calibri"/>
              </a:rPr>
              <a:t> </a:t>
            </a:r>
            <a:r>
              <a:rPr lang="en-US" sz="2600" spc="-5" dirty="0" err="1">
                <a:latin typeface="Calibri"/>
                <a:cs typeface="Calibri"/>
              </a:rPr>
              <a:t>bán</a:t>
            </a:r>
            <a:r>
              <a:rPr sz="2600" spc="-10" dirty="0">
                <a:latin typeface="Calibri"/>
                <a:cs typeface="Calibri"/>
              </a:rPr>
              <a:t>,</a:t>
            </a:r>
            <a:r>
              <a:rPr lang="en-US" sz="2600" spc="-10" dirty="0">
                <a:latin typeface="Calibri"/>
                <a:cs typeface="Calibri"/>
              </a:rPr>
              <a:t> </a:t>
            </a:r>
            <a:r>
              <a:rPr lang="en-US" sz="2600" spc="-10" dirty="0" err="1">
                <a:latin typeface="Calibri"/>
                <a:cs typeface="Calibri"/>
              </a:rPr>
              <a:t>phân</a:t>
            </a:r>
            <a:r>
              <a:rPr lang="en-US" sz="2600" spc="-10" dirty="0">
                <a:latin typeface="Calibri"/>
                <a:cs typeface="Calibri"/>
              </a:rPr>
              <a:t> </a:t>
            </a:r>
            <a:r>
              <a:rPr lang="en-US" sz="2600" spc="-10" dirty="0" err="1">
                <a:latin typeface="Calibri"/>
                <a:cs typeface="Calibri"/>
              </a:rPr>
              <a:t>phối</a:t>
            </a:r>
            <a:r>
              <a:rPr lang="en-US" sz="2600" spc="-10" dirty="0">
                <a:latin typeface="Calibri"/>
                <a:cs typeface="Calibri"/>
              </a:rPr>
              <a:t> </a:t>
            </a:r>
            <a:r>
              <a:rPr lang="en-US" sz="2600" spc="-10" dirty="0" err="1">
                <a:latin typeface="Calibri"/>
                <a:cs typeface="Calibri"/>
              </a:rPr>
              <a:t>và</a:t>
            </a:r>
            <a:r>
              <a:rPr lang="en-US" sz="2600" spc="-10" dirty="0">
                <a:latin typeface="Calibri"/>
                <a:cs typeface="Calibri"/>
              </a:rPr>
              <a:t> </a:t>
            </a:r>
            <a:r>
              <a:rPr lang="en-US" sz="2600" spc="-10" dirty="0" err="1">
                <a:latin typeface="Calibri"/>
                <a:cs typeface="Calibri"/>
              </a:rPr>
              <a:t>nhập</a:t>
            </a:r>
            <a:r>
              <a:rPr lang="en-US" sz="2600" spc="-10" dirty="0">
                <a:latin typeface="Calibri"/>
                <a:cs typeface="Calibri"/>
              </a:rPr>
              <a:t> </a:t>
            </a:r>
            <a:r>
              <a:rPr lang="en-US" sz="2600" spc="-10" dirty="0" err="1">
                <a:latin typeface="Calibri"/>
                <a:cs typeface="Calibri"/>
              </a:rPr>
              <a:t>khẩu</a:t>
            </a:r>
            <a:endParaRPr sz="2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0070C0"/>
              </a:buClr>
              <a:buFont typeface="Arial"/>
              <a:buChar char="•"/>
              <a:tabLst>
                <a:tab pos="355600" algn="l"/>
              </a:tabLst>
            </a:pPr>
            <a:r>
              <a:rPr sz="3000" b="1" spc="-80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3000" b="1" spc="-2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3000" b="1" spc="-2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3000" b="1" spc="-2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3000" b="1" spc="-5" dirty="0">
                <a:solidFill>
                  <a:srgbClr val="0070C0"/>
                </a:solidFill>
                <a:latin typeface="Calibri"/>
                <a:cs typeface="Calibri"/>
              </a:rPr>
              <a:t>m</a:t>
            </a:r>
            <a:r>
              <a:rPr sz="3000" b="1" spc="-1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endParaRPr sz="3000" dirty="0">
              <a:latin typeface="Calibri"/>
              <a:cs typeface="Calibri"/>
            </a:endParaRPr>
          </a:p>
          <a:p>
            <a:pPr marL="755650" marR="40640" lvl="1" indent="-285750">
              <a:lnSpc>
                <a:spcPct val="102299"/>
              </a:lnSpc>
              <a:spcBef>
                <a:spcPts val="545"/>
              </a:spcBef>
              <a:buFont typeface="Arial"/>
              <a:buChar char="–"/>
              <a:tabLst>
                <a:tab pos="755650" algn="l"/>
              </a:tabLst>
            </a:pPr>
            <a:r>
              <a:rPr lang="en-US" sz="2600" spc="5" dirty="0" err="1">
                <a:latin typeface="Calibri"/>
                <a:cs typeface="Calibri"/>
              </a:rPr>
              <a:t>Cấm</a:t>
            </a:r>
            <a:r>
              <a:rPr lang="en-US" sz="2600" spc="5" dirty="0">
                <a:latin typeface="Calibri"/>
                <a:cs typeface="Calibri"/>
              </a:rPr>
              <a:t> </a:t>
            </a:r>
            <a:r>
              <a:rPr lang="en-US" sz="2600" spc="5" dirty="0" err="1">
                <a:latin typeface="Calibri"/>
                <a:cs typeface="Calibri"/>
              </a:rPr>
              <a:t>bán</a:t>
            </a:r>
            <a:r>
              <a:rPr lang="en-US" sz="2600" spc="5" dirty="0">
                <a:latin typeface="Calibri"/>
                <a:cs typeface="Calibri"/>
              </a:rPr>
              <a:t> </a:t>
            </a:r>
            <a:r>
              <a:rPr lang="en-US" sz="2600" spc="5" dirty="0" err="1">
                <a:latin typeface="Calibri"/>
                <a:cs typeface="Calibri"/>
              </a:rPr>
              <a:t>thuốc</a:t>
            </a:r>
            <a:r>
              <a:rPr lang="en-US" sz="2600" spc="5" dirty="0">
                <a:latin typeface="Calibri"/>
                <a:cs typeface="Calibri"/>
              </a:rPr>
              <a:t> </a:t>
            </a:r>
            <a:r>
              <a:rPr lang="en-US" sz="2600" spc="5" dirty="0" err="1">
                <a:latin typeface="Calibri"/>
                <a:cs typeface="Calibri"/>
              </a:rPr>
              <a:t>nung</a:t>
            </a:r>
            <a:r>
              <a:rPr lang="en-US" sz="2600" spc="5" dirty="0">
                <a:latin typeface="Calibri"/>
                <a:cs typeface="Calibri"/>
              </a:rPr>
              <a:t> </a:t>
            </a:r>
            <a:r>
              <a:rPr lang="en-US" sz="2600" spc="5" dirty="0" err="1">
                <a:latin typeface="Calibri"/>
                <a:cs typeface="Calibri"/>
              </a:rPr>
              <a:t>và</a:t>
            </a:r>
            <a:r>
              <a:rPr lang="en-US" sz="2600" spc="5" dirty="0">
                <a:latin typeface="Calibri"/>
                <a:cs typeface="Calibri"/>
              </a:rPr>
              <a:t> </a:t>
            </a:r>
            <a:r>
              <a:rPr lang="en-US" sz="2600" spc="5" dirty="0" err="1">
                <a:latin typeface="Calibri"/>
                <a:cs typeface="Calibri"/>
              </a:rPr>
              <a:t>phụ</a:t>
            </a:r>
            <a:r>
              <a:rPr lang="en-US" sz="2600" spc="5" dirty="0">
                <a:latin typeface="Calibri"/>
                <a:cs typeface="Calibri"/>
              </a:rPr>
              <a:t> </a:t>
            </a:r>
            <a:r>
              <a:rPr lang="en-US" sz="2600" spc="5" dirty="0" err="1">
                <a:latin typeface="Calibri"/>
                <a:cs typeface="Calibri"/>
              </a:rPr>
              <a:t>kiện</a:t>
            </a:r>
            <a:r>
              <a:rPr lang="en-US" sz="2600" spc="5" dirty="0">
                <a:latin typeface="Calibri"/>
                <a:cs typeface="Calibri"/>
              </a:rPr>
              <a:t> </a:t>
            </a:r>
            <a:r>
              <a:rPr lang="en-US" sz="2600" spc="5" dirty="0" err="1">
                <a:latin typeface="Calibri"/>
                <a:cs typeface="Calibri"/>
              </a:rPr>
              <a:t>chính</a:t>
            </a:r>
            <a:endParaRPr sz="2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0070C0"/>
              </a:buClr>
              <a:buFont typeface="Arial"/>
              <a:buChar char="•"/>
              <a:tabLst>
                <a:tab pos="355600" algn="l"/>
              </a:tabLst>
            </a:pPr>
            <a:r>
              <a:rPr sz="3000" b="1" spc="-25" dirty="0">
                <a:solidFill>
                  <a:srgbClr val="0070C0"/>
                </a:solidFill>
                <a:latin typeface="Calibri"/>
                <a:cs typeface="Calibri"/>
              </a:rPr>
              <a:t>Sa</a:t>
            </a:r>
            <a:r>
              <a:rPr sz="3000" b="1" spc="-15" dirty="0">
                <a:solidFill>
                  <a:srgbClr val="0070C0"/>
                </a:solidFill>
                <a:latin typeface="Calibri"/>
                <a:cs typeface="Calibri"/>
              </a:rPr>
              <a:t>udi</a:t>
            </a:r>
            <a:r>
              <a:rPr sz="3000" b="1" spc="-7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3000" b="1" spc="-7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3000" b="1" spc="-2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3000" b="1" spc="-15" dirty="0">
                <a:solidFill>
                  <a:srgbClr val="0070C0"/>
                </a:solidFill>
                <a:latin typeface="Calibri"/>
                <a:cs typeface="Calibri"/>
              </a:rPr>
              <a:t>bia</a:t>
            </a:r>
            <a:endParaRPr sz="3000" dirty="0">
              <a:latin typeface="Calibri"/>
              <a:cs typeface="Calibri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590"/>
              </a:spcBef>
              <a:buFont typeface="Arial"/>
              <a:buChar char="–"/>
              <a:tabLst>
                <a:tab pos="755650" algn="l"/>
              </a:tabLst>
            </a:pPr>
            <a:r>
              <a:rPr lang="en-US" sz="2600" spc="5" dirty="0" err="1">
                <a:latin typeface="Calibri"/>
                <a:cs typeface="Calibri"/>
              </a:rPr>
              <a:t>Cấm</a:t>
            </a:r>
            <a:r>
              <a:rPr lang="en-US" sz="2600" spc="5" dirty="0">
                <a:latin typeface="Calibri"/>
                <a:cs typeface="Calibri"/>
              </a:rPr>
              <a:t> </a:t>
            </a:r>
            <a:r>
              <a:rPr lang="en-US" sz="2600" spc="5" dirty="0" err="1">
                <a:latin typeface="Calibri"/>
                <a:cs typeface="Calibri"/>
              </a:rPr>
              <a:t>bán</a:t>
            </a:r>
            <a:r>
              <a:rPr lang="en-US" sz="2600" spc="5" dirty="0">
                <a:latin typeface="Calibri"/>
                <a:cs typeface="Calibri"/>
              </a:rPr>
              <a:t> </a:t>
            </a:r>
            <a:r>
              <a:rPr lang="en-US" sz="2600" spc="5" dirty="0" err="1">
                <a:latin typeface="Calibri"/>
                <a:cs typeface="Calibri"/>
              </a:rPr>
              <a:t>và</a:t>
            </a:r>
            <a:r>
              <a:rPr lang="en-US" sz="2600" spc="5" dirty="0">
                <a:latin typeface="Calibri"/>
                <a:cs typeface="Calibri"/>
              </a:rPr>
              <a:t> marketing </a:t>
            </a:r>
            <a:r>
              <a:rPr lang="en-US" sz="2600" spc="5" dirty="0" err="1">
                <a:latin typeface="Calibri"/>
                <a:cs typeface="Calibri"/>
              </a:rPr>
              <a:t>thuốc</a:t>
            </a:r>
            <a:r>
              <a:rPr lang="en-US" sz="2600" spc="5" dirty="0">
                <a:latin typeface="Calibri"/>
                <a:cs typeface="Calibri"/>
              </a:rPr>
              <a:t> </a:t>
            </a:r>
            <a:r>
              <a:rPr lang="en-US" sz="2600" spc="5" dirty="0" err="1">
                <a:latin typeface="Calibri"/>
                <a:cs typeface="Calibri"/>
              </a:rPr>
              <a:t>lá</a:t>
            </a:r>
            <a:r>
              <a:rPr lang="en-US" sz="2600" spc="5" dirty="0">
                <a:latin typeface="Calibri"/>
                <a:cs typeface="Calibri"/>
              </a:rPr>
              <a:t> </a:t>
            </a:r>
            <a:r>
              <a:rPr lang="en-US" sz="2600" spc="5" dirty="0" err="1">
                <a:latin typeface="Calibri"/>
                <a:cs typeface="Calibri"/>
              </a:rPr>
              <a:t>điện</a:t>
            </a:r>
            <a:r>
              <a:rPr lang="en-US" sz="2600" spc="5" dirty="0">
                <a:latin typeface="Calibri"/>
                <a:cs typeface="Calibri"/>
              </a:rPr>
              <a:t> </a:t>
            </a:r>
            <a:r>
              <a:rPr lang="en-US" sz="2600" spc="5" dirty="0" err="1">
                <a:latin typeface="Calibri"/>
                <a:cs typeface="Calibri"/>
              </a:rPr>
              <a:t>tử</a:t>
            </a:r>
            <a:r>
              <a:rPr lang="en-US" sz="2600" spc="5" dirty="0">
                <a:latin typeface="Calibri"/>
                <a:cs typeface="Calibri"/>
              </a:rPr>
              <a:t>, </a:t>
            </a:r>
            <a:r>
              <a:rPr lang="en-US" sz="2600" spc="5" dirty="0" err="1">
                <a:latin typeface="Calibri"/>
                <a:cs typeface="Calibri"/>
              </a:rPr>
              <a:t>gồm</a:t>
            </a:r>
            <a:r>
              <a:rPr lang="en-US" sz="2600" spc="5" dirty="0">
                <a:latin typeface="Calibri"/>
                <a:cs typeface="Calibri"/>
              </a:rPr>
              <a:t> </a:t>
            </a:r>
            <a:r>
              <a:rPr lang="en-US" sz="2600" spc="5" dirty="0" err="1">
                <a:latin typeface="Calibri"/>
                <a:cs typeface="Calibri"/>
              </a:rPr>
              <a:t>cả</a:t>
            </a:r>
            <a:r>
              <a:rPr lang="en-US" sz="2600" spc="5" dirty="0">
                <a:latin typeface="Calibri"/>
                <a:cs typeface="Calibri"/>
              </a:rPr>
              <a:t> </a:t>
            </a:r>
            <a:r>
              <a:rPr lang="en-US" sz="2600" spc="5" dirty="0" err="1">
                <a:latin typeface="Calibri"/>
                <a:cs typeface="Calibri"/>
              </a:rPr>
              <a:t>thuốc</a:t>
            </a:r>
            <a:r>
              <a:rPr lang="en-US" sz="2600" spc="5" dirty="0">
                <a:latin typeface="Calibri"/>
                <a:cs typeface="Calibri"/>
              </a:rPr>
              <a:t> </a:t>
            </a:r>
            <a:r>
              <a:rPr lang="en-US" sz="2600" spc="5" dirty="0" err="1">
                <a:latin typeface="Calibri"/>
                <a:cs typeface="Calibri"/>
              </a:rPr>
              <a:t>nung</a:t>
            </a:r>
            <a:r>
              <a:rPr lang="en-US" sz="2600" spc="5" dirty="0"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784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" y="1109472"/>
            <a:ext cx="3154679" cy="2261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dist="50800" dir="5400000" sx="102000" sy="102000" algn="ctr" rotWithShape="0">
              <a:schemeClr val="tx1"/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2127" y="1453896"/>
            <a:ext cx="2746248" cy="106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107" y="1127820"/>
            <a:ext cx="3072130" cy="2179320"/>
          </a:xfrm>
          <a:custGeom>
            <a:avLst/>
            <a:gdLst/>
            <a:ahLst/>
            <a:cxnLst/>
            <a:rect l="l" t="t" r="r" b="b"/>
            <a:pathLst>
              <a:path w="3072130" h="2179320">
                <a:moveTo>
                  <a:pt x="3071544" y="0"/>
                </a:moveTo>
                <a:lnTo>
                  <a:pt x="363225" y="0"/>
                </a:lnTo>
                <a:lnTo>
                  <a:pt x="333434" y="1204"/>
                </a:lnTo>
                <a:lnTo>
                  <a:pt x="304306" y="4753"/>
                </a:lnTo>
                <a:lnTo>
                  <a:pt x="275936" y="10555"/>
                </a:lnTo>
                <a:lnTo>
                  <a:pt x="248415" y="18516"/>
                </a:lnTo>
                <a:lnTo>
                  <a:pt x="233124" y="24285"/>
                </a:lnTo>
                <a:lnTo>
                  <a:pt x="196299" y="40540"/>
                </a:lnTo>
                <a:lnTo>
                  <a:pt x="148706" y="70078"/>
                </a:lnTo>
                <a:lnTo>
                  <a:pt x="106384" y="106382"/>
                </a:lnTo>
                <a:lnTo>
                  <a:pt x="74628" y="142973"/>
                </a:lnTo>
                <a:lnTo>
                  <a:pt x="74628" y="143195"/>
                </a:lnTo>
                <a:lnTo>
                  <a:pt x="74452" y="143195"/>
                </a:lnTo>
                <a:lnTo>
                  <a:pt x="40541" y="196299"/>
                </a:lnTo>
                <a:lnTo>
                  <a:pt x="18516" y="248416"/>
                </a:lnTo>
                <a:lnTo>
                  <a:pt x="10620" y="275714"/>
                </a:lnTo>
                <a:lnTo>
                  <a:pt x="10620" y="277307"/>
                </a:lnTo>
                <a:lnTo>
                  <a:pt x="10275" y="277307"/>
                </a:lnTo>
                <a:lnTo>
                  <a:pt x="4753" y="304309"/>
                </a:lnTo>
                <a:lnTo>
                  <a:pt x="4524" y="306191"/>
                </a:lnTo>
                <a:lnTo>
                  <a:pt x="4524" y="307787"/>
                </a:lnTo>
                <a:lnTo>
                  <a:pt x="4329" y="307787"/>
                </a:lnTo>
                <a:lnTo>
                  <a:pt x="1204" y="333437"/>
                </a:lnTo>
                <a:lnTo>
                  <a:pt x="0" y="363230"/>
                </a:lnTo>
                <a:lnTo>
                  <a:pt x="0" y="2179289"/>
                </a:lnTo>
                <a:lnTo>
                  <a:pt x="3071544" y="2179289"/>
                </a:lnTo>
                <a:lnTo>
                  <a:pt x="3071544" y="0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107" y="1127820"/>
            <a:ext cx="3072130" cy="2179320"/>
          </a:xfrm>
          <a:custGeom>
            <a:avLst/>
            <a:gdLst/>
            <a:ahLst/>
            <a:cxnLst/>
            <a:rect l="l" t="t" r="r" b="b"/>
            <a:pathLst>
              <a:path w="3072130" h="2179320">
                <a:moveTo>
                  <a:pt x="3071544" y="0"/>
                </a:moveTo>
                <a:lnTo>
                  <a:pt x="363225" y="0"/>
                </a:lnTo>
                <a:lnTo>
                  <a:pt x="333434" y="1204"/>
                </a:lnTo>
                <a:lnTo>
                  <a:pt x="304306" y="4753"/>
                </a:lnTo>
                <a:lnTo>
                  <a:pt x="275936" y="10555"/>
                </a:lnTo>
                <a:lnTo>
                  <a:pt x="248415" y="18516"/>
                </a:lnTo>
                <a:lnTo>
                  <a:pt x="233124" y="24285"/>
                </a:lnTo>
                <a:lnTo>
                  <a:pt x="196299" y="40540"/>
                </a:lnTo>
                <a:lnTo>
                  <a:pt x="148706" y="70078"/>
                </a:lnTo>
                <a:lnTo>
                  <a:pt x="106384" y="106382"/>
                </a:lnTo>
                <a:lnTo>
                  <a:pt x="74628" y="142973"/>
                </a:lnTo>
                <a:lnTo>
                  <a:pt x="74628" y="143195"/>
                </a:lnTo>
                <a:lnTo>
                  <a:pt x="74452" y="143195"/>
                </a:lnTo>
                <a:lnTo>
                  <a:pt x="40541" y="196299"/>
                </a:lnTo>
                <a:lnTo>
                  <a:pt x="18516" y="248416"/>
                </a:lnTo>
                <a:lnTo>
                  <a:pt x="10620" y="275714"/>
                </a:lnTo>
                <a:lnTo>
                  <a:pt x="10620" y="277307"/>
                </a:lnTo>
                <a:lnTo>
                  <a:pt x="10275" y="277307"/>
                </a:lnTo>
                <a:lnTo>
                  <a:pt x="4753" y="304309"/>
                </a:lnTo>
                <a:lnTo>
                  <a:pt x="4524" y="306191"/>
                </a:lnTo>
                <a:lnTo>
                  <a:pt x="4524" y="307787"/>
                </a:lnTo>
                <a:lnTo>
                  <a:pt x="4329" y="307787"/>
                </a:lnTo>
                <a:lnTo>
                  <a:pt x="1204" y="333437"/>
                </a:lnTo>
                <a:lnTo>
                  <a:pt x="0" y="363230"/>
                </a:lnTo>
                <a:lnTo>
                  <a:pt x="0" y="2179289"/>
                </a:lnTo>
                <a:lnTo>
                  <a:pt x="3071544" y="2179289"/>
                </a:lnTo>
                <a:lnTo>
                  <a:pt x="3071544" y="0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9295" y="1567683"/>
            <a:ext cx="2411730" cy="504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0600"/>
              </a:lnSpc>
            </a:pPr>
            <a:r>
              <a:rPr lang="en-US" sz="1800" b="1" dirty="0" err="1">
                <a:solidFill>
                  <a:srgbClr val="FFFFFF"/>
                </a:solidFill>
                <a:latin typeface="Calibri"/>
                <a:cs typeface="Calibri"/>
              </a:rPr>
              <a:t>Ngăn</a:t>
            </a:r>
            <a:r>
              <a:rPr lang="en-US"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r>
              <a:rPr lang="en-US" b="1" dirty="0" err="1">
                <a:solidFill>
                  <a:srgbClr val="FFFFFF"/>
                </a:solidFill>
                <a:latin typeface="Calibri"/>
                <a:cs typeface="Calibri"/>
              </a:rPr>
              <a:t>ừa</a:t>
            </a: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/>
                <a:cs typeface="Calibri"/>
              </a:rPr>
              <a:t>bắt</a:t>
            </a: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/>
                <a:cs typeface="Calibri"/>
              </a:rPr>
              <a:t>đầu</a:t>
            </a: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/>
                <a:cs typeface="Calibri"/>
              </a:rPr>
              <a:t>hút</a:t>
            </a: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/>
                <a:cs typeface="Calibri"/>
              </a:rPr>
              <a:t>thuốc</a:t>
            </a: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/>
                <a:cs typeface="Calibri"/>
              </a:rPr>
              <a:t>lá</a:t>
            </a: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/>
                <a:cs typeface="Calibri"/>
              </a:rPr>
              <a:t>điện</a:t>
            </a: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/>
                <a:cs typeface="Calibri"/>
              </a:rPr>
              <a:t>tử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87501" y="1109472"/>
            <a:ext cx="3154680" cy="2261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72967" y="1328927"/>
            <a:ext cx="3112008" cy="1322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0651" y="1127820"/>
            <a:ext cx="3072130" cy="2179320"/>
          </a:xfrm>
          <a:custGeom>
            <a:avLst/>
            <a:gdLst/>
            <a:ahLst/>
            <a:cxnLst/>
            <a:rect l="l" t="t" r="r" b="b"/>
            <a:pathLst>
              <a:path w="3072129" h="2179320">
                <a:moveTo>
                  <a:pt x="2708300" y="0"/>
                </a:moveTo>
                <a:lnTo>
                  <a:pt x="0" y="0"/>
                </a:lnTo>
                <a:lnTo>
                  <a:pt x="0" y="2179289"/>
                </a:lnTo>
                <a:lnTo>
                  <a:pt x="3071530" y="2179289"/>
                </a:lnTo>
                <a:lnTo>
                  <a:pt x="3071530" y="363230"/>
                </a:lnTo>
                <a:lnTo>
                  <a:pt x="3070326" y="333437"/>
                </a:lnTo>
                <a:lnTo>
                  <a:pt x="3066776" y="304309"/>
                </a:lnTo>
                <a:lnTo>
                  <a:pt x="3065618" y="298643"/>
                </a:lnTo>
                <a:lnTo>
                  <a:pt x="3065556" y="298340"/>
                </a:lnTo>
                <a:lnTo>
                  <a:pt x="3060974" y="275937"/>
                </a:lnTo>
                <a:lnTo>
                  <a:pt x="3059607" y="271211"/>
                </a:lnTo>
                <a:lnTo>
                  <a:pt x="3059460" y="271211"/>
                </a:lnTo>
                <a:lnTo>
                  <a:pt x="3059460" y="270701"/>
                </a:lnTo>
                <a:lnTo>
                  <a:pt x="3053436" y="249875"/>
                </a:lnTo>
                <a:lnTo>
                  <a:pt x="3053364" y="249626"/>
                </a:lnTo>
                <a:lnTo>
                  <a:pt x="3030990" y="196299"/>
                </a:lnTo>
                <a:lnTo>
                  <a:pt x="3001847" y="149291"/>
                </a:lnTo>
                <a:lnTo>
                  <a:pt x="3001548" y="149291"/>
                </a:lnTo>
                <a:lnTo>
                  <a:pt x="3001548" y="148848"/>
                </a:lnTo>
                <a:lnTo>
                  <a:pt x="2965147" y="106382"/>
                </a:lnTo>
                <a:lnTo>
                  <a:pt x="2922825" y="70078"/>
                </a:lnTo>
                <a:lnTo>
                  <a:pt x="2922300" y="70043"/>
                </a:lnTo>
                <a:lnTo>
                  <a:pt x="2922300" y="69724"/>
                </a:lnTo>
                <a:lnTo>
                  <a:pt x="2899640" y="54417"/>
                </a:lnTo>
                <a:lnTo>
                  <a:pt x="2894958" y="51755"/>
                </a:lnTo>
                <a:lnTo>
                  <a:pt x="2875231" y="40540"/>
                </a:lnTo>
                <a:lnTo>
                  <a:pt x="2849691" y="28542"/>
                </a:lnTo>
                <a:lnTo>
                  <a:pt x="2823114" y="18516"/>
                </a:lnTo>
                <a:lnTo>
                  <a:pt x="2822114" y="18227"/>
                </a:lnTo>
                <a:lnTo>
                  <a:pt x="2821716" y="18227"/>
                </a:lnTo>
                <a:lnTo>
                  <a:pt x="2801040" y="12131"/>
                </a:lnTo>
                <a:lnTo>
                  <a:pt x="2800380" y="12131"/>
                </a:lnTo>
                <a:lnTo>
                  <a:pt x="2800380" y="11940"/>
                </a:lnTo>
                <a:lnTo>
                  <a:pt x="2795593" y="10555"/>
                </a:lnTo>
                <a:lnTo>
                  <a:pt x="2788393" y="9083"/>
                </a:lnTo>
                <a:lnTo>
                  <a:pt x="2788188" y="9083"/>
                </a:lnTo>
                <a:lnTo>
                  <a:pt x="2773488" y="6035"/>
                </a:lnTo>
                <a:lnTo>
                  <a:pt x="2772948" y="6035"/>
                </a:lnTo>
                <a:lnTo>
                  <a:pt x="2767221" y="4753"/>
                </a:lnTo>
                <a:lnTo>
                  <a:pt x="2738092" y="1204"/>
                </a:lnTo>
                <a:lnTo>
                  <a:pt x="2708300" y="0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40496" y="1442715"/>
            <a:ext cx="2732405" cy="504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100"/>
              </a:lnSpc>
            </a:pPr>
            <a:r>
              <a:rPr lang="en-US" sz="1800" b="1" spc="-15" dirty="0" err="1">
                <a:solidFill>
                  <a:srgbClr val="FFFFFF"/>
                </a:solidFill>
                <a:latin typeface="Calibri"/>
                <a:cs typeface="Calibri"/>
              </a:rPr>
              <a:t>Bảo</a:t>
            </a:r>
            <a:r>
              <a:rPr lang="en-US"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800" b="1" spc="-15" dirty="0" err="1">
                <a:solidFill>
                  <a:srgbClr val="FFFFFF"/>
                </a:solidFill>
                <a:latin typeface="Calibri"/>
                <a:cs typeface="Calibri"/>
              </a:rPr>
              <a:t>vệ</a:t>
            </a:r>
            <a:r>
              <a:rPr lang="en-US"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800" b="1" spc="-15" dirty="0" err="1">
                <a:solidFill>
                  <a:srgbClr val="FFFFFF"/>
                </a:solidFill>
                <a:latin typeface="Calibri"/>
                <a:cs typeface="Calibri"/>
              </a:rPr>
              <a:t>khỏi</a:t>
            </a:r>
            <a:r>
              <a:rPr lang="en-US"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800" b="1" spc="-15" dirty="0" err="1">
                <a:solidFill>
                  <a:srgbClr val="FFFFFF"/>
                </a:solidFill>
                <a:latin typeface="Calibri"/>
                <a:cs typeface="Calibri"/>
              </a:rPr>
              <a:t>khói</a:t>
            </a:r>
            <a:r>
              <a:rPr lang="en-US"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800" b="1" spc="-15" dirty="0" err="1">
                <a:solidFill>
                  <a:srgbClr val="FFFFFF"/>
                </a:solidFill>
                <a:latin typeface="Calibri"/>
                <a:cs typeface="Calibri"/>
              </a:rPr>
              <a:t>thuốc</a:t>
            </a:r>
            <a:r>
              <a:rPr lang="en-US"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800" b="1" spc="-15" dirty="0" err="1">
                <a:solidFill>
                  <a:srgbClr val="FFFFFF"/>
                </a:solidFill>
                <a:latin typeface="Calibri"/>
                <a:cs typeface="Calibri"/>
              </a:rPr>
              <a:t>lá</a:t>
            </a:r>
            <a:r>
              <a:rPr lang="en-US"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800" b="1" spc="-15" dirty="0" err="1">
                <a:solidFill>
                  <a:srgbClr val="FFFFFF"/>
                </a:solidFill>
                <a:latin typeface="Calibri"/>
                <a:cs typeface="Calibri"/>
              </a:rPr>
              <a:t>điện</a:t>
            </a:r>
            <a:r>
              <a:rPr lang="en-US"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800" b="1" spc="-15" dirty="0" err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lang="en-US" b="1" spc="-15" dirty="0" err="1">
                <a:solidFill>
                  <a:srgbClr val="FFFFFF"/>
                </a:solidFill>
                <a:latin typeface="Calibri"/>
                <a:cs typeface="Calibri"/>
              </a:rPr>
              <a:t>ử</a:t>
            </a:r>
            <a:r>
              <a:rPr lang="en-US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b="1" spc="-15" dirty="0" err="1">
                <a:solidFill>
                  <a:srgbClr val="FFFFFF"/>
                </a:solidFill>
                <a:latin typeface="Calibri"/>
                <a:cs typeface="Calibri"/>
              </a:rPr>
              <a:t>thụ</a:t>
            </a:r>
            <a:r>
              <a:rPr lang="en-US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b="1" spc="-15" dirty="0" err="1">
                <a:solidFill>
                  <a:srgbClr val="FFFFFF"/>
                </a:solidFill>
                <a:latin typeface="Calibri"/>
                <a:cs typeface="Calibri"/>
              </a:rPr>
              <a:t>động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725" y="3317941"/>
            <a:ext cx="3154679" cy="22616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247" y="3864864"/>
            <a:ext cx="3163824" cy="10698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107" y="3307110"/>
            <a:ext cx="3072130" cy="2179320"/>
          </a:xfrm>
          <a:custGeom>
            <a:avLst/>
            <a:gdLst/>
            <a:ahLst/>
            <a:cxnLst/>
            <a:rect l="l" t="t" r="r" b="b"/>
            <a:pathLst>
              <a:path w="3072130" h="2179320">
                <a:moveTo>
                  <a:pt x="3071544" y="0"/>
                </a:moveTo>
                <a:lnTo>
                  <a:pt x="0" y="0"/>
                </a:lnTo>
                <a:lnTo>
                  <a:pt x="0" y="1816053"/>
                </a:lnTo>
                <a:lnTo>
                  <a:pt x="1204" y="1845844"/>
                </a:lnTo>
                <a:lnTo>
                  <a:pt x="4323" y="1871441"/>
                </a:lnTo>
                <a:lnTo>
                  <a:pt x="4524" y="1871441"/>
                </a:lnTo>
                <a:lnTo>
                  <a:pt x="4524" y="1873089"/>
                </a:lnTo>
                <a:lnTo>
                  <a:pt x="4753" y="1874971"/>
                </a:lnTo>
                <a:lnTo>
                  <a:pt x="10265" y="1901921"/>
                </a:lnTo>
                <a:lnTo>
                  <a:pt x="10620" y="1901921"/>
                </a:lnTo>
                <a:lnTo>
                  <a:pt x="10620" y="1903565"/>
                </a:lnTo>
                <a:lnTo>
                  <a:pt x="28543" y="1957439"/>
                </a:lnTo>
                <a:lnTo>
                  <a:pt x="54418" y="2007387"/>
                </a:lnTo>
                <a:lnTo>
                  <a:pt x="74414" y="2036033"/>
                </a:lnTo>
                <a:lnTo>
                  <a:pt x="74628" y="2036033"/>
                </a:lnTo>
                <a:lnTo>
                  <a:pt x="74628" y="2036303"/>
                </a:lnTo>
                <a:lnTo>
                  <a:pt x="106384" y="2072894"/>
                </a:lnTo>
                <a:lnTo>
                  <a:pt x="148706" y="2109198"/>
                </a:lnTo>
                <a:lnTo>
                  <a:pt x="196299" y="2138736"/>
                </a:lnTo>
                <a:lnTo>
                  <a:pt x="232895" y="2154905"/>
                </a:lnTo>
                <a:lnTo>
                  <a:pt x="233124" y="2154905"/>
                </a:lnTo>
                <a:lnTo>
                  <a:pt x="275936" y="2168721"/>
                </a:lnTo>
                <a:lnTo>
                  <a:pt x="333434" y="2178073"/>
                </a:lnTo>
                <a:lnTo>
                  <a:pt x="363225" y="2179277"/>
                </a:lnTo>
                <a:lnTo>
                  <a:pt x="3071544" y="2179277"/>
                </a:lnTo>
                <a:lnTo>
                  <a:pt x="3071544" y="0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107" y="3307110"/>
            <a:ext cx="3072130" cy="2179320"/>
          </a:xfrm>
          <a:custGeom>
            <a:avLst/>
            <a:gdLst/>
            <a:ahLst/>
            <a:cxnLst/>
            <a:rect l="l" t="t" r="r" b="b"/>
            <a:pathLst>
              <a:path w="3072130" h="2179320">
                <a:moveTo>
                  <a:pt x="3071544" y="0"/>
                </a:moveTo>
                <a:lnTo>
                  <a:pt x="0" y="0"/>
                </a:lnTo>
                <a:lnTo>
                  <a:pt x="0" y="1816053"/>
                </a:lnTo>
                <a:lnTo>
                  <a:pt x="1204" y="1845844"/>
                </a:lnTo>
                <a:lnTo>
                  <a:pt x="4323" y="1871441"/>
                </a:lnTo>
                <a:lnTo>
                  <a:pt x="4524" y="1871441"/>
                </a:lnTo>
                <a:lnTo>
                  <a:pt x="4524" y="1873089"/>
                </a:lnTo>
                <a:lnTo>
                  <a:pt x="4753" y="1874971"/>
                </a:lnTo>
                <a:lnTo>
                  <a:pt x="10265" y="1901921"/>
                </a:lnTo>
                <a:lnTo>
                  <a:pt x="10620" y="1901921"/>
                </a:lnTo>
                <a:lnTo>
                  <a:pt x="10620" y="1903565"/>
                </a:lnTo>
                <a:lnTo>
                  <a:pt x="28543" y="1957439"/>
                </a:lnTo>
                <a:lnTo>
                  <a:pt x="54418" y="2007387"/>
                </a:lnTo>
                <a:lnTo>
                  <a:pt x="74414" y="2036033"/>
                </a:lnTo>
                <a:lnTo>
                  <a:pt x="74628" y="2036033"/>
                </a:lnTo>
                <a:lnTo>
                  <a:pt x="74628" y="2036303"/>
                </a:lnTo>
                <a:lnTo>
                  <a:pt x="106384" y="2072894"/>
                </a:lnTo>
                <a:lnTo>
                  <a:pt x="148706" y="2109198"/>
                </a:lnTo>
                <a:lnTo>
                  <a:pt x="196299" y="2138736"/>
                </a:lnTo>
                <a:lnTo>
                  <a:pt x="232895" y="2154905"/>
                </a:lnTo>
                <a:lnTo>
                  <a:pt x="233124" y="2154905"/>
                </a:lnTo>
                <a:lnTo>
                  <a:pt x="275936" y="2168721"/>
                </a:lnTo>
                <a:lnTo>
                  <a:pt x="333434" y="2178073"/>
                </a:lnTo>
                <a:lnTo>
                  <a:pt x="363225" y="2179277"/>
                </a:lnTo>
                <a:lnTo>
                  <a:pt x="3071544" y="2179277"/>
                </a:lnTo>
                <a:lnTo>
                  <a:pt x="3071544" y="0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8225" y="3978653"/>
            <a:ext cx="2774315" cy="1008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905" algn="ctr">
              <a:lnSpc>
                <a:spcPct val="90600"/>
              </a:lnSpc>
            </a:pPr>
            <a:r>
              <a:rPr lang="en-US" sz="1800" b="1" dirty="0" err="1">
                <a:solidFill>
                  <a:srgbClr val="FFFFFF"/>
                </a:solidFill>
                <a:latin typeface="Calibri"/>
                <a:cs typeface="Calibri"/>
              </a:rPr>
              <a:t>Ngăn</a:t>
            </a:r>
            <a:r>
              <a:rPr lang="en-US"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r>
              <a:rPr lang="en-US" b="1" dirty="0" err="1">
                <a:solidFill>
                  <a:srgbClr val="FFFFFF"/>
                </a:solidFill>
                <a:latin typeface="Calibri"/>
                <a:cs typeface="Calibri"/>
              </a:rPr>
              <a:t>ừa</a:t>
            </a: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/>
                <a:cs typeface="Calibri"/>
              </a:rPr>
              <a:t>những</a:t>
            </a: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/>
                <a:cs typeface="Calibri"/>
              </a:rPr>
              <a:t>tuyên</a:t>
            </a: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/>
                <a:cs typeface="Calibri"/>
              </a:rPr>
              <a:t>bố</a:t>
            </a: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/>
                <a:cs typeface="Calibri"/>
              </a:rPr>
              <a:t>về</a:t>
            </a: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/>
                <a:cs typeface="Calibri"/>
              </a:rPr>
              <a:t>sự</a:t>
            </a: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 an </a:t>
            </a:r>
            <a:r>
              <a:rPr lang="en-US" b="1" dirty="0" err="1">
                <a:solidFill>
                  <a:srgbClr val="FFFFFF"/>
                </a:solidFill>
                <a:latin typeface="Calibri"/>
                <a:cs typeface="Calibri"/>
              </a:rPr>
              <a:t>toàn</a:t>
            </a: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/>
                <a:cs typeface="Calibri"/>
              </a:rPr>
              <a:t>của</a:t>
            </a: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/>
                <a:cs typeface="Calibri"/>
              </a:rPr>
              <a:t>thuốc</a:t>
            </a: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/>
                <a:cs typeface="Calibri"/>
              </a:rPr>
              <a:t>lá</a:t>
            </a: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/>
                <a:cs typeface="Calibri"/>
              </a:rPr>
              <a:t>điện</a:t>
            </a: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/>
                <a:cs typeface="Calibri"/>
              </a:rPr>
              <a:t>tử</a:t>
            </a: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 (</a:t>
            </a:r>
            <a:r>
              <a:rPr lang="en-US" b="1" dirty="0" err="1">
                <a:solidFill>
                  <a:srgbClr val="FFFFFF"/>
                </a:solidFill>
                <a:latin typeface="Calibri"/>
                <a:cs typeface="Calibri"/>
              </a:rPr>
              <a:t>hiện</a:t>
            </a: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lang="vi-VN" b="1" dirty="0">
                <a:solidFill>
                  <a:srgbClr val="FFFFFF"/>
                </a:solidFill>
                <a:latin typeface="Calibri"/>
                <a:cs typeface="Calibri"/>
              </a:rPr>
              <a:t>ư</a:t>
            </a: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lang="en-US" b="1" dirty="0" err="1">
                <a:solidFill>
                  <a:srgbClr val="FFFFFF"/>
                </a:solidFill>
                <a:latin typeface="Calibri"/>
                <a:cs typeface="Calibri"/>
              </a:rPr>
              <a:t>có</a:t>
            </a: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/>
                <a:cs typeface="Calibri"/>
              </a:rPr>
              <a:t>đủ</a:t>
            </a: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/>
                <a:cs typeface="Calibri"/>
              </a:rPr>
              <a:t>bằng</a:t>
            </a: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/>
                <a:cs typeface="Calibri"/>
              </a:rPr>
              <a:t>chứng</a:t>
            </a: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30295" y="3288791"/>
            <a:ext cx="3154680" cy="22616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36392" y="3858767"/>
            <a:ext cx="3185160" cy="14173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70651" y="3307110"/>
            <a:ext cx="3071530" cy="21792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effectLst>
            <a:outerShdw blurRad="114300" dist="622300" dir="6000000" algn="ctr" rotWithShape="0">
              <a:srgbClr val="0070C0"/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70651" y="3307110"/>
            <a:ext cx="3072130" cy="2179320"/>
          </a:xfrm>
          <a:custGeom>
            <a:avLst/>
            <a:gdLst/>
            <a:ahLst/>
            <a:cxnLst/>
            <a:rect l="l" t="t" r="r" b="b"/>
            <a:pathLst>
              <a:path w="3072129" h="2179320">
                <a:moveTo>
                  <a:pt x="3071530" y="0"/>
                </a:moveTo>
                <a:lnTo>
                  <a:pt x="0" y="0"/>
                </a:lnTo>
                <a:lnTo>
                  <a:pt x="0" y="2179277"/>
                </a:lnTo>
                <a:lnTo>
                  <a:pt x="2708300" y="2179277"/>
                </a:lnTo>
                <a:lnTo>
                  <a:pt x="2738092" y="2178073"/>
                </a:lnTo>
                <a:lnTo>
                  <a:pt x="2767221" y="2174523"/>
                </a:lnTo>
                <a:lnTo>
                  <a:pt x="2795593" y="2168721"/>
                </a:lnTo>
                <a:lnTo>
                  <a:pt x="2800380" y="2167336"/>
                </a:lnTo>
                <a:lnTo>
                  <a:pt x="2800380" y="2167097"/>
                </a:lnTo>
                <a:lnTo>
                  <a:pt x="2801206" y="2167097"/>
                </a:lnTo>
                <a:lnTo>
                  <a:pt x="2821716" y="2161165"/>
                </a:lnTo>
                <a:lnTo>
                  <a:pt x="2821716" y="2161001"/>
                </a:lnTo>
                <a:lnTo>
                  <a:pt x="2822281" y="2161001"/>
                </a:lnTo>
                <a:lnTo>
                  <a:pt x="2823114" y="2160760"/>
                </a:lnTo>
                <a:lnTo>
                  <a:pt x="2849691" y="2150734"/>
                </a:lnTo>
                <a:lnTo>
                  <a:pt x="2875231" y="2138736"/>
                </a:lnTo>
                <a:lnTo>
                  <a:pt x="2894868" y="2127572"/>
                </a:lnTo>
                <a:lnTo>
                  <a:pt x="2895042" y="2127473"/>
                </a:lnTo>
                <a:lnTo>
                  <a:pt x="2899640" y="2124859"/>
                </a:lnTo>
                <a:lnTo>
                  <a:pt x="2922300" y="2109552"/>
                </a:lnTo>
                <a:lnTo>
                  <a:pt x="2922300" y="2109185"/>
                </a:lnTo>
                <a:lnTo>
                  <a:pt x="2922840" y="2109185"/>
                </a:lnTo>
                <a:lnTo>
                  <a:pt x="2965147" y="2072894"/>
                </a:lnTo>
                <a:lnTo>
                  <a:pt x="3001452" y="2030571"/>
                </a:lnTo>
                <a:lnTo>
                  <a:pt x="3001548" y="2030429"/>
                </a:lnTo>
                <a:lnTo>
                  <a:pt x="3001548" y="2029937"/>
                </a:lnTo>
                <a:lnTo>
                  <a:pt x="3001880" y="2029937"/>
                </a:lnTo>
                <a:lnTo>
                  <a:pt x="3017113" y="2007387"/>
                </a:lnTo>
                <a:lnTo>
                  <a:pt x="3019836" y="2002598"/>
                </a:lnTo>
                <a:lnTo>
                  <a:pt x="3030990" y="1982978"/>
                </a:lnTo>
                <a:lnTo>
                  <a:pt x="3042988" y="1957439"/>
                </a:lnTo>
                <a:lnTo>
                  <a:pt x="3053014" y="1930862"/>
                </a:lnTo>
                <a:lnTo>
                  <a:pt x="3053364" y="1929652"/>
                </a:lnTo>
                <a:lnTo>
                  <a:pt x="3053364" y="1929353"/>
                </a:lnTo>
                <a:lnTo>
                  <a:pt x="3059460" y="1908578"/>
                </a:lnTo>
                <a:lnTo>
                  <a:pt x="3059460" y="1908017"/>
                </a:lnTo>
                <a:lnTo>
                  <a:pt x="3059622" y="1908017"/>
                </a:lnTo>
                <a:lnTo>
                  <a:pt x="3060974" y="1903342"/>
                </a:lnTo>
                <a:lnTo>
                  <a:pt x="3065556" y="1880940"/>
                </a:lnTo>
                <a:lnTo>
                  <a:pt x="3065556" y="1880585"/>
                </a:lnTo>
                <a:lnTo>
                  <a:pt x="3066776" y="1874971"/>
                </a:lnTo>
                <a:lnTo>
                  <a:pt x="3070326" y="1845844"/>
                </a:lnTo>
                <a:lnTo>
                  <a:pt x="3071530" y="1816053"/>
                </a:lnTo>
                <a:lnTo>
                  <a:pt x="3071530" y="0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293061" y="3958841"/>
            <a:ext cx="2827020" cy="915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92500"/>
              </a:lnSpc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cs typeface="Calibri"/>
              </a:rPr>
              <a:t>Ngăn</a:t>
            </a: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Calibri"/>
                <a:cs typeface="Calibri"/>
              </a:rPr>
              <a:t>ngừa</a:t>
            </a: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Calibri"/>
                <a:cs typeface="Calibri"/>
              </a:rPr>
              <a:t>khỏi</a:t>
            </a: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Calibri"/>
                <a:cs typeface="Calibri"/>
              </a:rPr>
              <a:t>các</a:t>
            </a: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</a:rPr>
              <a:t> can </a:t>
            </a:r>
            <a:r>
              <a:rPr lang="en-US" sz="1600" b="1" dirty="0" err="1">
                <a:solidFill>
                  <a:srgbClr val="FFFFFF"/>
                </a:solidFill>
                <a:latin typeface="Calibri"/>
                <a:cs typeface="Calibri"/>
              </a:rPr>
              <a:t>thiệp</a:t>
            </a: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Calibri"/>
                <a:cs typeface="Calibri"/>
              </a:rPr>
              <a:t>từ</a:t>
            </a: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Calibri"/>
                <a:cs typeface="Calibri"/>
              </a:rPr>
              <a:t>ngành</a:t>
            </a: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</a:rPr>
              <a:t> CNTL </a:t>
            </a:r>
            <a:r>
              <a:rPr lang="en-US" sz="1600" b="1" dirty="0" err="1">
                <a:solidFill>
                  <a:srgbClr val="FFFFFF"/>
                </a:solidFill>
                <a:latin typeface="Calibri"/>
                <a:cs typeface="Calibri"/>
              </a:rPr>
              <a:t>làm</a:t>
            </a: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Calibri"/>
                <a:cs typeface="Calibri"/>
              </a:rPr>
              <a:t>yếu</a:t>
            </a: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Calibri"/>
                <a:cs typeface="Calibri"/>
              </a:rPr>
              <a:t>các</a:t>
            </a: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</a:rPr>
              <a:t> qui </a:t>
            </a:r>
            <a:r>
              <a:rPr lang="en-US" sz="1600" b="1" dirty="0" err="1">
                <a:solidFill>
                  <a:srgbClr val="FFFFFF"/>
                </a:solidFill>
                <a:latin typeface="Calibri"/>
                <a:cs typeface="Calibri"/>
              </a:rPr>
              <a:t>định</a:t>
            </a: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Calibri"/>
                <a:cs typeface="Calibri"/>
              </a:rPr>
              <a:t>về</a:t>
            </a: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Calibri"/>
                <a:cs typeface="Calibri"/>
              </a:rPr>
              <a:t>kiểm</a:t>
            </a: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Calibri"/>
                <a:cs typeface="Calibri"/>
              </a:rPr>
              <a:t>soát</a:t>
            </a: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Calibri"/>
                <a:cs typeface="Calibri"/>
              </a:rPr>
              <a:t>thuốc</a:t>
            </a: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Calibri"/>
                <a:cs typeface="Calibri"/>
              </a:rPr>
              <a:t>lá</a:t>
            </a: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Calibri"/>
                <a:cs typeface="Calibri"/>
              </a:rPr>
              <a:t>và</a:t>
            </a: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Calibri"/>
                <a:cs typeface="Calibri"/>
              </a:rPr>
              <a:t>thuốc</a:t>
            </a: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Calibri"/>
                <a:cs typeface="Calibri"/>
              </a:rPr>
              <a:t>lá</a:t>
            </a: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Calibri"/>
                <a:cs typeface="Calibri"/>
              </a:rPr>
              <a:t>điện</a:t>
            </a: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Calibri"/>
                <a:cs typeface="Calibri"/>
              </a:rPr>
              <a:t>tử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862327" y="2706623"/>
            <a:ext cx="2877312" cy="11704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69007" y="2904744"/>
            <a:ext cx="2715768" cy="8260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05143" y="2723906"/>
            <a:ext cx="2792730" cy="1089660"/>
          </a:xfrm>
          <a:custGeom>
            <a:avLst/>
            <a:gdLst/>
            <a:ahLst/>
            <a:cxnLst/>
            <a:rect l="l" t="t" r="r" b="b"/>
            <a:pathLst>
              <a:path w="2792729" h="1089660">
                <a:moveTo>
                  <a:pt x="2657712" y="1083046"/>
                </a:moveTo>
                <a:lnTo>
                  <a:pt x="133968" y="1083046"/>
                </a:lnTo>
                <a:lnTo>
                  <a:pt x="133968" y="1083194"/>
                </a:lnTo>
                <a:lnTo>
                  <a:pt x="137964" y="1084350"/>
                </a:lnTo>
                <a:lnTo>
                  <a:pt x="152148" y="1087252"/>
                </a:lnTo>
                <a:lnTo>
                  <a:pt x="166711" y="1089027"/>
                </a:lnTo>
                <a:lnTo>
                  <a:pt x="181605" y="1089629"/>
                </a:lnTo>
                <a:lnTo>
                  <a:pt x="2610621" y="1089629"/>
                </a:lnTo>
                <a:lnTo>
                  <a:pt x="2625517" y="1089027"/>
                </a:lnTo>
                <a:lnTo>
                  <a:pt x="2640082" y="1087252"/>
                </a:lnTo>
                <a:lnTo>
                  <a:pt x="2654268" y="1084350"/>
                </a:lnTo>
                <a:lnTo>
                  <a:pt x="2657712" y="1083354"/>
                </a:lnTo>
                <a:lnTo>
                  <a:pt x="2657712" y="1083046"/>
                </a:lnTo>
                <a:close/>
              </a:path>
              <a:path w="2792729" h="1089660">
                <a:moveTo>
                  <a:pt x="2666856" y="1079998"/>
                </a:moveTo>
                <a:lnTo>
                  <a:pt x="124824" y="1079998"/>
                </a:lnTo>
                <a:lnTo>
                  <a:pt x="124824" y="1080549"/>
                </a:lnTo>
                <a:lnTo>
                  <a:pt x="133454" y="1083046"/>
                </a:lnTo>
                <a:lnTo>
                  <a:pt x="2658779" y="1083046"/>
                </a:lnTo>
                <a:lnTo>
                  <a:pt x="2666856" y="1080709"/>
                </a:lnTo>
                <a:lnTo>
                  <a:pt x="2666856" y="1079998"/>
                </a:lnTo>
                <a:close/>
              </a:path>
              <a:path w="2792729" h="1089660">
                <a:moveTo>
                  <a:pt x="2679048" y="1076950"/>
                </a:moveTo>
                <a:lnTo>
                  <a:pt x="115680" y="1076950"/>
                </a:lnTo>
                <a:lnTo>
                  <a:pt x="115680" y="1077153"/>
                </a:lnTo>
                <a:lnTo>
                  <a:pt x="123218" y="1079998"/>
                </a:lnTo>
                <a:lnTo>
                  <a:pt x="2679048" y="1079998"/>
                </a:lnTo>
                <a:lnTo>
                  <a:pt x="2679048" y="1076950"/>
                </a:lnTo>
                <a:close/>
              </a:path>
              <a:path w="2792729" h="1089660">
                <a:moveTo>
                  <a:pt x="2703432" y="1064758"/>
                </a:moveTo>
                <a:lnTo>
                  <a:pt x="91296" y="1064758"/>
                </a:lnTo>
                <a:lnTo>
                  <a:pt x="91296" y="1065461"/>
                </a:lnTo>
                <a:lnTo>
                  <a:pt x="98147" y="1069356"/>
                </a:lnTo>
                <a:lnTo>
                  <a:pt x="110917" y="1075356"/>
                </a:lnTo>
                <a:lnTo>
                  <a:pt x="115140" y="1076950"/>
                </a:lnTo>
                <a:lnTo>
                  <a:pt x="2685144" y="1076950"/>
                </a:lnTo>
                <a:lnTo>
                  <a:pt x="2685144" y="1073902"/>
                </a:lnTo>
                <a:lnTo>
                  <a:pt x="2691240" y="1073902"/>
                </a:lnTo>
                <a:lnTo>
                  <a:pt x="2691240" y="1070854"/>
                </a:lnTo>
                <a:lnTo>
                  <a:pt x="2697336" y="1070854"/>
                </a:lnTo>
                <a:lnTo>
                  <a:pt x="2697336" y="1067806"/>
                </a:lnTo>
                <a:lnTo>
                  <a:pt x="2703432" y="1067806"/>
                </a:lnTo>
                <a:lnTo>
                  <a:pt x="2703432" y="1064758"/>
                </a:lnTo>
                <a:close/>
              </a:path>
              <a:path w="2792729" h="1089660">
                <a:moveTo>
                  <a:pt x="2706480" y="1061710"/>
                </a:moveTo>
                <a:lnTo>
                  <a:pt x="85200" y="1061710"/>
                </a:lnTo>
                <a:lnTo>
                  <a:pt x="85200" y="1061915"/>
                </a:lnTo>
                <a:lnTo>
                  <a:pt x="85943" y="1062417"/>
                </a:lnTo>
                <a:lnTo>
                  <a:pt x="90059" y="1064758"/>
                </a:lnTo>
                <a:lnTo>
                  <a:pt x="2706480" y="1064758"/>
                </a:lnTo>
                <a:lnTo>
                  <a:pt x="2706480" y="1061710"/>
                </a:lnTo>
                <a:close/>
              </a:path>
              <a:path w="2792729" h="1089660">
                <a:moveTo>
                  <a:pt x="2730864" y="1043422"/>
                </a:moveTo>
                <a:lnTo>
                  <a:pt x="60816" y="1043422"/>
                </a:lnTo>
                <a:lnTo>
                  <a:pt x="63419" y="1045910"/>
                </a:lnTo>
                <a:lnTo>
                  <a:pt x="74352" y="1054586"/>
                </a:lnTo>
                <a:lnTo>
                  <a:pt x="75872" y="1055614"/>
                </a:lnTo>
                <a:lnTo>
                  <a:pt x="76056" y="1055614"/>
                </a:lnTo>
                <a:lnTo>
                  <a:pt x="84896" y="1061710"/>
                </a:lnTo>
                <a:lnTo>
                  <a:pt x="2707343" y="1061710"/>
                </a:lnTo>
                <a:lnTo>
                  <a:pt x="2717888" y="1054586"/>
                </a:lnTo>
                <a:lnTo>
                  <a:pt x="2727816" y="1046709"/>
                </a:lnTo>
                <a:lnTo>
                  <a:pt x="2727816" y="1046470"/>
                </a:lnTo>
                <a:lnTo>
                  <a:pt x="2728117" y="1046470"/>
                </a:lnTo>
                <a:lnTo>
                  <a:pt x="2728823" y="1045910"/>
                </a:lnTo>
                <a:lnTo>
                  <a:pt x="2730864" y="1044019"/>
                </a:lnTo>
                <a:lnTo>
                  <a:pt x="2730864" y="1043422"/>
                </a:lnTo>
                <a:close/>
              </a:path>
              <a:path w="2792729" h="1089660">
                <a:moveTo>
                  <a:pt x="2782680" y="964174"/>
                </a:moveTo>
                <a:lnTo>
                  <a:pt x="9000" y="964174"/>
                </a:lnTo>
                <a:lnTo>
                  <a:pt x="9000" y="964532"/>
                </a:lnTo>
                <a:lnTo>
                  <a:pt x="9258" y="965423"/>
                </a:lnTo>
                <a:lnTo>
                  <a:pt x="14271" y="978709"/>
                </a:lnTo>
                <a:lnTo>
                  <a:pt x="20270" y="991478"/>
                </a:lnTo>
                <a:lnTo>
                  <a:pt x="20343" y="991606"/>
                </a:lnTo>
                <a:lnTo>
                  <a:pt x="21192" y="991606"/>
                </a:lnTo>
                <a:lnTo>
                  <a:pt x="21192" y="993100"/>
                </a:lnTo>
                <a:lnTo>
                  <a:pt x="23809" y="997702"/>
                </a:lnTo>
                <a:lnTo>
                  <a:pt x="24240" y="997702"/>
                </a:lnTo>
                <a:lnTo>
                  <a:pt x="24240" y="998461"/>
                </a:lnTo>
                <a:lnTo>
                  <a:pt x="27208" y="1003681"/>
                </a:lnTo>
                <a:lnTo>
                  <a:pt x="35039" y="1015273"/>
                </a:lnTo>
                <a:lnTo>
                  <a:pt x="43716" y="1026206"/>
                </a:lnTo>
                <a:lnTo>
                  <a:pt x="48369" y="1031230"/>
                </a:lnTo>
                <a:lnTo>
                  <a:pt x="48624" y="1031230"/>
                </a:lnTo>
                <a:lnTo>
                  <a:pt x="48624" y="1031504"/>
                </a:lnTo>
                <a:lnTo>
                  <a:pt x="53191" y="1036434"/>
                </a:lnTo>
                <a:lnTo>
                  <a:pt x="57443" y="1040374"/>
                </a:lnTo>
                <a:lnTo>
                  <a:pt x="57768" y="1040374"/>
                </a:lnTo>
                <a:lnTo>
                  <a:pt x="57768" y="1040675"/>
                </a:lnTo>
                <a:lnTo>
                  <a:pt x="60733" y="1043422"/>
                </a:lnTo>
                <a:lnTo>
                  <a:pt x="2731509" y="1043422"/>
                </a:lnTo>
                <a:lnTo>
                  <a:pt x="2739052" y="1036434"/>
                </a:lnTo>
                <a:lnTo>
                  <a:pt x="2746104" y="1028823"/>
                </a:lnTo>
                <a:lnTo>
                  <a:pt x="2746104" y="1028182"/>
                </a:lnTo>
                <a:lnTo>
                  <a:pt x="2749152" y="1028182"/>
                </a:lnTo>
                <a:lnTo>
                  <a:pt x="2749152" y="1025134"/>
                </a:lnTo>
                <a:lnTo>
                  <a:pt x="2749380" y="1025134"/>
                </a:lnTo>
                <a:lnTo>
                  <a:pt x="2757206" y="1015273"/>
                </a:lnTo>
                <a:lnTo>
                  <a:pt x="2764392" y="1004638"/>
                </a:lnTo>
                <a:lnTo>
                  <a:pt x="2764392" y="1003798"/>
                </a:lnTo>
                <a:lnTo>
                  <a:pt x="2764960" y="1003798"/>
                </a:lnTo>
                <a:lnTo>
                  <a:pt x="2771977" y="991478"/>
                </a:lnTo>
                <a:lnTo>
                  <a:pt x="2777977" y="978709"/>
                </a:lnTo>
                <a:lnTo>
                  <a:pt x="2782680" y="966247"/>
                </a:lnTo>
                <a:lnTo>
                  <a:pt x="2782680" y="964174"/>
                </a:lnTo>
                <a:close/>
              </a:path>
              <a:path w="2792729" h="1089660">
                <a:moveTo>
                  <a:pt x="2783506" y="125974"/>
                </a:moveTo>
                <a:lnTo>
                  <a:pt x="8743" y="125974"/>
                </a:lnTo>
                <a:lnTo>
                  <a:pt x="5277" y="137954"/>
                </a:lnTo>
                <a:lnTo>
                  <a:pt x="2904" y="149559"/>
                </a:lnTo>
                <a:lnTo>
                  <a:pt x="2904" y="150358"/>
                </a:lnTo>
                <a:lnTo>
                  <a:pt x="2741" y="150358"/>
                </a:lnTo>
                <a:lnTo>
                  <a:pt x="2376" y="152139"/>
                </a:lnTo>
                <a:lnTo>
                  <a:pt x="602" y="166703"/>
                </a:lnTo>
                <a:lnTo>
                  <a:pt x="0" y="181599"/>
                </a:lnTo>
                <a:lnTo>
                  <a:pt x="0" y="908029"/>
                </a:lnTo>
                <a:lnTo>
                  <a:pt x="602" y="922921"/>
                </a:lnTo>
                <a:lnTo>
                  <a:pt x="2376" y="937482"/>
                </a:lnTo>
                <a:lnTo>
                  <a:pt x="2848" y="939790"/>
                </a:lnTo>
                <a:lnTo>
                  <a:pt x="2904" y="940062"/>
                </a:lnTo>
                <a:lnTo>
                  <a:pt x="5277" y="951665"/>
                </a:lnTo>
                <a:lnTo>
                  <a:pt x="5369" y="951982"/>
                </a:lnTo>
                <a:lnTo>
                  <a:pt x="5952" y="951982"/>
                </a:lnTo>
                <a:lnTo>
                  <a:pt x="5952" y="953997"/>
                </a:lnTo>
                <a:lnTo>
                  <a:pt x="8897" y="964174"/>
                </a:lnTo>
                <a:lnTo>
                  <a:pt x="2783353" y="964174"/>
                </a:lnTo>
                <a:lnTo>
                  <a:pt x="2785728" y="955965"/>
                </a:lnTo>
                <a:lnTo>
                  <a:pt x="2785728" y="955030"/>
                </a:lnTo>
                <a:lnTo>
                  <a:pt x="2785999" y="955030"/>
                </a:lnTo>
                <a:lnTo>
                  <a:pt x="2786972" y="951665"/>
                </a:lnTo>
                <a:lnTo>
                  <a:pt x="2789874" y="937482"/>
                </a:lnTo>
                <a:lnTo>
                  <a:pt x="2791649" y="922921"/>
                </a:lnTo>
                <a:lnTo>
                  <a:pt x="2792251" y="908029"/>
                </a:lnTo>
                <a:lnTo>
                  <a:pt x="2792251" y="181599"/>
                </a:lnTo>
                <a:lnTo>
                  <a:pt x="2791649" y="166703"/>
                </a:lnTo>
                <a:lnTo>
                  <a:pt x="2789874" y="152139"/>
                </a:lnTo>
                <a:lnTo>
                  <a:pt x="2786972" y="137954"/>
                </a:lnTo>
                <a:lnTo>
                  <a:pt x="2786152" y="135118"/>
                </a:lnTo>
                <a:lnTo>
                  <a:pt x="2785728" y="135118"/>
                </a:lnTo>
                <a:lnTo>
                  <a:pt x="2785728" y="133654"/>
                </a:lnTo>
                <a:lnTo>
                  <a:pt x="2783506" y="125974"/>
                </a:lnTo>
                <a:close/>
              </a:path>
              <a:path w="2792729" h="1089660">
                <a:moveTo>
                  <a:pt x="2749802" y="65014"/>
                </a:moveTo>
                <a:lnTo>
                  <a:pt x="42443" y="65014"/>
                </a:lnTo>
                <a:lnTo>
                  <a:pt x="35039" y="74342"/>
                </a:lnTo>
                <a:lnTo>
                  <a:pt x="27288" y="85816"/>
                </a:lnTo>
                <a:lnTo>
                  <a:pt x="27288" y="86350"/>
                </a:lnTo>
                <a:lnTo>
                  <a:pt x="26972" y="86350"/>
                </a:lnTo>
                <a:lnTo>
                  <a:pt x="24240" y="91155"/>
                </a:lnTo>
                <a:lnTo>
                  <a:pt x="24240" y="92446"/>
                </a:lnTo>
                <a:lnTo>
                  <a:pt x="23506" y="92446"/>
                </a:lnTo>
                <a:lnTo>
                  <a:pt x="20270" y="98137"/>
                </a:lnTo>
                <a:lnTo>
                  <a:pt x="14271" y="110906"/>
                </a:lnTo>
                <a:lnTo>
                  <a:pt x="9258" y="124194"/>
                </a:lnTo>
                <a:lnTo>
                  <a:pt x="9000" y="125085"/>
                </a:lnTo>
                <a:lnTo>
                  <a:pt x="9000" y="125974"/>
                </a:lnTo>
                <a:lnTo>
                  <a:pt x="2782680" y="125974"/>
                </a:lnTo>
                <a:lnTo>
                  <a:pt x="2782680" y="123369"/>
                </a:lnTo>
                <a:lnTo>
                  <a:pt x="2777977" y="110906"/>
                </a:lnTo>
                <a:lnTo>
                  <a:pt x="2773600" y="101590"/>
                </a:lnTo>
                <a:lnTo>
                  <a:pt x="2773536" y="101454"/>
                </a:lnTo>
                <a:lnTo>
                  <a:pt x="2771977" y="98137"/>
                </a:lnTo>
                <a:lnTo>
                  <a:pt x="2765038" y="85934"/>
                </a:lnTo>
                <a:lnTo>
                  <a:pt x="2757206" y="74342"/>
                </a:lnTo>
                <a:lnTo>
                  <a:pt x="2749802" y="65014"/>
                </a:lnTo>
                <a:close/>
              </a:path>
              <a:path w="2792729" h="1089660">
                <a:moveTo>
                  <a:pt x="2728784" y="43678"/>
                </a:moveTo>
                <a:lnTo>
                  <a:pt x="63458" y="43678"/>
                </a:lnTo>
                <a:lnTo>
                  <a:pt x="60816" y="46120"/>
                </a:lnTo>
                <a:lnTo>
                  <a:pt x="60816" y="46726"/>
                </a:lnTo>
                <a:lnTo>
                  <a:pt x="60162" y="46726"/>
                </a:lnTo>
                <a:lnTo>
                  <a:pt x="53191" y="53183"/>
                </a:lnTo>
                <a:lnTo>
                  <a:pt x="45576" y="61402"/>
                </a:lnTo>
                <a:lnTo>
                  <a:pt x="45576" y="61966"/>
                </a:lnTo>
                <a:lnTo>
                  <a:pt x="45054" y="61966"/>
                </a:lnTo>
                <a:lnTo>
                  <a:pt x="43716" y="63410"/>
                </a:lnTo>
                <a:lnTo>
                  <a:pt x="42528" y="64906"/>
                </a:lnTo>
                <a:lnTo>
                  <a:pt x="2749152" y="65014"/>
                </a:lnTo>
                <a:lnTo>
                  <a:pt x="2749152" y="64195"/>
                </a:lnTo>
                <a:lnTo>
                  <a:pt x="2748529" y="63410"/>
                </a:lnTo>
                <a:lnTo>
                  <a:pt x="2739052" y="53183"/>
                </a:lnTo>
                <a:lnTo>
                  <a:pt x="2728823" y="43709"/>
                </a:lnTo>
                <a:close/>
              </a:path>
              <a:path w="2792729" h="1089660">
                <a:moveTo>
                  <a:pt x="2692018" y="19294"/>
                </a:moveTo>
                <a:lnTo>
                  <a:pt x="100219" y="19294"/>
                </a:lnTo>
                <a:lnTo>
                  <a:pt x="98147" y="20267"/>
                </a:lnTo>
                <a:lnTo>
                  <a:pt x="85943" y="27204"/>
                </a:lnTo>
                <a:lnTo>
                  <a:pt x="74352" y="35033"/>
                </a:lnTo>
                <a:lnTo>
                  <a:pt x="63864" y="43355"/>
                </a:lnTo>
                <a:lnTo>
                  <a:pt x="63864" y="43678"/>
                </a:lnTo>
                <a:lnTo>
                  <a:pt x="2727816" y="43678"/>
                </a:lnTo>
                <a:lnTo>
                  <a:pt x="2727816" y="42910"/>
                </a:lnTo>
                <a:lnTo>
                  <a:pt x="2724942" y="40630"/>
                </a:lnTo>
                <a:lnTo>
                  <a:pt x="2724768" y="40630"/>
                </a:lnTo>
                <a:lnTo>
                  <a:pt x="2724768" y="40492"/>
                </a:lnTo>
                <a:lnTo>
                  <a:pt x="2717888" y="35033"/>
                </a:lnTo>
                <a:lnTo>
                  <a:pt x="2706295" y="27204"/>
                </a:lnTo>
                <a:lnTo>
                  <a:pt x="2697740" y="22342"/>
                </a:lnTo>
                <a:lnTo>
                  <a:pt x="2697336" y="22342"/>
                </a:lnTo>
                <a:lnTo>
                  <a:pt x="2697336" y="22112"/>
                </a:lnTo>
                <a:lnTo>
                  <a:pt x="2694089" y="20267"/>
                </a:lnTo>
                <a:lnTo>
                  <a:pt x="2692018" y="19294"/>
                </a:lnTo>
                <a:close/>
              </a:path>
              <a:path w="2792729" h="1089660">
                <a:moveTo>
                  <a:pt x="2610621" y="0"/>
                </a:moveTo>
                <a:lnTo>
                  <a:pt x="181605" y="0"/>
                </a:lnTo>
                <a:lnTo>
                  <a:pt x="166711" y="601"/>
                </a:lnTo>
                <a:lnTo>
                  <a:pt x="164448" y="877"/>
                </a:lnTo>
                <a:lnTo>
                  <a:pt x="164448" y="1006"/>
                </a:lnTo>
                <a:lnTo>
                  <a:pt x="163394" y="1006"/>
                </a:lnTo>
                <a:lnTo>
                  <a:pt x="152148" y="2376"/>
                </a:lnTo>
                <a:lnTo>
                  <a:pt x="137964" y="5276"/>
                </a:lnTo>
                <a:lnTo>
                  <a:pt x="133968" y="6432"/>
                </a:lnTo>
                <a:lnTo>
                  <a:pt x="133968" y="7102"/>
                </a:lnTo>
                <a:lnTo>
                  <a:pt x="131653" y="7102"/>
                </a:lnTo>
                <a:lnTo>
                  <a:pt x="124204" y="9256"/>
                </a:lnTo>
                <a:lnTo>
                  <a:pt x="110917" y="14268"/>
                </a:lnTo>
                <a:lnTo>
                  <a:pt x="100440" y="19190"/>
                </a:lnTo>
                <a:lnTo>
                  <a:pt x="2691240" y="19294"/>
                </a:lnTo>
                <a:lnTo>
                  <a:pt x="2691240" y="18928"/>
                </a:lnTo>
                <a:lnTo>
                  <a:pt x="2685528" y="16246"/>
                </a:lnTo>
                <a:lnTo>
                  <a:pt x="2685144" y="16246"/>
                </a:lnTo>
                <a:lnTo>
                  <a:pt x="2685144" y="16065"/>
                </a:lnTo>
                <a:lnTo>
                  <a:pt x="2681319" y="14268"/>
                </a:lnTo>
                <a:lnTo>
                  <a:pt x="2670398" y="10150"/>
                </a:lnTo>
                <a:lnTo>
                  <a:pt x="2669904" y="10150"/>
                </a:lnTo>
                <a:lnTo>
                  <a:pt x="2669904" y="9963"/>
                </a:lnTo>
                <a:lnTo>
                  <a:pt x="2668029" y="9256"/>
                </a:lnTo>
                <a:lnTo>
                  <a:pt x="2654268" y="5276"/>
                </a:lnTo>
                <a:lnTo>
                  <a:pt x="2640082" y="2376"/>
                </a:lnTo>
                <a:lnTo>
                  <a:pt x="2625517" y="601"/>
                </a:lnTo>
                <a:lnTo>
                  <a:pt x="2610621" y="0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138745" y="3018533"/>
            <a:ext cx="232537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9090" marR="5080" indent="-327025">
              <a:lnSpc>
                <a:spcPts val="1989"/>
              </a:lnSpc>
            </a:pPr>
            <a:r>
              <a:rPr lang="en-US" b="1" spc="-35" dirty="0" err="1">
                <a:solidFill>
                  <a:schemeClr val="bg1"/>
                </a:solidFill>
                <a:latin typeface="Calibri"/>
                <a:cs typeface="Calibri"/>
              </a:rPr>
              <a:t>Mục</a:t>
            </a:r>
            <a:r>
              <a:rPr lang="en-US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b="1" spc="-35" dirty="0" err="1">
                <a:solidFill>
                  <a:schemeClr val="bg1"/>
                </a:solidFill>
                <a:latin typeface="Calibri"/>
                <a:cs typeface="Calibri"/>
              </a:rPr>
              <a:t>đích</a:t>
            </a:r>
            <a:r>
              <a:rPr lang="en-US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b="1" spc="-35" dirty="0" err="1">
                <a:solidFill>
                  <a:schemeClr val="bg1"/>
                </a:solidFill>
                <a:latin typeface="Calibri"/>
                <a:cs typeface="Calibri"/>
              </a:rPr>
              <a:t>các</a:t>
            </a:r>
            <a:r>
              <a:rPr lang="en-US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b="1" spc="-35" dirty="0" err="1">
                <a:solidFill>
                  <a:schemeClr val="bg1"/>
                </a:solidFill>
                <a:latin typeface="Calibri"/>
                <a:cs typeface="Calibri"/>
              </a:rPr>
              <a:t>quyết</a:t>
            </a:r>
            <a:r>
              <a:rPr lang="en-US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b="1" spc="-35" dirty="0" err="1">
                <a:solidFill>
                  <a:schemeClr val="bg1"/>
                </a:solidFill>
                <a:latin typeface="Calibri"/>
                <a:cs typeface="Calibri"/>
              </a:rPr>
              <a:t>định</a:t>
            </a:r>
            <a:r>
              <a:rPr lang="en-US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b="1" spc="-35" dirty="0" err="1">
                <a:solidFill>
                  <a:schemeClr val="bg1"/>
                </a:solidFill>
                <a:latin typeface="Calibri"/>
                <a:cs typeface="Calibri"/>
              </a:rPr>
              <a:t>về</a:t>
            </a:r>
            <a:r>
              <a:rPr lang="en-US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b="1" spc="-35" dirty="0" err="1">
                <a:solidFill>
                  <a:schemeClr val="bg1"/>
                </a:solidFill>
                <a:latin typeface="Calibri"/>
                <a:cs typeface="Calibri"/>
              </a:rPr>
              <a:t>thuốc</a:t>
            </a:r>
            <a:r>
              <a:rPr lang="en-US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b="1" spc="-35" dirty="0" err="1">
                <a:solidFill>
                  <a:schemeClr val="bg1"/>
                </a:solidFill>
                <a:latin typeface="Calibri"/>
                <a:cs typeface="Calibri"/>
              </a:rPr>
              <a:t>lá</a:t>
            </a:r>
            <a:r>
              <a:rPr lang="en-US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b="1" spc="-35" dirty="0" err="1">
                <a:solidFill>
                  <a:schemeClr val="bg1"/>
                </a:solidFill>
                <a:latin typeface="Calibri"/>
                <a:cs typeface="Calibri"/>
              </a:rPr>
              <a:t>điện</a:t>
            </a:r>
            <a:r>
              <a:rPr lang="en-US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b="1" spc="-35" dirty="0" err="1">
                <a:solidFill>
                  <a:schemeClr val="bg1"/>
                </a:solidFill>
                <a:latin typeface="Calibri"/>
                <a:cs typeface="Calibri"/>
              </a:rPr>
              <a:t>tử</a:t>
            </a:r>
            <a:r>
              <a:rPr lang="en-US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b="1" spc="-35" dirty="0" err="1">
                <a:solidFill>
                  <a:schemeClr val="bg1"/>
                </a:solidFill>
                <a:latin typeface="Calibri"/>
                <a:cs typeface="Calibri"/>
              </a:rPr>
              <a:t>của</a:t>
            </a:r>
            <a:r>
              <a:rPr lang="en-US" b="1" spc="-35" dirty="0">
                <a:solidFill>
                  <a:schemeClr val="bg1"/>
                </a:solidFill>
                <a:latin typeface="Calibri"/>
                <a:cs typeface="Calibri"/>
              </a:rPr>
              <a:t> COP 6-7</a:t>
            </a:r>
            <a:endParaRPr sz="1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531879" y="338511"/>
            <a:ext cx="8229600" cy="724044"/>
          </a:xfrm>
          <a:prstGeom prst="rect">
            <a:avLst/>
          </a:prstGeom>
        </p:spPr>
        <p:txBody>
          <a:bodyPr vert="horz" wrap="square" lIns="0" tIns="229362" rIns="0" bIns="0" rtlCol="0">
            <a:spAutoFit/>
          </a:bodyPr>
          <a:lstStyle/>
          <a:p>
            <a:pPr marL="274320">
              <a:lnSpc>
                <a:spcPct val="100000"/>
              </a:lnSpc>
            </a:pPr>
            <a:r>
              <a:rPr lang="en-US" sz="3200" spc="-20" dirty="0" err="1">
                <a:solidFill>
                  <a:srgbClr val="1F497D"/>
                </a:solidFill>
                <a:latin typeface="Calibri"/>
                <a:cs typeface="Calibri"/>
              </a:rPr>
              <a:t>Khuyến</a:t>
            </a:r>
            <a:r>
              <a:rPr lang="en-US" sz="3200" spc="-2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3200" spc="-20" dirty="0" err="1">
                <a:solidFill>
                  <a:srgbClr val="1F497D"/>
                </a:solidFill>
                <a:latin typeface="Calibri"/>
                <a:cs typeface="Calibri"/>
              </a:rPr>
              <a:t>cáo</a:t>
            </a:r>
            <a:r>
              <a:rPr lang="en-US" sz="3200" spc="-2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3200" spc="-20" dirty="0" err="1">
                <a:solidFill>
                  <a:srgbClr val="1F497D"/>
                </a:solidFill>
                <a:latin typeface="Calibri"/>
                <a:cs typeface="Calibri"/>
              </a:rPr>
              <a:t>của</a:t>
            </a:r>
            <a:r>
              <a:rPr lang="en-US" sz="3200" spc="-20" dirty="0">
                <a:solidFill>
                  <a:srgbClr val="1F497D"/>
                </a:solidFill>
                <a:latin typeface="Calibri"/>
                <a:cs typeface="Calibri"/>
              </a:rPr>
              <a:t> WHO </a:t>
            </a:r>
            <a:r>
              <a:rPr lang="en-US" sz="3200" spc="-20" dirty="0" err="1">
                <a:solidFill>
                  <a:srgbClr val="1F497D"/>
                </a:solidFill>
                <a:latin typeface="Calibri"/>
                <a:cs typeface="Calibri"/>
              </a:rPr>
              <a:t>về</a:t>
            </a:r>
            <a:r>
              <a:rPr lang="en-US" sz="3200" spc="-2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3200" spc="-20" dirty="0" err="1">
                <a:solidFill>
                  <a:srgbClr val="1F497D"/>
                </a:solidFill>
                <a:latin typeface="Calibri"/>
                <a:cs typeface="Calibri"/>
              </a:rPr>
              <a:t>thuốc</a:t>
            </a:r>
            <a:r>
              <a:rPr lang="en-US" sz="3200" spc="-2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3200" spc="-20" dirty="0" err="1">
                <a:solidFill>
                  <a:srgbClr val="1F497D"/>
                </a:solidFill>
                <a:latin typeface="Calibri"/>
                <a:cs typeface="Calibri"/>
              </a:rPr>
              <a:t>lá</a:t>
            </a:r>
            <a:r>
              <a:rPr lang="en-US" sz="3200" spc="-2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3200" spc="-20" dirty="0" err="1">
                <a:solidFill>
                  <a:srgbClr val="1F497D"/>
                </a:solidFill>
                <a:latin typeface="Calibri"/>
                <a:cs typeface="Calibri"/>
              </a:rPr>
              <a:t>điện</a:t>
            </a:r>
            <a:r>
              <a:rPr lang="en-US" sz="3200" spc="-2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3200" spc="-20" dirty="0" err="1">
                <a:solidFill>
                  <a:srgbClr val="1F497D"/>
                </a:solidFill>
                <a:latin typeface="Calibri"/>
                <a:cs typeface="Calibri"/>
              </a:rPr>
              <a:t>tử</a:t>
            </a:r>
            <a:r>
              <a:rPr sz="3200" spc="-7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8032" y="6342740"/>
            <a:ext cx="4762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dirty="0">
                <a:latin typeface="Arial"/>
                <a:cs typeface="Arial"/>
              </a:rPr>
              <a:t>•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0932" y="6344665"/>
            <a:ext cx="355917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" dirty="0">
                <a:latin typeface="Calibri"/>
                <a:cs typeface="Calibri"/>
              </a:rPr>
              <a:t>Sou</a:t>
            </a:r>
            <a:r>
              <a:rPr sz="500" dirty="0">
                <a:latin typeface="Calibri"/>
                <a:cs typeface="Calibri"/>
              </a:rPr>
              <a:t>r</a:t>
            </a:r>
            <a:r>
              <a:rPr sz="500" spc="-5" dirty="0">
                <a:latin typeface="Calibri"/>
                <a:cs typeface="Calibri"/>
              </a:rPr>
              <a:t>ce: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spc="-5" dirty="0">
                <a:latin typeface="Calibri"/>
                <a:cs typeface="Calibri"/>
                <a:hlinkClick r:id="rId14"/>
              </a:rPr>
              <a:t>ht</a:t>
            </a:r>
            <a:r>
              <a:rPr sz="500" spc="-10" dirty="0">
                <a:latin typeface="Calibri"/>
                <a:cs typeface="Calibri"/>
                <a:hlinkClick r:id="rId14"/>
              </a:rPr>
              <a:t>tp</a:t>
            </a:r>
            <a:r>
              <a:rPr sz="500" spc="-5" dirty="0">
                <a:latin typeface="Calibri"/>
                <a:cs typeface="Calibri"/>
                <a:hlinkClick r:id="rId14"/>
              </a:rPr>
              <a:t>:</a:t>
            </a:r>
            <a:r>
              <a:rPr sz="500" spc="-10" dirty="0">
                <a:latin typeface="Calibri"/>
                <a:cs typeface="Calibri"/>
                <a:hlinkClick r:id="rId14"/>
              </a:rPr>
              <a:t>//</a:t>
            </a:r>
            <a:r>
              <a:rPr sz="500" dirty="0">
                <a:latin typeface="Calibri"/>
                <a:cs typeface="Calibri"/>
                <a:hlinkClick r:id="rId14"/>
              </a:rPr>
              <a:t>www</a:t>
            </a:r>
            <a:r>
              <a:rPr sz="500" spc="-5" dirty="0">
                <a:latin typeface="Calibri"/>
                <a:cs typeface="Calibri"/>
                <a:hlinkClick r:id="rId14"/>
              </a:rPr>
              <a:t>.</a:t>
            </a:r>
            <a:r>
              <a:rPr sz="500" dirty="0">
                <a:latin typeface="Calibri"/>
                <a:cs typeface="Calibri"/>
                <a:hlinkClick r:id="rId14"/>
              </a:rPr>
              <a:t>w</a:t>
            </a:r>
            <a:r>
              <a:rPr sz="500" spc="-5" dirty="0">
                <a:latin typeface="Calibri"/>
                <a:cs typeface="Calibri"/>
                <a:hlinkClick r:id="rId14"/>
              </a:rPr>
              <a:t>ho.int</a:t>
            </a:r>
            <a:r>
              <a:rPr sz="500" spc="-10" dirty="0">
                <a:latin typeface="Calibri"/>
                <a:cs typeface="Calibri"/>
                <a:hlinkClick r:id="rId14"/>
              </a:rPr>
              <a:t>/</a:t>
            </a:r>
            <a:r>
              <a:rPr sz="500" spc="-5" dirty="0">
                <a:latin typeface="Calibri"/>
                <a:cs typeface="Calibri"/>
                <a:hlinkClick r:id="rId14"/>
              </a:rPr>
              <a:t>fc</a:t>
            </a:r>
            <a:r>
              <a:rPr sz="500" spc="-10" dirty="0">
                <a:latin typeface="Calibri"/>
                <a:cs typeface="Calibri"/>
                <a:hlinkClick r:id="rId14"/>
              </a:rPr>
              <a:t>t</a:t>
            </a:r>
            <a:r>
              <a:rPr sz="500" spc="-5" dirty="0">
                <a:latin typeface="Calibri"/>
                <a:cs typeface="Calibri"/>
                <a:hlinkClick r:id="rId14"/>
              </a:rPr>
              <a:t>c</a:t>
            </a:r>
            <a:r>
              <a:rPr sz="500" spc="-10" dirty="0">
                <a:latin typeface="Calibri"/>
                <a:cs typeface="Calibri"/>
                <a:hlinkClick r:id="rId14"/>
              </a:rPr>
              <a:t>/</a:t>
            </a:r>
            <a:r>
              <a:rPr sz="500" spc="-5" dirty="0">
                <a:latin typeface="Calibri"/>
                <a:cs typeface="Calibri"/>
                <a:hlinkClick r:id="rId14"/>
              </a:rPr>
              <a:t>cop</a:t>
            </a:r>
            <a:r>
              <a:rPr sz="500" spc="-10" dirty="0">
                <a:latin typeface="Calibri"/>
                <a:cs typeface="Calibri"/>
                <a:hlinkClick r:id="rId14"/>
              </a:rPr>
              <a:t>/</a:t>
            </a:r>
            <a:r>
              <a:rPr sz="500" spc="-5" dirty="0">
                <a:latin typeface="Calibri"/>
                <a:cs typeface="Calibri"/>
                <a:hlinkClick r:id="rId14"/>
              </a:rPr>
              <a:t>cop7</a:t>
            </a:r>
            <a:r>
              <a:rPr sz="500" spc="-10" dirty="0">
                <a:latin typeface="Calibri"/>
                <a:cs typeface="Calibri"/>
                <a:hlinkClick r:id="rId14"/>
              </a:rPr>
              <a:t>/</a:t>
            </a:r>
            <a:r>
              <a:rPr sz="500" spc="-5" dirty="0">
                <a:latin typeface="Calibri"/>
                <a:cs typeface="Calibri"/>
                <a:hlinkClick r:id="rId14"/>
              </a:rPr>
              <a:t>FC</a:t>
            </a:r>
            <a:r>
              <a:rPr sz="500" spc="-10" dirty="0">
                <a:latin typeface="Calibri"/>
                <a:cs typeface="Calibri"/>
                <a:hlinkClick r:id="rId14"/>
              </a:rPr>
              <a:t>T</a:t>
            </a:r>
            <a:r>
              <a:rPr sz="500" spc="-5" dirty="0">
                <a:latin typeface="Calibri"/>
                <a:cs typeface="Calibri"/>
                <a:hlinkClick r:id="rId14"/>
              </a:rPr>
              <a:t>C</a:t>
            </a:r>
            <a:r>
              <a:rPr sz="500" dirty="0">
                <a:latin typeface="Calibri"/>
                <a:cs typeface="Calibri"/>
                <a:hlinkClick r:id="rId14"/>
              </a:rPr>
              <a:t>_</a:t>
            </a:r>
            <a:r>
              <a:rPr sz="500" spc="-5" dirty="0">
                <a:latin typeface="Calibri"/>
                <a:cs typeface="Calibri"/>
                <a:hlinkClick r:id="rId14"/>
              </a:rPr>
              <a:t>C</a:t>
            </a:r>
            <a:r>
              <a:rPr sz="500" spc="-10" dirty="0">
                <a:latin typeface="Calibri"/>
                <a:cs typeface="Calibri"/>
                <a:hlinkClick r:id="rId14"/>
              </a:rPr>
              <a:t>O</a:t>
            </a:r>
            <a:r>
              <a:rPr sz="500" spc="-5" dirty="0">
                <a:latin typeface="Calibri"/>
                <a:cs typeface="Calibri"/>
                <a:hlinkClick r:id="rId14"/>
              </a:rPr>
              <a:t>P</a:t>
            </a:r>
            <a:r>
              <a:rPr sz="500" dirty="0">
                <a:latin typeface="Calibri"/>
                <a:cs typeface="Calibri"/>
                <a:hlinkClick r:id="rId14"/>
              </a:rPr>
              <a:t>_</a:t>
            </a:r>
            <a:r>
              <a:rPr sz="500" spc="-10" dirty="0">
                <a:latin typeface="Calibri"/>
                <a:cs typeface="Calibri"/>
                <a:hlinkClick r:id="rId14"/>
              </a:rPr>
              <a:t>7</a:t>
            </a:r>
            <a:r>
              <a:rPr sz="500" dirty="0">
                <a:latin typeface="Calibri"/>
                <a:cs typeface="Calibri"/>
                <a:hlinkClick r:id="rId14"/>
              </a:rPr>
              <a:t>_</a:t>
            </a:r>
            <a:r>
              <a:rPr sz="500" spc="-10" dirty="0">
                <a:latin typeface="Calibri"/>
                <a:cs typeface="Calibri"/>
                <a:hlinkClick r:id="rId14"/>
              </a:rPr>
              <a:t>11</a:t>
            </a:r>
            <a:r>
              <a:rPr sz="500" dirty="0">
                <a:latin typeface="Calibri"/>
                <a:cs typeface="Calibri"/>
                <a:hlinkClick r:id="rId14"/>
              </a:rPr>
              <a:t>_</a:t>
            </a:r>
            <a:r>
              <a:rPr sz="500" spc="5" dirty="0">
                <a:latin typeface="Calibri"/>
                <a:cs typeface="Calibri"/>
                <a:hlinkClick r:id="rId14"/>
              </a:rPr>
              <a:t>E</a:t>
            </a:r>
            <a:r>
              <a:rPr sz="500" spc="-5" dirty="0">
                <a:latin typeface="Calibri"/>
                <a:cs typeface="Calibri"/>
                <a:hlinkClick r:id="rId14"/>
              </a:rPr>
              <a:t>N.pdf,</a:t>
            </a:r>
            <a:r>
              <a:rPr sz="500" spc="-15" dirty="0">
                <a:latin typeface="Times New Roman"/>
                <a:cs typeface="Times New Roman"/>
                <a:hlinkClick r:id="rId14"/>
              </a:rPr>
              <a:t> </a:t>
            </a:r>
            <a:r>
              <a:rPr sz="500" spc="-5" dirty="0">
                <a:latin typeface="Calibri"/>
                <a:cs typeface="Calibri"/>
                <a:hlinkClick r:id="rId15"/>
              </a:rPr>
              <a:t>ht</a:t>
            </a:r>
            <a:r>
              <a:rPr sz="500" spc="-10" dirty="0">
                <a:latin typeface="Calibri"/>
                <a:cs typeface="Calibri"/>
                <a:hlinkClick r:id="rId15"/>
              </a:rPr>
              <a:t>tp</a:t>
            </a:r>
            <a:r>
              <a:rPr sz="500" spc="-5" dirty="0">
                <a:latin typeface="Calibri"/>
                <a:cs typeface="Calibri"/>
                <a:hlinkClick r:id="rId15"/>
              </a:rPr>
              <a:t>:</a:t>
            </a:r>
            <a:r>
              <a:rPr sz="500" spc="-10" dirty="0">
                <a:latin typeface="Calibri"/>
                <a:cs typeface="Calibri"/>
                <a:hlinkClick r:id="rId15"/>
              </a:rPr>
              <a:t>//</a:t>
            </a:r>
            <a:r>
              <a:rPr sz="500" spc="-5" dirty="0">
                <a:latin typeface="Calibri"/>
                <a:cs typeface="Calibri"/>
                <a:hlinkClick r:id="rId15"/>
              </a:rPr>
              <a:t>app</a:t>
            </a:r>
            <a:r>
              <a:rPr sz="500" dirty="0">
                <a:latin typeface="Calibri"/>
                <a:cs typeface="Calibri"/>
                <a:hlinkClick r:id="rId15"/>
              </a:rPr>
              <a:t>s</a:t>
            </a:r>
            <a:r>
              <a:rPr sz="500" spc="-5" dirty="0">
                <a:latin typeface="Calibri"/>
                <a:cs typeface="Calibri"/>
                <a:hlinkClick r:id="rId15"/>
              </a:rPr>
              <a:t>.</a:t>
            </a:r>
            <a:r>
              <a:rPr sz="500" dirty="0">
                <a:latin typeface="Calibri"/>
                <a:cs typeface="Calibri"/>
                <a:hlinkClick r:id="rId15"/>
              </a:rPr>
              <a:t>w</a:t>
            </a:r>
            <a:r>
              <a:rPr sz="500" spc="-5" dirty="0">
                <a:latin typeface="Calibri"/>
                <a:cs typeface="Calibri"/>
                <a:hlinkClick r:id="rId15"/>
              </a:rPr>
              <a:t>ho.int</a:t>
            </a:r>
            <a:r>
              <a:rPr sz="500" spc="-10" dirty="0">
                <a:latin typeface="Calibri"/>
                <a:cs typeface="Calibri"/>
                <a:hlinkClick r:id="rId15"/>
              </a:rPr>
              <a:t>/</a:t>
            </a:r>
            <a:r>
              <a:rPr sz="500" spc="-5" dirty="0">
                <a:latin typeface="Calibri"/>
                <a:cs typeface="Calibri"/>
                <a:hlinkClick r:id="rId15"/>
              </a:rPr>
              <a:t>gb</a:t>
            </a:r>
            <a:r>
              <a:rPr sz="500" spc="-10" dirty="0">
                <a:latin typeface="Calibri"/>
                <a:cs typeface="Calibri"/>
                <a:hlinkClick r:id="rId15"/>
              </a:rPr>
              <a:t>/</a:t>
            </a:r>
            <a:r>
              <a:rPr sz="500" spc="-5" dirty="0">
                <a:latin typeface="Calibri"/>
                <a:cs typeface="Calibri"/>
                <a:hlinkClick r:id="rId15"/>
              </a:rPr>
              <a:t>fc</a:t>
            </a:r>
            <a:r>
              <a:rPr sz="500" spc="-10" dirty="0">
                <a:latin typeface="Calibri"/>
                <a:cs typeface="Calibri"/>
                <a:hlinkClick r:id="rId15"/>
              </a:rPr>
              <a:t>t</a:t>
            </a:r>
            <a:r>
              <a:rPr sz="500" spc="-5" dirty="0">
                <a:latin typeface="Calibri"/>
                <a:cs typeface="Calibri"/>
                <a:hlinkClick r:id="rId15"/>
              </a:rPr>
              <a:t>c</a:t>
            </a:r>
            <a:r>
              <a:rPr sz="500" spc="-10" dirty="0">
                <a:latin typeface="Calibri"/>
                <a:cs typeface="Calibri"/>
                <a:hlinkClick r:id="rId15"/>
              </a:rPr>
              <a:t>/</a:t>
            </a:r>
            <a:r>
              <a:rPr sz="500" spc="-5" dirty="0">
                <a:latin typeface="Calibri"/>
                <a:cs typeface="Calibri"/>
                <a:hlinkClick r:id="rId15"/>
              </a:rPr>
              <a:t>P</a:t>
            </a:r>
            <a:r>
              <a:rPr sz="500" dirty="0">
                <a:latin typeface="Calibri"/>
                <a:cs typeface="Calibri"/>
                <a:hlinkClick r:id="rId15"/>
              </a:rPr>
              <a:t>D</a:t>
            </a:r>
            <a:r>
              <a:rPr sz="500" spc="-5" dirty="0">
                <a:latin typeface="Calibri"/>
                <a:cs typeface="Calibri"/>
                <a:hlinkClick r:id="rId15"/>
              </a:rPr>
              <a:t>F</a:t>
            </a:r>
            <a:r>
              <a:rPr sz="500" spc="-10" dirty="0">
                <a:latin typeface="Calibri"/>
                <a:cs typeface="Calibri"/>
                <a:hlinkClick r:id="rId15"/>
              </a:rPr>
              <a:t>/</a:t>
            </a:r>
            <a:r>
              <a:rPr sz="500" spc="-5" dirty="0">
                <a:latin typeface="Calibri"/>
                <a:cs typeface="Calibri"/>
                <a:hlinkClick r:id="rId15"/>
              </a:rPr>
              <a:t>cop6</a:t>
            </a:r>
            <a:r>
              <a:rPr sz="500" spc="-10" dirty="0">
                <a:latin typeface="Calibri"/>
                <a:cs typeface="Calibri"/>
                <a:hlinkClick r:id="rId15"/>
              </a:rPr>
              <a:t>/</a:t>
            </a:r>
            <a:r>
              <a:rPr sz="500" spc="-5" dirty="0">
                <a:latin typeface="Calibri"/>
                <a:cs typeface="Calibri"/>
                <a:hlinkClick r:id="rId15"/>
              </a:rPr>
              <a:t>FC</a:t>
            </a:r>
            <a:r>
              <a:rPr sz="500" spc="-10" dirty="0">
                <a:latin typeface="Calibri"/>
                <a:cs typeface="Calibri"/>
                <a:hlinkClick r:id="rId15"/>
              </a:rPr>
              <a:t>T</a:t>
            </a:r>
            <a:r>
              <a:rPr sz="500" spc="-5" dirty="0">
                <a:latin typeface="Calibri"/>
                <a:cs typeface="Calibri"/>
                <a:hlinkClick r:id="rId15"/>
              </a:rPr>
              <a:t>C</a:t>
            </a:r>
            <a:r>
              <a:rPr sz="500" dirty="0">
                <a:latin typeface="Calibri"/>
                <a:cs typeface="Calibri"/>
                <a:hlinkClick r:id="rId15"/>
              </a:rPr>
              <a:t>_</a:t>
            </a:r>
            <a:r>
              <a:rPr sz="500" spc="-5" dirty="0">
                <a:latin typeface="Calibri"/>
                <a:cs typeface="Calibri"/>
                <a:hlinkClick r:id="rId15"/>
              </a:rPr>
              <a:t>C</a:t>
            </a:r>
            <a:r>
              <a:rPr sz="500" spc="-10" dirty="0">
                <a:latin typeface="Calibri"/>
                <a:cs typeface="Calibri"/>
                <a:hlinkClick r:id="rId15"/>
              </a:rPr>
              <a:t>O</a:t>
            </a:r>
            <a:r>
              <a:rPr sz="500" spc="-5" dirty="0">
                <a:latin typeface="Calibri"/>
                <a:cs typeface="Calibri"/>
                <a:hlinkClick r:id="rId15"/>
              </a:rPr>
              <a:t>P</a:t>
            </a:r>
            <a:r>
              <a:rPr sz="500" spc="-10" dirty="0">
                <a:latin typeface="Calibri"/>
                <a:cs typeface="Calibri"/>
                <a:hlinkClick r:id="rId15"/>
              </a:rPr>
              <a:t>6</a:t>
            </a:r>
            <a:r>
              <a:rPr sz="500" dirty="0">
                <a:latin typeface="Calibri"/>
                <a:cs typeface="Calibri"/>
                <a:hlinkClick r:id="rId15"/>
              </a:rPr>
              <a:t>_</a:t>
            </a:r>
            <a:r>
              <a:rPr sz="500" spc="-10" dirty="0">
                <a:latin typeface="Calibri"/>
                <a:cs typeface="Calibri"/>
                <a:hlinkClick r:id="rId15"/>
              </a:rPr>
              <a:t>10</a:t>
            </a:r>
            <a:r>
              <a:rPr sz="500" spc="-5" dirty="0">
                <a:latin typeface="Calibri"/>
                <a:cs typeface="Calibri"/>
                <a:hlinkClick r:id="rId15"/>
              </a:rPr>
              <a:t>Re</a:t>
            </a:r>
            <a:r>
              <a:rPr sz="500" spc="-10" dirty="0">
                <a:latin typeface="Calibri"/>
                <a:cs typeface="Calibri"/>
                <a:hlinkClick r:id="rId15"/>
              </a:rPr>
              <a:t>v1</a:t>
            </a:r>
            <a:r>
              <a:rPr sz="500" spc="-5" dirty="0">
                <a:latin typeface="Calibri"/>
                <a:cs typeface="Calibri"/>
                <a:hlinkClick r:id="rId15"/>
              </a:rPr>
              <a:t>-en.pdf;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07500" y="1127821"/>
            <a:ext cx="2771775" cy="4358640"/>
          </a:xfrm>
          <a:custGeom>
            <a:avLst/>
            <a:gdLst/>
            <a:ahLst/>
            <a:cxnLst/>
            <a:rect l="l" t="t" r="r" b="b"/>
            <a:pathLst>
              <a:path w="2771775" h="4358640">
                <a:moveTo>
                  <a:pt x="2309317" y="0"/>
                </a:moveTo>
                <a:lnTo>
                  <a:pt x="461863" y="0"/>
                </a:lnTo>
                <a:lnTo>
                  <a:pt x="423982" y="1531"/>
                </a:lnTo>
                <a:lnTo>
                  <a:pt x="350870" y="13424"/>
                </a:lnTo>
                <a:lnTo>
                  <a:pt x="282082" y="36299"/>
                </a:lnTo>
                <a:lnTo>
                  <a:pt x="218570" y="69204"/>
                </a:lnTo>
                <a:lnTo>
                  <a:pt x="161284" y="111189"/>
                </a:lnTo>
                <a:lnTo>
                  <a:pt x="111176" y="161302"/>
                </a:lnTo>
                <a:lnTo>
                  <a:pt x="69196" y="218592"/>
                </a:lnTo>
                <a:lnTo>
                  <a:pt x="36294" y="282108"/>
                </a:lnTo>
                <a:lnTo>
                  <a:pt x="13422" y="350898"/>
                </a:lnTo>
                <a:lnTo>
                  <a:pt x="1531" y="424012"/>
                </a:lnTo>
                <a:lnTo>
                  <a:pt x="0" y="461893"/>
                </a:lnTo>
                <a:lnTo>
                  <a:pt x="0" y="3896688"/>
                </a:lnTo>
                <a:lnTo>
                  <a:pt x="6044" y="3971607"/>
                </a:lnTo>
                <a:lnTo>
                  <a:pt x="23545" y="4042678"/>
                </a:lnTo>
                <a:lnTo>
                  <a:pt x="51551" y="4108948"/>
                </a:lnTo>
                <a:lnTo>
                  <a:pt x="89110" y="4169468"/>
                </a:lnTo>
                <a:lnTo>
                  <a:pt x="135274" y="4223286"/>
                </a:lnTo>
                <a:lnTo>
                  <a:pt x="189089" y="4269451"/>
                </a:lnTo>
                <a:lnTo>
                  <a:pt x="249607" y="4307012"/>
                </a:lnTo>
                <a:lnTo>
                  <a:pt x="315876" y="4335020"/>
                </a:lnTo>
                <a:lnTo>
                  <a:pt x="386945" y="4352521"/>
                </a:lnTo>
                <a:lnTo>
                  <a:pt x="461863" y="4358566"/>
                </a:lnTo>
                <a:lnTo>
                  <a:pt x="2309317" y="4358566"/>
                </a:lnTo>
                <a:lnTo>
                  <a:pt x="2384235" y="4352521"/>
                </a:lnTo>
                <a:lnTo>
                  <a:pt x="2455304" y="4335020"/>
                </a:lnTo>
                <a:lnTo>
                  <a:pt x="2521573" y="4307012"/>
                </a:lnTo>
                <a:lnTo>
                  <a:pt x="2582090" y="4269451"/>
                </a:lnTo>
                <a:lnTo>
                  <a:pt x="2635906" y="4223286"/>
                </a:lnTo>
                <a:lnTo>
                  <a:pt x="2682069" y="4169468"/>
                </a:lnTo>
                <a:lnTo>
                  <a:pt x="2719629" y="4108948"/>
                </a:lnTo>
                <a:lnTo>
                  <a:pt x="2747635" y="4042678"/>
                </a:lnTo>
                <a:lnTo>
                  <a:pt x="2765135" y="3971607"/>
                </a:lnTo>
                <a:lnTo>
                  <a:pt x="2771180" y="3896688"/>
                </a:lnTo>
                <a:lnTo>
                  <a:pt x="2771180" y="461893"/>
                </a:lnTo>
                <a:lnTo>
                  <a:pt x="2765135" y="386974"/>
                </a:lnTo>
                <a:lnTo>
                  <a:pt x="2747635" y="315903"/>
                </a:lnTo>
                <a:lnTo>
                  <a:pt x="2719629" y="249631"/>
                </a:lnTo>
                <a:lnTo>
                  <a:pt x="2682069" y="189109"/>
                </a:lnTo>
                <a:lnTo>
                  <a:pt x="2635906" y="135289"/>
                </a:lnTo>
                <a:lnTo>
                  <a:pt x="2582090" y="89121"/>
                </a:lnTo>
                <a:lnTo>
                  <a:pt x="2521573" y="51557"/>
                </a:lnTo>
                <a:lnTo>
                  <a:pt x="2455304" y="23548"/>
                </a:lnTo>
                <a:lnTo>
                  <a:pt x="2384235" y="6045"/>
                </a:lnTo>
                <a:lnTo>
                  <a:pt x="2309317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07500" y="1127821"/>
            <a:ext cx="2771775" cy="4358640"/>
          </a:xfrm>
          <a:custGeom>
            <a:avLst/>
            <a:gdLst/>
            <a:ahLst/>
            <a:cxnLst/>
            <a:rect l="l" t="t" r="r" b="b"/>
            <a:pathLst>
              <a:path w="2771775" h="4358640">
                <a:moveTo>
                  <a:pt x="0" y="461893"/>
                </a:moveTo>
                <a:lnTo>
                  <a:pt x="6044" y="386974"/>
                </a:lnTo>
                <a:lnTo>
                  <a:pt x="23545" y="315903"/>
                </a:lnTo>
                <a:lnTo>
                  <a:pt x="51551" y="249631"/>
                </a:lnTo>
                <a:lnTo>
                  <a:pt x="89110" y="189109"/>
                </a:lnTo>
                <a:lnTo>
                  <a:pt x="135274" y="135289"/>
                </a:lnTo>
                <a:lnTo>
                  <a:pt x="189089" y="89121"/>
                </a:lnTo>
                <a:lnTo>
                  <a:pt x="249607" y="51557"/>
                </a:lnTo>
                <a:lnTo>
                  <a:pt x="315876" y="23548"/>
                </a:lnTo>
                <a:lnTo>
                  <a:pt x="386945" y="6045"/>
                </a:lnTo>
                <a:lnTo>
                  <a:pt x="461863" y="0"/>
                </a:lnTo>
                <a:lnTo>
                  <a:pt x="2309317" y="0"/>
                </a:lnTo>
                <a:lnTo>
                  <a:pt x="2384235" y="6045"/>
                </a:lnTo>
                <a:lnTo>
                  <a:pt x="2455304" y="23548"/>
                </a:lnTo>
                <a:lnTo>
                  <a:pt x="2521573" y="51557"/>
                </a:lnTo>
                <a:lnTo>
                  <a:pt x="2582090" y="89121"/>
                </a:lnTo>
                <a:lnTo>
                  <a:pt x="2635906" y="135289"/>
                </a:lnTo>
                <a:lnTo>
                  <a:pt x="2682069" y="189109"/>
                </a:lnTo>
                <a:lnTo>
                  <a:pt x="2719629" y="249631"/>
                </a:lnTo>
                <a:lnTo>
                  <a:pt x="2747635" y="315903"/>
                </a:lnTo>
                <a:lnTo>
                  <a:pt x="2765135" y="386974"/>
                </a:lnTo>
                <a:lnTo>
                  <a:pt x="2771180" y="461893"/>
                </a:lnTo>
                <a:lnTo>
                  <a:pt x="2771180" y="3896688"/>
                </a:lnTo>
                <a:lnTo>
                  <a:pt x="2765135" y="3971607"/>
                </a:lnTo>
                <a:lnTo>
                  <a:pt x="2747635" y="4042678"/>
                </a:lnTo>
                <a:lnTo>
                  <a:pt x="2719629" y="4108948"/>
                </a:lnTo>
                <a:lnTo>
                  <a:pt x="2682069" y="4169468"/>
                </a:lnTo>
                <a:lnTo>
                  <a:pt x="2635906" y="4223286"/>
                </a:lnTo>
                <a:lnTo>
                  <a:pt x="2582090" y="4269451"/>
                </a:lnTo>
                <a:lnTo>
                  <a:pt x="2521573" y="4307012"/>
                </a:lnTo>
                <a:lnTo>
                  <a:pt x="2455304" y="4335020"/>
                </a:lnTo>
                <a:lnTo>
                  <a:pt x="2384235" y="4352521"/>
                </a:lnTo>
                <a:lnTo>
                  <a:pt x="2309317" y="4358566"/>
                </a:lnTo>
                <a:lnTo>
                  <a:pt x="461863" y="4358566"/>
                </a:lnTo>
                <a:lnTo>
                  <a:pt x="386945" y="4352521"/>
                </a:lnTo>
                <a:lnTo>
                  <a:pt x="315876" y="4335020"/>
                </a:lnTo>
                <a:lnTo>
                  <a:pt x="249607" y="4307012"/>
                </a:lnTo>
                <a:lnTo>
                  <a:pt x="189089" y="4269451"/>
                </a:lnTo>
                <a:lnTo>
                  <a:pt x="135274" y="4223286"/>
                </a:lnTo>
                <a:lnTo>
                  <a:pt x="89110" y="4169468"/>
                </a:lnTo>
                <a:lnTo>
                  <a:pt x="51551" y="4108948"/>
                </a:lnTo>
                <a:lnTo>
                  <a:pt x="23545" y="4042678"/>
                </a:lnTo>
                <a:lnTo>
                  <a:pt x="6044" y="3971607"/>
                </a:lnTo>
                <a:lnTo>
                  <a:pt x="0" y="3896688"/>
                </a:lnTo>
                <a:lnTo>
                  <a:pt x="0" y="461893"/>
                </a:lnTo>
                <a:close/>
              </a:path>
            </a:pathLst>
          </a:custGeom>
          <a:ln w="25399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585552" y="1686555"/>
            <a:ext cx="2215515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9700"/>
              </a:lnSpc>
            </a:pPr>
            <a:r>
              <a:rPr lang="en-US" sz="3600" b="1" spc="-20" dirty="0" err="1">
                <a:solidFill>
                  <a:srgbClr val="00FF00"/>
                </a:solidFill>
                <a:latin typeface="Calibri"/>
                <a:cs typeface="Calibri"/>
              </a:rPr>
              <a:t>Khuyến</a:t>
            </a:r>
            <a:r>
              <a:rPr lang="en-US" sz="3600" b="1" spc="-2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lang="en-US" sz="3600" b="1" spc="-20" dirty="0" err="1">
                <a:solidFill>
                  <a:srgbClr val="00FF00"/>
                </a:solidFill>
                <a:latin typeface="Calibri"/>
                <a:cs typeface="Calibri"/>
              </a:rPr>
              <a:t>cáo</a:t>
            </a:r>
            <a:r>
              <a:rPr lang="en-US" sz="3600" b="1" spc="-2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lang="en-US" sz="3600" b="1" spc="-20" dirty="0" err="1">
                <a:solidFill>
                  <a:srgbClr val="00FF00"/>
                </a:solidFill>
                <a:latin typeface="Calibri"/>
                <a:cs typeface="Calibri"/>
              </a:rPr>
              <a:t>cấm</a:t>
            </a:r>
            <a:r>
              <a:rPr lang="en-US" sz="3600" b="1" spc="-2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lang="en-US" sz="3600" b="1" spc="-20" dirty="0" err="1">
                <a:solidFill>
                  <a:srgbClr val="00FF00"/>
                </a:solidFill>
                <a:latin typeface="Calibri"/>
                <a:cs typeface="Calibri"/>
              </a:rPr>
              <a:t>hoặc</a:t>
            </a:r>
            <a:r>
              <a:rPr lang="en-US" sz="3600" b="1" spc="-2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lang="en-US" sz="3600" b="1" spc="-20" dirty="0" err="1">
                <a:solidFill>
                  <a:srgbClr val="00FF00"/>
                </a:solidFill>
                <a:latin typeface="Calibri"/>
                <a:cs typeface="Calibri"/>
              </a:rPr>
              <a:t>kiểm</a:t>
            </a:r>
            <a:r>
              <a:rPr lang="en-US" sz="3600" b="1" spc="-2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lang="en-US" sz="3600" b="1" spc="-20" dirty="0" err="1">
                <a:solidFill>
                  <a:srgbClr val="00FF00"/>
                </a:solidFill>
                <a:latin typeface="Calibri"/>
                <a:cs typeface="Calibri"/>
              </a:rPr>
              <a:t>soát</a:t>
            </a:r>
            <a:r>
              <a:rPr lang="en-US" sz="3600" b="1" spc="-2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lang="en-US" sz="3600" b="1" spc="-20" dirty="0" err="1">
                <a:solidFill>
                  <a:srgbClr val="00FF00"/>
                </a:solidFill>
                <a:latin typeface="Calibri"/>
                <a:cs typeface="Calibri"/>
              </a:rPr>
              <a:t>thuốc</a:t>
            </a:r>
            <a:r>
              <a:rPr lang="en-US" sz="3600" b="1" spc="-2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lang="en-US" sz="3600" b="1" spc="-20" dirty="0" err="1">
                <a:solidFill>
                  <a:srgbClr val="00FF00"/>
                </a:solidFill>
                <a:latin typeface="Calibri"/>
                <a:cs typeface="Calibri"/>
              </a:rPr>
              <a:t>lá</a:t>
            </a:r>
            <a:r>
              <a:rPr lang="en-US" sz="3600" b="1" spc="-2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lang="en-US" sz="3600" b="1" spc="-20" dirty="0" err="1">
                <a:solidFill>
                  <a:srgbClr val="00FF00"/>
                </a:solidFill>
                <a:latin typeface="Calibri"/>
                <a:cs typeface="Calibri"/>
              </a:rPr>
              <a:t>điện</a:t>
            </a:r>
            <a:r>
              <a:rPr lang="en-US" sz="3600" b="1" spc="-2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lang="en-US" sz="3600" b="1" spc="-20" dirty="0" err="1">
                <a:solidFill>
                  <a:srgbClr val="00FF00"/>
                </a:solidFill>
                <a:latin typeface="Calibri"/>
                <a:cs typeface="Calibri"/>
              </a:rPr>
              <a:t>tử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67453" y="5686792"/>
            <a:ext cx="8994775" cy="584835"/>
          </a:xfrm>
          <a:custGeom>
            <a:avLst/>
            <a:gdLst/>
            <a:ahLst/>
            <a:cxnLst/>
            <a:rect l="l" t="t" r="r" b="b"/>
            <a:pathLst>
              <a:path w="8994775" h="584835">
                <a:moveTo>
                  <a:pt x="0" y="584774"/>
                </a:moveTo>
                <a:lnTo>
                  <a:pt x="8994707" y="584774"/>
                </a:lnTo>
                <a:lnTo>
                  <a:pt x="8994707" y="0"/>
                </a:lnTo>
                <a:lnTo>
                  <a:pt x="0" y="0"/>
                </a:lnTo>
                <a:lnTo>
                  <a:pt x="0" y="584774"/>
                </a:lnTo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48225" y="5827546"/>
            <a:ext cx="8794115" cy="250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9235" marR="5080" indent="-1487170" algn="ctr">
              <a:lnSpc>
                <a:spcPts val="1900"/>
              </a:lnSpc>
            </a:pPr>
            <a:r>
              <a:rPr lang="en-US" sz="2000" b="1" spc="-55" dirty="0" err="1">
                <a:solidFill>
                  <a:srgbClr val="FFFFFF"/>
                </a:solidFill>
                <a:latin typeface="Calibri"/>
                <a:cs typeface="Calibri"/>
              </a:rPr>
              <a:t>Hiện</a:t>
            </a:r>
            <a:r>
              <a:rPr lang="en-US"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spc="-55" dirty="0" err="1">
                <a:solidFill>
                  <a:srgbClr val="FFFFFF"/>
                </a:solidFill>
                <a:latin typeface="Calibri"/>
                <a:cs typeface="Calibri"/>
              </a:rPr>
              <a:t>tại</a:t>
            </a:r>
            <a:r>
              <a:rPr lang="en-US" sz="2000" b="1" spc="-55" dirty="0">
                <a:solidFill>
                  <a:srgbClr val="FFFFFF"/>
                </a:solidFill>
                <a:latin typeface="Calibri"/>
                <a:cs typeface="Calibri"/>
              </a:rPr>
              <a:t> WHO </a:t>
            </a:r>
            <a:r>
              <a:rPr lang="en-US" sz="2000" b="1" spc="-55" dirty="0" err="1">
                <a:solidFill>
                  <a:srgbClr val="FFFFFF"/>
                </a:solidFill>
                <a:latin typeface="Calibri"/>
                <a:cs typeface="Calibri"/>
              </a:rPr>
              <a:t>không</a:t>
            </a:r>
            <a:r>
              <a:rPr lang="en-US"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spc="-55" dirty="0" err="1">
                <a:solidFill>
                  <a:srgbClr val="FFFFFF"/>
                </a:solidFill>
                <a:latin typeface="Calibri"/>
                <a:cs typeface="Calibri"/>
              </a:rPr>
              <a:t>khuyến</a:t>
            </a:r>
            <a:r>
              <a:rPr lang="en-US"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spc="-55" dirty="0" err="1">
                <a:solidFill>
                  <a:srgbClr val="FFFFFF"/>
                </a:solidFill>
                <a:latin typeface="Calibri"/>
                <a:cs typeface="Calibri"/>
              </a:rPr>
              <a:t>cáo</a:t>
            </a:r>
            <a:r>
              <a:rPr lang="en-US"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spc="-55" dirty="0" err="1">
                <a:solidFill>
                  <a:srgbClr val="FFFFFF"/>
                </a:solidFill>
                <a:latin typeface="Calibri"/>
                <a:cs typeface="Calibri"/>
              </a:rPr>
              <a:t>sử</a:t>
            </a:r>
            <a:r>
              <a:rPr lang="en-US"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spc="-55" dirty="0" err="1">
                <a:solidFill>
                  <a:srgbClr val="FFFFFF"/>
                </a:solidFill>
                <a:latin typeface="Calibri"/>
                <a:cs typeface="Calibri"/>
              </a:rPr>
              <a:t>dụng</a:t>
            </a:r>
            <a:r>
              <a:rPr lang="en-US"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spc="-55" dirty="0" err="1">
                <a:solidFill>
                  <a:srgbClr val="FFFFFF"/>
                </a:solidFill>
                <a:latin typeface="Calibri"/>
                <a:cs typeface="Calibri"/>
              </a:rPr>
              <a:t>thuốc</a:t>
            </a:r>
            <a:r>
              <a:rPr lang="en-US"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spc="-55" dirty="0" err="1">
                <a:solidFill>
                  <a:srgbClr val="FFFFFF"/>
                </a:solidFill>
                <a:latin typeface="Calibri"/>
                <a:cs typeface="Calibri"/>
              </a:rPr>
              <a:t>lá</a:t>
            </a:r>
            <a:r>
              <a:rPr lang="en-US"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spc="-55" dirty="0" err="1">
                <a:solidFill>
                  <a:srgbClr val="FFFFFF"/>
                </a:solidFill>
                <a:latin typeface="Calibri"/>
                <a:cs typeface="Calibri"/>
              </a:rPr>
              <a:t>điện</a:t>
            </a:r>
            <a:r>
              <a:rPr lang="en-US"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spc="-55" dirty="0" err="1">
                <a:solidFill>
                  <a:srgbClr val="FFFFFF"/>
                </a:solidFill>
                <a:latin typeface="Calibri"/>
                <a:cs typeface="Calibri"/>
              </a:rPr>
              <a:t>tử</a:t>
            </a:r>
            <a:r>
              <a:rPr lang="en-US"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spc="-55" dirty="0" err="1">
                <a:solidFill>
                  <a:srgbClr val="FFFFFF"/>
                </a:solidFill>
                <a:latin typeface="Calibri"/>
                <a:cs typeface="Calibri"/>
              </a:rPr>
              <a:t>làm</a:t>
            </a:r>
            <a:r>
              <a:rPr lang="en-US" sz="2000" b="1" spc="-55" dirty="0">
                <a:solidFill>
                  <a:srgbClr val="FFFFFF"/>
                </a:solidFill>
                <a:latin typeface="Calibri"/>
                <a:cs typeface="Calibri"/>
              </a:rPr>
              <a:t> Ph</a:t>
            </a:r>
            <a:r>
              <a:rPr lang="vi-VN" sz="2000" b="1" spc="-55" dirty="0">
                <a:solidFill>
                  <a:srgbClr val="FFFFFF"/>
                </a:solidFill>
                <a:latin typeface="Calibri"/>
                <a:cs typeface="Calibri"/>
              </a:rPr>
              <a:t>ư</a:t>
            </a:r>
            <a:r>
              <a:rPr lang="en-US" sz="2000" b="1" spc="-55" dirty="0" err="1">
                <a:solidFill>
                  <a:srgbClr val="FFFFFF"/>
                </a:solidFill>
                <a:latin typeface="Calibri"/>
                <a:cs typeface="Calibri"/>
              </a:rPr>
              <a:t>ơng</a:t>
            </a:r>
            <a:r>
              <a:rPr lang="en-US"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spc="-55" dirty="0" err="1">
                <a:solidFill>
                  <a:srgbClr val="FFFFFF"/>
                </a:solidFill>
                <a:latin typeface="Calibri"/>
                <a:cs typeface="Calibri"/>
              </a:rPr>
              <a:t>tiện</a:t>
            </a:r>
            <a:r>
              <a:rPr lang="en-US"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spc="-55" dirty="0" err="1">
                <a:solidFill>
                  <a:srgbClr val="FFFFFF"/>
                </a:solidFill>
                <a:latin typeface="Calibri"/>
                <a:cs typeface="Calibri"/>
              </a:rPr>
              <a:t>cai</a:t>
            </a:r>
            <a:r>
              <a:rPr lang="en-US"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spc="-55" dirty="0" err="1">
                <a:solidFill>
                  <a:srgbClr val="FFFFFF"/>
                </a:solidFill>
                <a:latin typeface="Calibri"/>
                <a:cs typeface="Calibri"/>
              </a:rPr>
              <a:t>thuốc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16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021" y="6516083"/>
            <a:ext cx="609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3922" y="6519164"/>
            <a:ext cx="307530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20" dirty="0">
                <a:latin typeface="Calibri"/>
                <a:cs typeface="Calibri"/>
              </a:rPr>
              <a:t>S</a:t>
            </a:r>
            <a:r>
              <a:rPr sz="800" spc="-25" dirty="0">
                <a:latin typeface="Calibri"/>
                <a:cs typeface="Calibri"/>
              </a:rPr>
              <a:t>our</a:t>
            </a:r>
            <a:r>
              <a:rPr sz="800" spc="-35" dirty="0">
                <a:latin typeface="Calibri"/>
                <a:cs typeface="Calibri"/>
              </a:rPr>
              <a:t>c</a:t>
            </a:r>
            <a:r>
              <a:rPr sz="800" spc="-3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: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-25" dirty="0">
                <a:latin typeface="Calibri"/>
                <a:cs typeface="Calibri"/>
              </a:rPr>
              <a:t>http</a:t>
            </a:r>
            <a:r>
              <a:rPr sz="800" spc="-30" dirty="0">
                <a:latin typeface="Calibri"/>
                <a:cs typeface="Calibri"/>
              </a:rPr>
              <a:t>s</a:t>
            </a:r>
            <a:r>
              <a:rPr sz="800" spc="-20" dirty="0">
                <a:latin typeface="Calibri"/>
                <a:cs typeface="Calibri"/>
              </a:rPr>
              <a:t>:</a:t>
            </a:r>
            <a:r>
              <a:rPr sz="800" spc="-25" dirty="0">
                <a:latin typeface="Calibri"/>
                <a:cs typeface="Calibri"/>
              </a:rPr>
              <a:t>//</a:t>
            </a:r>
            <a:r>
              <a:rPr sz="800" spc="-35" dirty="0">
                <a:latin typeface="Calibri"/>
                <a:cs typeface="Calibri"/>
              </a:rPr>
              <a:t>g</a:t>
            </a:r>
            <a:r>
              <a:rPr sz="800" spc="-10" dirty="0">
                <a:latin typeface="Calibri"/>
                <a:cs typeface="Calibri"/>
              </a:rPr>
              <a:t>l</a:t>
            </a:r>
            <a:r>
              <a:rPr sz="800" spc="-25" dirty="0">
                <a:latin typeface="Calibri"/>
                <a:cs typeface="Calibri"/>
              </a:rPr>
              <a:t>oba</a:t>
            </a:r>
            <a:r>
              <a:rPr sz="800" spc="-10" dirty="0">
                <a:latin typeface="Calibri"/>
                <a:cs typeface="Calibri"/>
              </a:rPr>
              <a:t>l</a:t>
            </a:r>
            <a:r>
              <a:rPr sz="800" spc="-25" dirty="0">
                <a:latin typeface="Calibri"/>
                <a:cs typeface="Calibri"/>
              </a:rPr>
              <a:t>toba</a:t>
            </a:r>
            <a:r>
              <a:rPr sz="800" spc="-35" dirty="0">
                <a:latin typeface="Calibri"/>
                <a:cs typeface="Calibri"/>
              </a:rPr>
              <a:t>cc</a:t>
            </a:r>
            <a:r>
              <a:rPr sz="800" spc="-25" dirty="0">
                <a:latin typeface="Calibri"/>
                <a:cs typeface="Calibri"/>
              </a:rPr>
              <a:t>o</a:t>
            </a:r>
            <a:r>
              <a:rPr sz="800" spc="-35" dirty="0">
                <a:latin typeface="Calibri"/>
                <a:cs typeface="Calibri"/>
              </a:rPr>
              <a:t>c</a:t>
            </a:r>
            <a:r>
              <a:rPr sz="800" spc="-25" dirty="0">
                <a:latin typeface="Calibri"/>
                <a:cs typeface="Calibri"/>
              </a:rPr>
              <a:t>ontro</a:t>
            </a:r>
            <a:r>
              <a:rPr sz="800" spc="-10" dirty="0">
                <a:latin typeface="Calibri"/>
                <a:cs typeface="Calibri"/>
              </a:rPr>
              <a:t>l</a:t>
            </a:r>
            <a:r>
              <a:rPr sz="800" spc="-15" dirty="0">
                <a:latin typeface="Calibri"/>
                <a:cs typeface="Calibri"/>
              </a:rPr>
              <a:t>.</a:t>
            </a:r>
            <a:r>
              <a:rPr sz="800" spc="-25" dirty="0">
                <a:latin typeface="Calibri"/>
                <a:cs typeface="Calibri"/>
              </a:rPr>
              <a:t>or</a:t>
            </a:r>
            <a:r>
              <a:rPr sz="800" spc="-35" dirty="0">
                <a:latin typeface="Calibri"/>
                <a:cs typeface="Calibri"/>
              </a:rPr>
              <a:t>g</a:t>
            </a:r>
            <a:r>
              <a:rPr sz="800" spc="-25" dirty="0">
                <a:latin typeface="Calibri"/>
                <a:cs typeface="Calibri"/>
              </a:rPr>
              <a:t>/e</a:t>
            </a:r>
            <a:r>
              <a:rPr sz="800" spc="-20" dirty="0">
                <a:latin typeface="Calibri"/>
                <a:cs typeface="Calibri"/>
              </a:rPr>
              <a:t>-</a:t>
            </a:r>
            <a:r>
              <a:rPr sz="800" spc="-30" dirty="0">
                <a:latin typeface="Calibri"/>
                <a:cs typeface="Calibri"/>
              </a:rPr>
              <a:t>c</a:t>
            </a:r>
            <a:r>
              <a:rPr sz="800" spc="-10" dirty="0">
                <a:latin typeface="Calibri"/>
                <a:cs typeface="Calibri"/>
              </a:rPr>
              <a:t>i</a:t>
            </a:r>
            <a:r>
              <a:rPr sz="800" spc="-35" dirty="0">
                <a:latin typeface="Calibri"/>
                <a:cs typeface="Calibri"/>
              </a:rPr>
              <a:t>g</a:t>
            </a:r>
            <a:r>
              <a:rPr sz="800" spc="-25" dirty="0">
                <a:latin typeface="Calibri"/>
                <a:cs typeface="Calibri"/>
              </a:rPr>
              <a:t>ar</a:t>
            </a:r>
            <a:r>
              <a:rPr sz="800" spc="-30" dirty="0">
                <a:latin typeface="Calibri"/>
                <a:cs typeface="Calibri"/>
              </a:rPr>
              <a:t>e</a:t>
            </a:r>
            <a:r>
              <a:rPr sz="800" spc="-25" dirty="0">
                <a:latin typeface="Calibri"/>
                <a:cs typeface="Calibri"/>
              </a:rPr>
              <a:t>tt</a:t>
            </a:r>
            <a:r>
              <a:rPr sz="800" spc="-30" dirty="0">
                <a:latin typeface="Calibri"/>
                <a:cs typeface="Calibri"/>
              </a:rPr>
              <a:t>e</a:t>
            </a:r>
            <a:r>
              <a:rPr sz="800" spc="-25" dirty="0">
                <a:latin typeface="Calibri"/>
                <a:cs typeface="Calibri"/>
              </a:rPr>
              <a:t>/</a:t>
            </a:r>
            <a:r>
              <a:rPr sz="800" spc="-5" dirty="0">
                <a:latin typeface="Calibri"/>
                <a:cs typeface="Calibri"/>
              </a:rPr>
              <a:t>;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-60" dirty="0">
                <a:latin typeface="Calibri"/>
                <a:cs typeface="Calibri"/>
              </a:rPr>
              <a:t>W</a:t>
            </a:r>
            <a:r>
              <a:rPr sz="800" spc="-40" dirty="0">
                <a:latin typeface="Calibri"/>
                <a:cs typeface="Calibri"/>
              </a:rPr>
              <a:t>H</a:t>
            </a:r>
            <a:r>
              <a:rPr sz="800" dirty="0">
                <a:latin typeface="Calibri"/>
                <a:cs typeface="Calibri"/>
              </a:rPr>
              <a:t>O</a:t>
            </a:r>
            <a:r>
              <a:rPr sz="800" spc="-60" dirty="0">
                <a:latin typeface="Times New Roman"/>
                <a:cs typeface="Times New Roman"/>
              </a:rPr>
              <a:t> </a:t>
            </a:r>
            <a:r>
              <a:rPr sz="800" spc="-20" dirty="0">
                <a:latin typeface="Calibri"/>
                <a:cs typeface="Calibri"/>
              </a:rPr>
              <a:t>I</a:t>
            </a:r>
            <a:r>
              <a:rPr sz="800" spc="-25" dirty="0">
                <a:latin typeface="Calibri"/>
                <a:cs typeface="Calibri"/>
              </a:rPr>
              <a:t>nt</a:t>
            </a:r>
            <a:r>
              <a:rPr sz="800" spc="-30" dirty="0">
                <a:latin typeface="Calibri"/>
                <a:cs typeface="Calibri"/>
              </a:rPr>
              <a:t>e</a:t>
            </a:r>
            <a:r>
              <a:rPr sz="800" spc="-25" dirty="0">
                <a:latin typeface="Calibri"/>
                <a:cs typeface="Calibri"/>
              </a:rPr>
              <a:t>rna</a:t>
            </a:r>
            <a:r>
              <a:rPr sz="800" dirty="0">
                <a:latin typeface="Calibri"/>
                <a:cs typeface="Calibri"/>
              </a:rPr>
              <a:t>l</a:t>
            </a:r>
            <a:r>
              <a:rPr sz="800" spc="-35" dirty="0">
                <a:latin typeface="Times New Roman"/>
                <a:cs typeface="Times New Roman"/>
              </a:rPr>
              <a:t> </a:t>
            </a:r>
            <a:r>
              <a:rPr sz="800" spc="-25" dirty="0">
                <a:latin typeface="Calibri"/>
                <a:cs typeface="Calibri"/>
              </a:rPr>
              <a:t>databa</a:t>
            </a:r>
            <a:r>
              <a:rPr sz="800" spc="-30" dirty="0">
                <a:latin typeface="Calibri"/>
                <a:cs typeface="Calibri"/>
              </a:rPr>
              <a:t>s</a:t>
            </a:r>
            <a:r>
              <a:rPr sz="800" spc="-5" dirty="0"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1026" y="455493"/>
            <a:ext cx="8229600" cy="542456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29565">
              <a:lnSpc>
                <a:spcPct val="100000"/>
              </a:lnSpc>
            </a:pPr>
            <a:r>
              <a:rPr lang="en-US" sz="3200" spc="-20" dirty="0" err="1">
                <a:solidFill>
                  <a:srgbClr val="000000"/>
                </a:solidFill>
                <a:latin typeface="Calibri"/>
                <a:cs typeface="Calibri"/>
              </a:rPr>
              <a:t>Thuốc</a:t>
            </a:r>
            <a:r>
              <a:rPr lang="en-US" sz="3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spc="-20" dirty="0" err="1">
                <a:solidFill>
                  <a:srgbClr val="000000"/>
                </a:solidFill>
                <a:latin typeface="Calibri"/>
                <a:cs typeface="Calibri"/>
              </a:rPr>
              <a:t>lá</a:t>
            </a:r>
            <a:r>
              <a:rPr lang="en-US" sz="3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spc="-20" dirty="0" err="1">
                <a:solidFill>
                  <a:srgbClr val="000000"/>
                </a:solidFill>
                <a:latin typeface="Calibri"/>
                <a:cs typeface="Calibri"/>
              </a:rPr>
              <a:t>điện</a:t>
            </a:r>
            <a:r>
              <a:rPr lang="en-US" sz="3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spc="-20" dirty="0" err="1">
                <a:solidFill>
                  <a:srgbClr val="000000"/>
                </a:solidFill>
                <a:latin typeface="Calibri"/>
                <a:cs typeface="Calibri"/>
              </a:rPr>
              <a:t>tử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32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200" spc="-75" dirty="0" err="1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sz="3200" spc="-30" dirty="0" err="1">
                <a:solidFill>
                  <a:srgbClr val="000000"/>
                </a:solidFill>
                <a:latin typeface="Calibri"/>
                <a:cs typeface="Calibri"/>
              </a:rPr>
              <a:t>ấm</a:t>
            </a:r>
            <a:r>
              <a:rPr lang="en-US" sz="3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spc="-30" dirty="0" err="1">
                <a:solidFill>
                  <a:srgbClr val="000000"/>
                </a:solidFill>
                <a:latin typeface="Calibri"/>
                <a:cs typeface="Calibri"/>
              </a:rPr>
              <a:t>và</a:t>
            </a:r>
            <a:r>
              <a:rPr lang="en-US" sz="3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spc="-30" dirty="0" err="1">
                <a:solidFill>
                  <a:srgbClr val="000000"/>
                </a:solidFill>
                <a:latin typeface="Calibri"/>
                <a:cs typeface="Calibri"/>
              </a:rPr>
              <a:t>kiểm</a:t>
            </a:r>
            <a:r>
              <a:rPr lang="en-US" sz="3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spc="-30" dirty="0" err="1">
                <a:solidFill>
                  <a:srgbClr val="000000"/>
                </a:solidFill>
                <a:latin typeface="Calibri"/>
                <a:cs typeface="Calibri"/>
              </a:rPr>
              <a:t>soát</a:t>
            </a:r>
            <a:r>
              <a:rPr lang="en-US" sz="3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spc="-30" dirty="0" err="1">
                <a:solidFill>
                  <a:srgbClr val="000000"/>
                </a:solidFill>
                <a:latin typeface="Calibri"/>
                <a:cs typeface="Calibri"/>
              </a:rPr>
              <a:t>trên</a:t>
            </a:r>
            <a:r>
              <a:rPr lang="en-US" sz="3200" spc="-30" dirty="0">
                <a:solidFill>
                  <a:srgbClr val="000000"/>
                </a:solidFill>
                <a:latin typeface="Calibri"/>
                <a:cs typeface="Calibri"/>
              </a:rPr>
              <a:t> TG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4997" y="1019921"/>
            <a:ext cx="8724900" cy="1731010"/>
          </a:xfrm>
          <a:custGeom>
            <a:avLst/>
            <a:gdLst/>
            <a:ahLst/>
            <a:cxnLst/>
            <a:rect l="l" t="t" r="r" b="b"/>
            <a:pathLst>
              <a:path w="8724900" h="1731010">
                <a:moveTo>
                  <a:pt x="8551555" y="0"/>
                </a:moveTo>
                <a:lnTo>
                  <a:pt x="169035" y="46"/>
                </a:lnTo>
                <a:lnTo>
                  <a:pt x="126243" y="6411"/>
                </a:lnTo>
                <a:lnTo>
                  <a:pt x="87548" y="22575"/>
                </a:lnTo>
                <a:lnTo>
                  <a:pt x="54293" y="47194"/>
                </a:lnTo>
                <a:lnTo>
                  <a:pt x="27823" y="78923"/>
                </a:lnTo>
                <a:lnTo>
                  <a:pt x="9483" y="116420"/>
                </a:lnTo>
                <a:lnTo>
                  <a:pt x="617" y="158341"/>
                </a:lnTo>
                <a:lnTo>
                  <a:pt x="0" y="173065"/>
                </a:lnTo>
                <a:lnTo>
                  <a:pt x="46" y="1561727"/>
                </a:lnTo>
                <a:lnTo>
                  <a:pt x="6413" y="1604517"/>
                </a:lnTo>
                <a:lnTo>
                  <a:pt x="22579" y="1643210"/>
                </a:lnTo>
                <a:lnTo>
                  <a:pt x="47202" y="1676461"/>
                </a:lnTo>
                <a:lnTo>
                  <a:pt x="78935" y="1702927"/>
                </a:lnTo>
                <a:lnTo>
                  <a:pt x="116435" y="1721264"/>
                </a:lnTo>
                <a:lnTo>
                  <a:pt x="158358" y="1730128"/>
                </a:lnTo>
                <a:lnTo>
                  <a:pt x="173082" y="1730745"/>
                </a:lnTo>
                <a:lnTo>
                  <a:pt x="8555588" y="1730699"/>
                </a:lnTo>
                <a:lnTo>
                  <a:pt x="8598382" y="1724336"/>
                </a:lnTo>
                <a:lnTo>
                  <a:pt x="8637078" y="1708174"/>
                </a:lnTo>
                <a:lnTo>
                  <a:pt x="8670331" y="1683556"/>
                </a:lnTo>
                <a:lnTo>
                  <a:pt x="8696800" y="1651826"/>
                </a:lnTo>
                <a:lnTo>
                  <a:pt x="8715138" y="1614327"/>
                </a:lnTo>
                <a:lnTo>
                  <a:pt x="8724003" y="1572405"/>
                </a:lnTo>
                <a:lnTo>
                  <a:pt x="8724621" y="1557680"/>
                </a:lnTo>
                <a:lnTo>
                  <a:pt x="8724575" y="169032"/>
                </a:lnTo>
                <a:lnTo>
                  <a:pt x="8718212" y="126238"/>
                </a:lnTo>
                <a:lnTo>
                  <a:pt x="8702049" y="87543"/>
                </a:lnTo>
                <a:lnTo>
                  <a:pt x="8677431" y="54289"/>
                </a:lnTo>
                <a:lnTo>
                  <a:pt x="8645701" y="27821"/>
                </a:lnTo>
                <a:lnTo>
                  <a:pt x="8608203" y="9482"/>
                </a:lnTo>
                <a:lnTo>
                  <a:pt x="8566280" y="617"/>
                </a:lnTo>
                <a:lnTo>
                  <a:pt x="8551555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6240" y="1307591"/>
            <a:ext cx="1749552" cy="1158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8538" y="1307714"/>
            <a:ext cx="1744980" cy="1155700"/>
          </a:xfrm>
          <a:custGeom>
            <a:avLst/>
            <a:gdLst/>
            <a:ahLst/>
            <a:cxnLst/>
            <a:rect l="l" t="t" r="r" b="b"/>
            <a:pathLst>
              <a:path w="1744980" h="1155700">
                <a:moveTo>
                  <a:pt x="0" y="115488"/>
                </a:moveTo>
                <a:lnTo>
                  <a:pt x="7938" y="73327"/>
                </a:lnTo>
                <a:lnTo>
                  <a:pt x="29740" y="38130"/>
                </a:lnTo>
                <a:lnTo>
                  <a:pt x="62389" y="12911"/>
                </a:lnTo>
                <a:lnTo>
                  <a:pt x="102867" y="685"/>
                </a:lnTo>
                <a:lnTo>
                  <a:pt x="1629405" y="0"/>
                </a:lnTo>
                <a:lnTo>
                  <a:pt x="1644050" y="918"/>
                </a:lnTo>
                <a:lnTo>
                  <a:pt x="1684235" y="13807"/>
                </a:lnTo>
                <a:lnTo>
                  <a:pt x="1716452" y="39550"/>
                </a:lnTo>
                <a:lnTo>
                  <a:pt x="1737684" y="75133"/>
                </a:lnTo>
                <a:lnTo>
                  <a:pt x="1744931" y="1039642"/>
                </a:lnTo>
                <a:lnTo>
                  <a:pt x="1744012" y="1054286"/>
                </a:lnTo>
                <a:lnTo>
                  <a:pt x="1731124" y="1094472"/>
                </a:lnTo>
                <a:lnTo>
                  <a:pt x="1705384" y="1126692"/>
                </a:lnTo>
                <a:lnTo>
                  <a:pt x="1669805" y="1147931"/>
                </a:lnTo>
                <a:lnTo>
                  <a:pt x="115525" y="1155191"/>
                </a:lnTo>
                <a:lnTo>
                  <a:pt x="100885" y="1154273"/>
                </a:lnTo>
                <a:lnTo>
                  <a:pt x="60709" y="1141383"/>
                </a:lnTo>
                <a:lnTo>
                  <a:pt x="28496" y="1115638"/>
                </a:lnTo>
                <a:lnTo>
                  <a:pt x="7260" y="1080052"/>
                </a:lnTo>
                <a:lnTo>
                  <a:pt x="0" y="115488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1928" y="2884230"/>
            <a:ext cx="8691245" cy="2373569"/>
          </a:xfrm>
          <a:custGeom>
            <a:avLst/>
            <a:gdLst/>
            <a:ahLst/>
            <a:cxnLst/>
            <a:rect l="l" t="t" r="r" b="b"/>
            <a:pathLst>
              <a:path w="8691245" h="2240279">
                <a:moveTo>
                  <a:pt x="8466776" y="0"/>
                </a:moveTo>
                <a:lnTo>
                  <a:pt x="223991" y="0"/>
                </a:lnTo>
                <a:lnTo>
                  <a:pt x="205620" y="742"/>
                </a:lnTo>
                <a:lnTo>
                  <a:pt x="153192" y="11418"/>
                </a:lnTo>
                <a:lnTo>
                  <a:pt x="106002" y="33558"/>
                </a:lnTo>
                <a:lnTo>
                  <a:pt x="65605" y="65604"/>
                </a:lnTo>
                <a:lnTo>
                  <a:pt x="33559" y="106001"/>
                </a:lnTo>
                <a:lnTo>
                  <a:pt x="11419" y="153193"/>
                </a:lnTo>
                <a:lnTo>
                  <a:pt x="742" y="205625"/>
                </a:lnTo>
                <a:lnTo>
                  <a:pt x="0" y="223997"/>
                </a:lnTo>
                <a:lnTo>
                  <a:pt x="0" y="2015941"/>
                </a:lnTo>
                <a:lnTo>
                  <a:pt x="6509" y="2069768"/>
                </a:lnTo>
                <a:lnTo>
                  <a:pt x="25001" y="2118877"/>
                </a:lnTo>
                <a:lnTo>
                  <a:pt x="53918" y="2161711"/>
                </a:lnTo>
                <a:lnTo>
                  <a:pt x="91705" y="2196714"/>
                </a:lnTo>
                <a:lnTo>
                  <a:pt x="136803" y="2222329"/>
                </a:lnTo>
                <a:lnTo>
                  <a:pt x="187658" y="2237000"/>
                </a:lnTo>
                <a:lnTo>
                  <a:pt x="223991" y="2239932"/>
                </a:lnTo>
                <a:lnTo>
                  <a:pt x="8466776" y="2239932"/>
                </a:lnTo>
                <a:lnTo>
                  <a:pt x="8520598" y="2233422"/>
                </a:lnTo>
                <a:lnTo>
                  <a:pt x="8569706" y="2214930"/>
                </a:lnTo>
                <a:lnTo>
                  <a:pt x="8612542" y="2186013"/>
                </a:lnTo>
                <a:lnTo>
                  <a:pt x="8647549" y="2148227"/>
                </a:lnTo>
                <a:lnTo>
                  <a:pt x="8673168" y="2103128"/>
                </a:lnTo>
                <a:lnTo>
                  <a:pt x="8687841" y="2052273"/>
                </a:lnTo>
                <a:lnTo>
                  <a:pt x="8690774" y="2015941"/>
                </a:lnTo>
                <a:lnTo>
                  <a:pt x="8690774" y="223997"/>
                </a:lnTo>
                <a:lnTo>
                  <a:pt x="8684262" y="170165"/>
                </a:lnTo>
                <a:lnTo>
                  <a:pt x="8665767" y="121054"/>
                </a:lnTo>
                <a:lnTo>
                  <a:pt x="8636846" y="78219"/>
                </a:lnTo>
                <a:lnTo>
                  <a:pt x="8599056" y="43216"/>
                </a:lnTo>
                <a:lnTo>
                  <a:pt x="8553956" y="17601"/>
                </a:lnTo>
                <a:lnTo>
                  <a:pt x="8503104" y="2931"/>
                </a:lnTo>
                <a:lnTo>
                  <a:pt x="8466776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8538" y="3330372"/>
            <a:ext cx="1744931" cy="1347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8538" y="3330366"/>
            <a:ext cx="1744980" cy="1348105"/>
          </a:xfrm>
          <a:custGeom>
            <a:avLst/>
            <a:gdLst/>
            <a:ahLst/>
            <a:cxnLst/>
            <a:rect l="l" t="t" r="r" b="b"/>
            <a:pathLst>
              <a:path w="1744980" h="1348104">
                <a:moveTo>
                  <a:pt x="0" y="134782"/>
                </a:moveTo>
                <a:lnTo>
                  <a:pt x="6863" y="92204"/>
                </a:lnTo>
                <a:lnTo>
                  <a:pt x="25977" y="55219"/>
                </a:lnTo>
                <a:lnTo>
                  <a:pt x="55124" y="26045"/>
                </a:lnTo>
                <a:lnTo>
                  <a:pt x="92087" y="6900"/>
                </a:lnTo>
                <a:lnTo>
                  <a:pt x="134649" y="0"/>
                </a:lnTo>
                <a:lnTo>
                  <a:pt x="1610163" y="0"/>
                </a:lnTo>
                <a:lnTo>
                  <a:pt x="1624839" y="790"/>
                </a:lnTo>
                <a:lnTo>
                  <a:pt x="1665795" y="11985"/>
                </a:lnTo>
                <a:lnTo>
                  <a:pt x="1700419" y="34692"/>
                </a:lnTo>
                <a:lnTo>
                  <a:pt x="1726493" y="66694"/>
                </a:lnTo>
                <a:lnTo>
                  <a:pt x="1741801" y="105774"/>
                </a:lnTo>
                <a:lnTo>
                  <a:pt x="1744931" y="1212878"/>
                </a:lnTo>
                <a:lnTo>
                  <a:pt x="1744141" y="1227555"/>
                </a:lnTo>
                <a:lnTo>
                  <a:pt x="1732946" y="1268513"/>
                </a:lnTo>
                <a:lnTo>
                  <a:pt x="1710239" y="1303138"/>
                </a:lnTo>
                <a:lnTo>
                  <a:pt x="1678238" y="1329212"/>
                </a:lnTo>
                <a:lnTo>
                  <a:pt x="1639158" y="1344518"/>
                </a:lnTo>
                <a:lnTo>
                  <a:pt x="134767" y="1347645"/>
                </a:lnTo>
                <a:lnTo>
                  <a:pt x="120090" y="1346855"/>
                </a:lnTo>
                <a:lnTo>
                  <a:pt x="79132" y="1335660"/>
                </a:lnTo>
                <a:lnTo>
                  <a:pt x="44507" y="1312954"/>
                </a:lnTo>
                <a:lnTo>
                  <a:pt x="18433" y="1280952"/>
                </a:lnTo>
                <a:lnTo>
                  <a:pt x="3127" y="1241873"/>
                </a:lnTo>
                <a:lnTo>
                  <a:pt x="0" y="134782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06969" y="1233927"/>
            <a:ext cx="6685915" cy="5234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>
              <a:lnSpc>
                <a:spcPts val="2840"/>
              </a:lnSpc>
            </a:pPr>
            <a:r>
              <a:rPr lang="en-US"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42</a:t>
            </a:r>
            <a:r>
              <a:rPr sz="2400" b="1" spc="-6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60" dirty="0" err="1">
                <a:solidFill>
                  <a:srgbClr val="FFFFFF"/>
                </a:solidFill>
                <a:latin typeface="Times New Roman"/>
                <a:cs typeface="Times New Roman"/>
              </a:rPr>
              <a:t>quốc</a:t>
            </a:r>
            <a:r>
              <a:rPr lang="en-US" sz="24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60" dirty="0" err="1">
                <a:solidFill>
                  <a:srgbClr val="FFFFFF"/>
                </a:solidFill>
                <a:latin typeface="Times New Roman"/>
                <a:cs typeface="Times New Roman"/>
              </a:rPr>
              <a:t>gia</a:t>
            </a:r>
            <a:r>
              <a:rPr lang="en-US" sz="24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60" dirty="0" err="1">
                <a:solidFill>
                  <a:srgbClr val="FFFFFF"/>
                </a:solidFill>
                <a:latin typeface="Times New Roman"/>
                <a:cs typeface="Times New Roman"/>
              </a:rPr>
              <a:t>cấm</a:t>
            </a:r>
            <a:endParaRPr sz="2400" dirty="0">
              <a:latin typeface="Calibri"/>
              <a:cs typeface="Calibri"/>
            </a:endParaRPr>
          </a:p>
          <a:p>
            <a:pPr marL="27940" marR="5080">
              <a:lnSpc>
                <a:spcPct val="90700"/>
              </a:lnSpc>
              <a:spcBef>
                <a:spcPts val="114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rg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tin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in,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azil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Brun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russ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tic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ples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thiopia,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bia,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India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Jo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dan,</a:t>
            </a:r>
            <a:r>
              <a:rPr sz="1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ait,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banon,</a:t>
            </a:r>
            <a:r>
              <a:rPr sz="1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Mau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ritius,</a:t>
            </a:r>
            <a:r>
              <a:rPr sz="1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xi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pal,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ana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ma,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Saud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abia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Sin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apo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Lan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public,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hailand,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7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*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7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kme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an,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anda,</a:t>
            </a:r>
            <a:r>
              <a:rPr sz="1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Uni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ab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Emi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s,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Ur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ugu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9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7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zu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la,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Bank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ip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7465">
              <a:lnSpc>
                <a:spcPts val="2350"/>
              </a:lnSpc>
            </a:pP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71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50" dirty="0" err="1">
                <a:solidFill>
                  <a:srgbClr val="FFFFFF"/>
                </a:solidFill>
                <a:latin typeface="Times New Roman"/>
                <a:cs typeface="Times New Roman"/>
              </a:rPr>
              <a:t>kiểm</a:t>
            </a:r>
            <a:r>
              <a:rPr lang="en-US"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50" dirty="0" err="1">
                <a:solidFill>
                  <a:srgbClr val="FFFFFF"/>
                </a:solidFill>
                <a:latin typeface="Times New Roman"/>
                <a:cs typeface="Times New Roman"/>
              </a:rPr>
              <a:t>soát</a:t>
            </a:r>
            <a:r>
              <a:rPr lang="en-US"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2000" dirty="0">
              <a:latin typeface="Calibri"/>
              <a:cs typeface="Calibri"/>
            </a:endParaRPr>
          </a:p>
          <a:p>
            <a:pPr marL="37465" marR="93980">
              <a:lnSpc>
                <a:spcPct val="91600"/>
              </a:lnSpc>
              <a:spcBef>
                <a:spcPts val="9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rg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tin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ia,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baijan,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Barbados,</a:t>
            </a:r>
            <a:r>
              <a:rPr sz="1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Belgiu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Bul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ia,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Canada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Chil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e,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ong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Ric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tia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yp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rus,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ech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k,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uad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0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0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nia,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i,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Finland,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anc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gia,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9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eece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Gu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ndu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s,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Hun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9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nd,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nd,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ai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ait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Lao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PDR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tvia,</a:t>
            </a:r>
            <a:r>
              <a:rPr sz="1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banon,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Lithuania,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Lu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bou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sia,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aldi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s,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nac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pal,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eth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lands,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aland,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9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alau,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ana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apua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uin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9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hilippin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oland,</a:t>
            </a:r>
            <a:r>
              <a:rPr sz="1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al,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a,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publi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ld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San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l,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bia,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akia,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ov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nia,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pain,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iki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an,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8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*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7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alu,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ain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Uni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Kin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Uni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tat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ca,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9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ki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2700" marR="106045">
              <a:lnSpc>
                <a:spcPts val="2020"/>
              </a:lnSpc>
              <a:spcBef>
                <a:spcPts val="98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cou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ies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ban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sale,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anu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actu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ing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im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port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ENDS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egul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146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rg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tin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it,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l,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Urugu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177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CE92490-C5D1-4F8D-8936-B2AA77B58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2" y="1431387"/>
            <a:ext cx="8692561" cy="4776292"/>
          </a:xfrm>
        </p:spPr>
        <p:txBody>
          <a:bodyPr>
            <a:normAutofit/>
          </a:bodyPr>
          <a:lstStyle/>
          <a:p>
            <a:r>
              <a:rPr lang="en-US" sz="2400" dirty="0" err="1"/>
              <a:t>Gói</a:t>
            </a:r>
            <a:r>
              <a:rPr lang="en-US" sz="2400" dirty="0"/>
              <a:t> </a:t>
            </a:r>
            <a:r>
              <a:rPr lang="en-US" sz="2400" dirty="0" err="1"/>
              <a:t>kiểm</a:t>
            </a:r>
            <a:r>
              <a:rPr lang="en-US" sz="2400" dirty="0"/>
              <a:t> </a:t>
            </a:r>
            <a:r>
              <a:rPr lang="en-US" sz="2400" dirty="0" err="1"/>
              <a:t>soát</a:t>
            </a:r>
            <a:r>
              <a:rPr lang="en-US" sz="2400" dirty="0"/>
              <a:t> </a:t>
            </a:r>
            <a:r>
              <a:rPr lang="en-US" sz="2400" dirty="0" err="1"/>
              <a:t>thuốc</a:t>
            </a:r>
            <a:r>
              <a:rPr lang="en-US" sz="2400" dirty="0"/>
              <a:t> </a:t>
            </a:r>
            <a:r>
              <a:rPr lang="en-US" sz="2400" dirty="0" err="1"/>
              <a:t>lá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- MPOWER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MPOWER: </a:t>
            </a:r>
          </a:p>
          <a:p>
            <a:pPr marL="646113" lvl="1" indent="-285750"/>
            <a:r>
              <a:rPr lang="en-US" sz="3200" b="1" dirty="0">
                <a:solidFill>
                  <a:srgbClr val="0000CC"/>
                </a:solidFill>
              </a:rPr>
              <a:t>M</a:t>
            </a:r>
            <a:r>
              <a:rPr lang="en-US" sz="2400" dirty="0">
                <a:solidFill>
                  <a:srgbClr val="0000CC"/>
                </a:solidFill>
              </a:rPr>
              <a:t>onitor: </a:t>
            </a:r>
            <a:r>
              <a:rPr lang="en-US" sz="2400" dirty="0" err="1">
                <a:solidFill>
                  <a:srgbClr val="0000CC"/>
                </a:solidFill>
              </a:rPr>
              <a:t>giám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sát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sử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dụng</a:t>
            </a:r>
            <a:endParaRPr lang="en-US" sz="2400" dirty="0">
              <a:solidFill>
                <a:srgbClr val="0000CC"/>
              </a:solidFill>
            </a:endParaRPr>
          </a:p>
          <a:p>
            <a:pPr marL="646113" lvl="1" indent="-285750"/>
            <a:r>
              <a:rPr lang="en-US" sz="3200" b="1" dirty="0">
                <a:solidFill>
                  <a:srgbClr val="0000CC"/>
                </a:solidFill>
              </a:rPr>
              <a:t>P</a:t>
            </a:r>
            <a:r>
              <a:rPr lang="en-US" sz="2400" dirty="0">
                <a:solidFill>
                  <a:srgbClr val="0000CC"/>
                </a:solidFill>
              </a:rPr>
              <a:t>rotect: </a:t>
            </a:r>
            <a:r>
              <a:rPr lang="en-US" sz="2400" dirty="0" err="1">
                <a:solidFill>
                  <a:srgbClr val="0000CC"/>
                </a:solidFill>
              </a:rPr>
              <a:t>bảo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vệ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khỏi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ph</a:t>
            </a:r>
            <a:r>
              <a:rPr lang="vi-VN" sz="2400" dirty="0">
                <a:solidFill>
                  <a:srgbClr val="0000CC"/>
                </a:solidFill>
              </a:rPr>
              <a:t>ơ</a:t>
            </a:r>
            <a:r>
              <a:rPr lang="en-US" sz="2400" dirty="0" err="1">
                <a:solidFill>
                  <a:srgbClr val="0000CC"/>
                </a:solidFill>
              </a:rPr>
              <a:t>i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nhiễm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khói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thuốc</a:t>
            </a:r>
            <a:endParaRPr lang="en-US" sz="2400" dirty="0">
              <a:solidFill>
                <a:srgbClr val="0000CC"/>
              </a:solidFill>
            </a:endParaRPr>
          </a:p>
          <a:p>
            <a:pPr marL="646113" lvl="1" indent="-285750"/>
            <a:r>
              <a:rPr lang="en-US" sz="3200" b="1" dirty="0">
                <a:solidFill>
                  <a:srgbClr val="0000CC"/>
                </a:solidFill>
              </a:rPr>
              <a:t>O</a:t>
            </a:r>
            <a:r>
              <a:rPr lang="en-US" sz="2400" dirty="0">
                <a:solidFill>
                  <a:srgbClr val="0000CC"/>
                </a:solidFill>
              </a:rPr>
              <a:t>ffer: </a:t>
            </a:r>
            <a:r>
              <a:rPr lang="en-US" sz="2400" dirty="0" err="1">
                <a:solidFill>
                  <a:srgbClr val="0000CC"/>
                </a:solidFill>
              </a:rPr>
              <a:t>cung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cấp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hỗ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trợ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cai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thuốc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lá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</a:p>
          <a:p>
            <a:pPr marL="646113" lvl="1" indent="-285750"/>
            <a:r>
              <a:rPr lang="en-US" sz="3200" b="1" dirty="0">
                <a:solidFill>
                  <a:srgbClr val="0000CC"/>
                </a:solidFill>
              </a:rPr>
              <a:t>W</a:t>
            </a:r>
            <a:r>
              <a:rPr lang="en-US" sz="2400" dirty="0">
                <a:solidFill>
                  <a:srgbClr val="0000CC"/>
                </a:solidFill>
              </a:rPr>
              <a:t>arn: </a:t>
            </a:r>
            <a:r>
              <a:rPr lang="en-US" sz="2400" dirty="0" err="1">
                <a:solidFill>
                  <a:srgbClr val="0000CC"/>
                </a:solidFill>
              </a:rPr>
              <a:t>cảnh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báo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sức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khỏe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và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truyền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thông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về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tác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hại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</a:p>
          <a:p>
            <a:pPr marL="646113" lvl="1" indent="-285750"/>
            <a:r>
              <a:rPr lang="en-US" sz="3200" b="1" dirty="0">
                <a:solidFill>
                  <a:srgbClr val="0000CC"/>
                </a:solidFill>
              </a:rPr>
              <a:t>E</a:t>
            </a:r>
            <a:r>
              <a:rPr lang="en-US" sz="2400" dirty="0">
                <a:solidFill>
                  <a:srgbClr val="0000CC"/>
                </a:solidFill>
              </a:rPr>
              <a:t>nforce: </a:t>
            </a:r>
            <a:r>
              <a:rPr lang="en-US" sz="2400" dirty="0" err="1">
                <a:solidFill>
                  <a:srgbClr val="0000CC"/>
                </a:solidFill>
              </a:rPr>
              <a:t>thực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thi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cấm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quảng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cáo</a:t>
            </a:r>
            <a:r>
              <a:rPr lang="en-US" sz="2400" dirty="0">
                <a:solidFill>
                  <a:srgbClr val="0000CC"/>
                </a:solidFill>
              </a:rPr>
              <a:t>, </a:t>
            </a:r>
            <a:r>
              <a:rPr lang="en-US" sz="2400" dirty="0" err="1">
                <a:solidFill>
                  <a:srgbClr val="0000CC"/>
                </a:solidFill>
              </a:rPr>
              <a:t>khuyến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mại</a:t>
            </a:r>
            <a:r>
              <a:rPr lang="en-US" sz="2400" dirty="0">
                <a:solidFill>
                  <a:srgbClr val="0000CC"/>
                </a:solidFill>
              </a:rPr>
              <a:t>, </a:t>
            </a:r>
            <a:r>
              <a:rPr lang="en-US" sz="2400" dirty="0" err="1">
                <a:solidFill>
                  <a:srgbClr val="0000CC"/>
                </a:solidFill>
              </a:rPr>
              <a:t>tài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trợ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thuốc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lá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</a:p>
          <a:p>
            <a:pPr marL="646113" lvl="1" indent="-285750"/>
            <a:r>
              <a:rPr lang="en-US" sz="3200" b="1" dirty="0">
                <a:solidFill>
                  <a:srgbClr val="0000CC"/>
                </a:solidFill>
              </a:rPr>
              <a:t>R</a:t>
            </a:r>
            <a:r>
              <a:rPr lang="en-US" sz="2400" dirty="0">
                <a:solidFill>
                  <a:srgbClr val="0000CC"/>
                </a:solidFill>
              </a:rPr>
              <a:t>aise: tang </a:t>
            </a:r>
            <a:r>
              <a:rPr lang="en-US" sz="2400" dirty="0" err="1">
                <a:solidFill>
                  <a:srgbClr val="0000CC"/>
                </a:solidFill>
              </a:rPr>
              <a:t>thuế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thuốc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lá</a:t>
            </a:r>
            <a:endParaRPr lang="en-GB" sz="2400" dirty="0">
              <a:solidFill>
                <a:srgbClr val="0000CC"/>
              </a:solidFill>
            </a:endParaRPr>
          </a:p>
        </p:txBody>
      </p:sp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xmlns="" id="{C1BF5114-CBE3-4ABA-9913-7ED03075C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870" b="5404"/>
          <a:stretch/>
        </p:blipFill>
        <p:spPr>
          <a:xfrm>
            <a:off x="3420364" y="31008"/>
            <a:ext cx="3364792" cy="118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6216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soát</a:t>
            </a:r>
            <a:r>
              <a:rPr lang="en-US" dirty="0"/>
              <a:t> </a:t>
            </a:r>
            <a:r>
              <a:rPr lang="en-US" dirty="0" err="1"/>
              <a:t>thuốc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2019-2030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 </a:t>
            </a:r>
            <a:r>
              <a:rPr lang="en-US" dirty="0" err="1"/>
              <a:t>tây</a:t>
            </a:r>
            <a:r>
              <a:rPr lang="en-US" dirty="0"/>
              <a:t> TBD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81077025"/>
              </p:ext>
            </p:extLst>
          </p:nvPr>
        </p:nvGraphicFramePr>
        <p:xfrm>
          <a:off x="457200" y="1600200"/>
          <a:ext cx="8229600" cy="34129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4207">
                <a:tc>
                  <a:txBody>
                    <a:bodyPr/>
                    <a:lstStyle/>
                    <a:p>
                      <a:r>
                        <a:rPr lang="en-GB" sz="2400" dirty="0" err="1"/>
                        <a:t>Lĩnh</a:t>
                      </a:r>
                      <a:r>
                        <a:rPr lang="en-GB" sz="2400" dirty="0"/>
                        <a:t> v</a:t>
                      </a:r>
                      <a:r>
                        <a:rPr lang="en-US" sz="2400" dirty="0" err="1"/>
                        <a:t>ực</a:t>
                      </a:r>
                      <a:r>
                        <a:rPr lang="en-US" sz="2400" dirty="0"/>
                        <a:t> </a:t>
                      </a:r>
                      <a:r>
                        <a:rPr lang="en-GB" sz="2400" dirty="0"/>
                        <a:t>1: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GB" sz="2400" dirty="0" err="1"/>
                        <a:t>Ưu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tiên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kiểm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soát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thuốc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lá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trong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mọi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chính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sách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2099">
                <a:tc>
                  <a:txBody>
                    <a:bodyPr/>
                    <a:lstStyle/>
                    <a:p>
                      <a:r>
                        <a:rPr lang="en-GB" sz="2400" dirty="0" err="1"/>
                        <a:t>Lĩnh</a:t>
                      </a:r>
                      <a:r>
                        <a:rPr lang="en-GB" sz="2400" dirty="0"/>
                        <a:t> v</a:t>
                      </a:r>
                      <a:r>
                        <a:rPr lang="en-US" sz="2400" dirty="0" err="1"/>
                        <a:t>ực</a:t>
                      </a:r>
                      <a:r>
                        <a:rPr lang="en-GB" sz="2400" dirty="0"/>
                        <a:t> 2: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GB" sz="2400" dirty="0" err="1"/>
                        <a:t>Thúc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đẩy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th</a:t>
                      </a:r>
                      <a:r>
                        <a:rPr lang="en-US" sz="2400" dirty="0" err="1"/>
                        <a:t>ực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các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biện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pháp</a:t>
                      </a:r>
                      <a:r>
                        <a:rPr lang="en-US" sz="2400" dirty="0"/>
                        <a:t> KSTL bao </a:t>
                      </a:r>
                      <a:r>
                        <a:rPr lang="en-US" sz="2400" dirty="0" err="1"/>
                        <a:t>gồm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Công</a:t>
                      </a:r>
                      <a:r>
                        <a:rPr lang="en-US" sz="2400" dirty="0"/>
                        <a:t> </a:t>
                      </a:r>
                      <a:r>
                        <a:rPr lang="vi-VN" sz="2400" dirty="0"/>
                        <a:t>ư</a:t>
                      </a:r>
                      <a:r>
                        <a:rPr lang="en-US" sz="2400" dirty="0" err="1"/>
                        <a:t>ớc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Khung</a:t>
                      </a:r>
                      <a:r>
                        <a:rPr lang="en-US" sz="2400" dirty="0"/>
                        <a:t> FCTC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4207">
                <a:tc>
                  <a:txBody>
                    <a:bodyPr/>
                    <a:lstStyle/>
                    <a:p>
                      <a:r>
                        <a:rPr lang="en-GB" sz="2400" dirty="0" err="1"/>
                        <a:t>Lĩnh</a:t>
                      </a:r>
                      <a:r>
                        <a:rPr lang="en-GB" sz="2400" dirty="0"/>
                        <a:t> v</a:t>
                      </a:r>
                      <a:r>
                        <a:rPr lang="en-US" sz="2400" dirty="0" err="1"/>
                        <a:t>ực</a:t>
                      </a:r>
                      <a:r>
                        <a:rPr lang="en-US" sz="2400" dirty="0"/>
                        <a:t> </a:t>
                      </a:r>
                      <a:r>
                        <a:rPr lang="en-GB" sz="2400" dirty="0"/>
                        <a:t>3: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en-GB" sz="2400" dirty="0"/>
                        <a:t>T</a:t>
                      </a:r>
                      <a:r>
                        <a:rPr lang="en-US" sz="2400" dirty="0" err="1"/>
                        <a:t>ăng</a:t>
                      </a:r>
                      <a:r>
                        <a:rPr lang="en-US" sz="2400" dirty="0"/>
                        <a:t> c</a:t>
                      </a:r>
                      <a:r>
                        <a:rPr lang="vi-VN" sz="2400" dirty="0"/>
                        <a:t>ư</a:t>
                      </a:r>
                      <a:r>
                        <a:rPr lang="en-US" sz="2400" dirty="0" err="1"/>
                        <a:t>ờng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kiểm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soát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các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loại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thuốc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lá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mới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3687">
                <a:tc>
                  <a:txBody>
                    <a:bodyPr/>
                    <a:lstStyle/>
                    <a:p>
                      <a:r>
                        <a:rPr lang="en-GB" sz="2400" dirty="0" err="1"/>
                        <a:t>Lĩnh</a:t>
                      </a:r>
                      <a:r>
                        <a:rPr lang="en-GB" sz="2400" dirty="0"/>
                        <a:t> v</a:t>
                      </a:r>
                      <a:r>
                        <a:rPr lang="en-US" sz="2400" dirty="0" err="1"/>
                        <a:t>ực</a:t>
                      </a:r>
                      <a:r>
                        <a:rPr lang="en-GB" sz="2400" dirty="0"/>
                        <a:t> 4: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/>
                        <a:t>Áp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dụng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cách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tiếp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cận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toàn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chính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phủ</a:t>
                      </a:r>
                      <a:r>
                        <a:rPr lang="en-GB" sz="2400" dirty="0"/>
                        <a:t>, </a:t>
                      </a:r>
                      <a:r>
                        <a:rPr lang="en-GB" sz="2400" dirty="0" err="1"/>
                        <a:t>toàn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xã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hội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đối</a:t>
                      </a:r>
                      <a:r>
                        <a:rPr lang="en-GB" sz="2400" dirty="0"/>
                        <a:t> v</a:t>
                      </a:r>
                      <a:r>
                        <a:rPr lang="en-US" sz="2400" dirty="0" err="1"/>
                        <a:t>ới</a:t>
                      </a:r>
                      <a:r>
                        <a:rPr lang="en-US" sz="2400" dirty="0"/>
                        <a:t> KSTL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84849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" name="Picture Placeholder 1"/>
          <p:cNvPicPr>
            <a:picLocks noGrp="1" noChangeAspect="1"/>
          </p:cNvPicPr>
          <p:nvPr>
            <p:ph type="pic" sz="quarter" idx="2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" b="303"/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795EAE6-B54A-4EAD-A493-CFBCE070DAFB}"/>
              </a:ext>
            </a:extLst>
          </p:cNvPr>
          <p:cNvSpPr txBox="1"/>
          <p:nvPr/>
        </p:nvSpPr>
        <p:spPr>
          <a:xfrm>
            <a:off x="1874179" y="687444"/>
            <a:ext cx="4130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Trân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trọng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cảm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vi-VN" sz="4000" b="1" dirty="0">
                <a:solidFill>
                  <a:srgbClr val="0070C0"/>
                </a:solidFill>
              </a:rPr>
              <a:t>ơ</a:t>
            </a:r>
            <a:r>
              <a:rPr lang="en-US" sz="4000" b="1" dirty="0">
                <a:solidFill>
                  <a:srgbClr val="0070C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xmlns="" val="143079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3EE9F8F2-649E-4374-B0D3-507AC2900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701548" cy="5229980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300" b="1" dirty="0" err="1"/>
              <a:t>Thuốc</a:t>
            </a:r>
            <a:r>
              <a:rPr lang="en-US" sz="2300" b="1" dirty="0"/>
              <a:t> </a:t>
            </a:r>
            <a:r>
              <a:rPr lang="en-US" sz="2300" b="1" dirty="0" err="1"/>
              <a:t>lá</a:t>
            </a:r>
            <a:r>
              <a:rPr lang="en-US" sz="2300" b="1" dirty="0"/>
              <a:t> </a:t>
            </a:r>
            <a:r>
              <a:rPr lang="en-US" sz="2300" b="1" dirty="0" err="1"/>
              <a:t>điện</a:t>
            </a:r>
            <a:r>
              <a:rPr lang="en-US" sz="2300" b="1" dirty="0"/>
              <a:t> </a:t>
            </a:r>
            <a:r>
              <a:rPr lang="en-US" sz="2300" b="1" dirty="0" err="1"/>
              <a:t>tử</a:t>
            </a:r>
            <a:r>
              <a:rPr lang="en-US" sz="2300" b="1" dirty="0"/>
              <a:t> (Electronic nicotine delivery systems -ENDS)</a:t>
            </a:r>
          </a:p>
          <a:p>
            <a:pPr marL="646113" lvl="1" indent="-285750">
              <a:spcAft>
                <a:spcPts val="300"/>
              </a:spcAft>
            </a:pPr>
            <a:r>
              <a:rPr lang="en-US" sz="2300" dirty="0"/>
              <a:t>ENDS </a:t>
            </a:r>
            <a:r>
              <a:rPr lang="en-US" sz="2300" dirty="0" err="1"/>
              <a:t>nung</a:t>
            </a:r>
            <a:r>
              <a:rPr lang="en-US" sz="2300" dirty="0"/>
              <a:t> </a:t>
            </a:r>
            <a:r>
              <a:rPr lang="en-US" sz="2300" dirty="0" err="1"/>
              <a:t>nóng</a:t>
            </a:r>
            <a:r>
              <a:rPr lang="en-US" sz="2300" dirty="0"/>
              <a:t> </a:t>
            </a:r>
            <a:r>
              <a:rPr lang="en-US" sz="2300" dirty="0" err="1"/>
              <a:t>một</a:t>
            </a:r>
            <a:r>
              <a:rPr lang="en-US" sz="2300" dirty="0"/>
              <a:t> </a:t>
            </a:r>
            <a:r>
              <a:rPr lang="en-US" sz="2300" dirty="0" err="1"/>
              <a:t>loại</a:t>
            </a:r>
            <a:r>
              <a:rPr lang="en-US" sz="2300" dirty="0"/>
              <a:t> </a:t>
            </a:r>
            <a:r>
              <a:rPr lang="en-US" sz="2300" dirty="0" err="1"/>
              <a:t>dịch</a:t>
            </a:r>
            <a:r>
              <a:rPr lang="en-US" sz="2300" dirty="0"/>
              <a:t> </a:t>
            </a:r>
            <a:r>
              <a:rPr lang="en-US" sz="2300" dirty="0" err="1"/>
              <a:t>chứa</a:t>
            </a:r>
            <a:r>
              <a:rPr lang="en-US" sz="2300" dirty="0"/>
              <a:t> nicotine (e-liquid) </a:t>
            </a:r>
            <a:r>
              <a:rPr lang="en-US" sz="2300" dirty="0" err="1"/>
              <a:t>tạo</a:t>
            </a:r>
            <a:r>
              <a:rPr lang="en-US" sz="2300" dirty="0"/>
              <a:t> </a:t>
            </a:r>
            <a:r>
              <a:rPr lang="en-US" sz="2300" dirty="0" err="1"/>
              <a:t>ra</a:t>
            </a:r>
            <a:r>
              <a:rPr lang="en-US" sz="2300" dirty="0"/>
              <a:t> </a:t>
            </a:r>
            <a:r>
              <a:rPr lang="en-US" sz="2300" dirty="0" err="1"/>
              <a:t>khí</a:t>
            </a:r>
            <a:r>
              <a:rPr lang="en-US" sz="2300" dirty="0"/>
              <a:t> aerosol ng</a:t>
            </a:r>
            <a:r>
              <a:rPr lang="vi-VN" sz="2300" dirty="0"/>
              <a:t>ư</a:t>
            </a:r>
            <a:r>
              <a:rPr lang="en-US" sz="2300" dirty="0" err="1"/>
              <a:t>ời</a:t>
            </a:r>
            <a:r>
              <a:rPr lang="en-US" sz="2300" dirty="0"/>
              <a:t> </a:t>
            </a:r>
            <a:r>
              <a:rPr lang="en-US" sz="2300" dirty="0" err="1"/>
              <a:t>sử</a:t>
            </a:r>
            <a:r>
              <a:rPr lang="en-US" sz="2300" dirty="0"/>
              <a:t> </a:t>
            </a:r>
            <a:r>
              <a:rPr lang="en-US" sz="2300" dirty="0" err="1"/>
              <a:t>dụng</a:t>
            </a:r>
            <a:r>
              <a:rPr lang="en-US" sz="2300" dirty="0"/>
              <a:t> </a:t>
            </a:r>
            <a:r>
              <a:rPr lang="en-US" sz="2300" dirty="0" err="1"/>
              <a:t>sẽ</a:t>
            </a:r>
            <a:r>
              <a:rPr lang="en-US" sz="2300" dirty="0"/>
              <a:t> </a:t>
            </a:r>
            <a:r>
              <a:rPr lang="en-US" sz="2300" dirty="0" err="1"/>
              <a:t>hít</a:t>
            </a:r>
            <a:r>
              <a:rPr lang="en-US" sz="2300" dirty="0"/>
              <a:t> </a:t>
            </a:r>
            <a:r>
              <a:rPr lang="en-US" sz="2300" dirty="0" err="1"/>
              <a:t>vào</a:t>
            </a:r>
            <a:r>
              <a:rPr lang="en-US" sz="2300" dirty="0"/>
              <a:t>. </a:t>
            </a:r>
            <a:r>
              <a:rPr lang="en-US" sz="2300" dirty="0" err="1"/>
              <a:t>Trong</a:t>
            </a:r>
            <a:r>
              <a:rPr lang="en-US" sz="2300" dirty="0"/>
              <a:t> dung </a:t>
            </a:r>
            <a:r>
              <a:rPr lang="en-US" sz="2300" dirty="0" err="1"/>
              <a:t>dịch</a:t>
            </a:r>
            <a:r>
              <a:rPr lang="en-US" sz="2300" dirty="0"/>
              <a:t> </a:t>
            </a:r>
            <a:r>
              <a:rPr lang="en-US" sz="2300" dirty="0" err="1"/>
              <a:t>thuốc</a:t>
            </a:r>
            <a:r>
              <a:rPr lang="en-US" sz="2300" dirty="0"/>
              <a:t> </a:t>
            </a:r>
            <a:r>
              <a:rPr lang="en-US" sz="2300" dirty="0" err="1"/>
              <a:t>lá</a:t>
            </a:r>
            <a:r>
              <a:rPr lang="en-US" sz="2300" dirty="0"/>
              <a:t> </a:t>
            </a:r>
            <a:r>
              <a:rPr lang="en-US" sz="2300" dirty="0" err="1"/>
              <a:t>điện</a:t>
            </a:r>
            <a:r>
              <a:rPr lang="en-US" sz="2300" dirty="0"/>
              <a:t> </a:t>
            </a:r>
            <a:r>
              <a:rPr lang="en-US" sz="2300" dirty="0" err="1"/>
              <a:t>tử</a:t>
            </a:r>
            <a:r>
              <a:rPr lang="en-US" sz="2300" dirty="0"/>
              <a:t> </a:t>
            </a:r>
            <a:r>
              <a:rPr lang="en-US" sz="2300" dirty="0" err="1"/>
              <a:t>thường</a:t>
            </a:r>
            <a:r>
              <a:rPr lang="en-US" sz="2300" dirty="0"/>
              <a:t> </a:t>
            </a:r>
            <a:r>
              <a:rPr lang="en-US" sz="2300" dirty="0" err="1"/>
              <a:t>có</a:t>
            </a:r>
            <a:r>
              <a:rPr lang="en-US" sz="2300" dirty="0"/>
              <a:t> </a:t>
            </a: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chất</a:t>
            </a:r>
            <a:r>
              <a:rPr lang="en-US" sz="2300" dirty="0"/>
              <a:t> </a:t>
            </a:r>
            <a:r>
              <a:rPr lang="en-US" sz="2300" dirty="0" err="1"/>
              <a:t>tạo</a:t>
            </a:r>
            <a:r>
              <a:rPr lang="en-US" sz="2300" dirty="0"/>
              <a:t> </a:t>
            </a:r>
            <a:r>
              <a:rPr lang="en-US" sz="2300" dirty="0" err="1"/>
              <a:t>mùi</a:t>
            </a:r>
            <a:r>
              <a:rPr lang="en-US" sz="2300" dirty="0"/>
              <a:t> </a:t>
            </a:r>
            <a:r>
              <a:rPr lang="en-US" sz="2300" dirty="0" err="1"/>
              <a:t>và</a:t>
            </a:r>
            <a:r>
              <a:rPr lang="en-US" sz="2300" dirty="0"/>
              <a:t> đ</a:t>
            </a:r>
            <a:r>
              <a:rPr lang="vi-VN" sz="2300" dirty="0"/>
              <a:t>ư</a:t>
            </a:r>
            <a:r>
              <a:rPr lang="en-US" sz="2300" dirty="0" err="1"/>
              <a:t>ợc</a:t>
            </a:r>
            <a:r>
              <a:rPr lang="en-US" sz="2300" dirty="0"/>
              <a:t> </a:t>
            </a:r>
            <a:r>
              <a:rPr lang="en-US" sz="2300" dirty="0" err="1"/>
              <a:t>pha</a:t>
            </a:r>
            <a:r>
              <a:rPr lang="en-US" sz="2300" dirty="0"/>
              <a:t> </a:t>
            </a:r>
            <a:r>
              <a:rPr lang="en-US" sz="2300" dirty="0" err="1"/>
              <a:t>trong</a:t>
            </a:r>
            <a:r>
              <a:rPr lang="en-US" sz="2300" dirty="0"/>
              <a:t> </a:t>
            </a:r>
            <a:r>
              <a:rPr lang="en-US" sz="2300" dirty="0" err="1"/>
              <a:t>chất</a:t>
            </a:r>
            <a:r>
              <a:rPr lang="en-US" sz="2300" dirty="0"/>
              <a:t> Propylene Glycol </a:t>
            </a:r>
            <a:r>
              <a:rPr lang="en-US" sz="2300" dirty="0" err="1"/>
              <a:t>và</a:t>
            </a:r>
            <a:r>
              <a:rPr lang="en-US" sz="2300" dirty="0"/>
              <a:t>/</a:t>
            </a:r>
            <a:r>
              <a:rPr lang="en-US" sz="2300" dirty="0" err="1"/>
              <a:t>hoặc</a:t>
            </a:r>
            <a:r>
              <a:rPr lang="en-US" sz="2300" dirty="0"/>
              <a:t> Glycerin (</a:t>
            </a:r>
            <a:r>
              <a:rPr lang="en-US" sz="2300" dirty="0" err="1"/>
              <a:t>đóng</a:t>
            </a:r>
            <a:r>
              <a:rPr lang="en-US" sz="2300" dirty="0"/>
              <a:t> </a:t>
            </a:r>
            <a:r>
              <a:rPr lang="en-US" sz="2300" dirty="0" err="1"/>
              <a:t>vai</a:t>
            </a:r>
            <a:r>
              <a:rPr lang="en-US" sz="2300" dirty="0"/>
              <a:t> </a:t>
            </a:r>
            <a:r>
              <a:rPr lang="en-US" sz="2300" dirty="0" err="1"/>
              <a:t>trò</a:t>
            </a:r>
            <a:r>
              <a:rPr lang="en-US" sz="2300" dirty="0"/>
              <a:t> dung </a:t>
            </a:r>
            <a:r>
              <a:rPr lang="en-US" sz="2300" dirty="0" err="1"/>
              <a:t>môi</a:t>
            </a:r>
            <a:r>
              <a:rPr lang="en-US" sz="2300" dirty="0"/>
              <a:t> </a:t>
            </a:r>
            <a:r>
              <a:rPr lang="en-US" sz="2300" dirty="0" err="1"/>
              <a:t>cho</a:t>
            </a:r>
            <a:r>
              <a:rPr lang="en-US" sz="2300" dirty="0"/>
              <a:t> nicotine). </a:t>
            </a:r>
          </a:p>
          <a:p>
            <a:pPr marL="646113" lvl="1" indent="-285750">
              <a:spcAft>
                <a:spcPts val="300"/>
              </a:spcAft>
            </a:pPr>
            <a:r>
              <a:rPr lang="en-US" sz="2300" dirty="0" err="1"/>
              <a:t>Ngoài</a:t>
            </a:r>
            <a:r>
              <a:rPr lang="en-US" sz="2300" dirty="0"/>
              <a:t> </a:t>
            </a:r>
            <a:r>
              <a:rPr lang="en-US" sz="2300" dirty="0" err="1"/>
              <a:t>thuốc</a:t>
            </a:r>
            <a:r>
              <a:rPr lang="en-US" sz="2300" dirty="0"/>
              <a:t> </a:t>
            </a:r>
            <a:r>
              <a:rPr lang="en-US" sz="2300" dirty="0" err="1"/>
              <a:t>lá</a:t>
            </a:r>
            <a:r>
              <a:rPr lang="en-US" sz="2300" dirty="0"/>
              <a:t> </a:t>
            </a:r>
            <a:r>
              <a:rPr lang="en-US" sz="2300" dirty="0" err="1"/>
              <a:t>điện</a:t>
            </a:r>
            <a:r>
              <a:rPr lang="en-US" sz="2300" dirty="0"/>
              <a:t> </a:t>
            </a:r>
            <a:r>
              <a:rPr lang="en-US" sz="2300" dirty="0" err="1"/>
              <a:t>tử</a:t>
            </a:r>
            <a:r>
              <a:rPr lang="en-US" sz="2300" dirty="0"/>
              <a:t> </a:t>
            </a:r>
            <a:r>
              <a:rPr lang="en-US" sz="2300" dirty="0" err="1"/>
              <a:t>còn</a:t>
            </a:r>
            <a:r>
              <a:rPr lang="en-US" sz="2300" dirty="0"/>
              <a:t> </a:t>
            </a:r>
            <a:r>
              <a:rPr lang="en-US" sz="2300" dirty="0" err="1"/>
              <a:t>có</a:t>
            </a:r>
            <a:r>
              <a:rPr lang="en-US" sz="2300" dirty="0"/>
              <a:t> </a:t>
            </a: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hình</a:t>
            </a:r>
            <a:r>
              <a:rPr lang="en-US" sz="2300" dirty="0"/>
              <a:t> </a:t>
            </a:r>
            <a:r>
              <a:rPr lang="en-US" sz="2300" dirty="0" err="1"/>
              <a:t>thức</a:t>
            </a:r>
            <a:r>
              <a:rPr lang="en-US" sz="2300" dirty="0"/>
              <a:t> </a:t>
            </a:r>
            <a:r>
              <a:rPr lang="en-US" sz="2300" dirty="0" err="1"/>
              <a:t>khác</a:t>
            </a:r>
            <a:r>
              <a:rPr lang="en-US" sz="2300" dirty="0"/>
              <a:t> </a:t>
            </a:r>
            <a:r>
              <a:rPr lang="en-US" sz="2300" dirty="0" err="1"/>
              <a:t>nh</a:t>
            </a:r>
            <a:r>
              <a:rPr lang="vi-VN" sz="2300" dirty="0"/>
              <a:t>ư</a:t>
            </a:r>
            <a:r>
              <a:rPr lang="en-US" sz="2300" dirty="0"/>
              <a:t> </a:t>
            </a:r>
            <a:r>
              <a:rPr lang="en-US" sz="2300" dirty="0" err="1"/>
              <a:t>xì</a:t>
            </a:r>
            <a:r>
              <a:rPr lang="en-US" sz="2300" dirty="0"/>
              <a:t> </a:t>
            </a:r>
            <a:r>
              <a:rPr lang="en-US" sz="2300" dirty="0" err="1"/>
              <a:t>gà</a:t>
            </a:r>
            <a:r>
              <a:rPr lang="en-US" sz="2300" dirty="0"/>
              <a:t> </a:t>
            </a:r>
            <a:r>
              <a:rPr lang="en-US" sz="2300" dirty="0" err="1"/>
              <a:t>điện</a:t>
            </a:r>
            <a:r>
              <a:rPr lang="en-US" sz="2300" dirty="0"/>
              <a:t> </a:t>
            </a:r>
            <a:r>
              <a:rPr lang="en-US" sz="2300" dirty="0" err="1"/>
              <a:t>từ</a:t>
            </a:r>
            <a:r>
              <a:rPr lang="en-US" sz="2300" dirty="0"/>
              <a:t> (e-cigar) shisha </a:t>
            </a:r>
            <a:r>
              <a:rPr lang="en-US" sz="2300" dirty="0" err="1"/>
              <a:t>điện</a:t>
            </a:r>
            <a:r>
              <a:rPr lang="en-US" sz="2300" dirty="0"/>
              <a:t> </a:t>
            </a:r>
            <a:r>
              <a:rPr lang="en-US" sz="2300" dirty="0" err="1"/>
              <a:t>tử</a:t>
            </a:r>
            <a:r>
              <a:rPr lang="en-US" sz="2300" dirty="0"/>
              <a:t> (e-shishas)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300" b="1" dirty="0" err="1"/>
              <a:t>Thuốc</a:t>
            </a:r>
            <a:r>
              <a:rPr lang="en-US" sz="2300" b="1" dirty="0"/>
              <a:t> </a:t>
            </a:r>
            <a:r>
              <a:rPr lang="en-US" sz="2300" b="1" dirty="0" err="1"/>
              <a:t>là</a:t>
            </a:r>
            <a:r>
              <a:rPr lang="en-US" sz="2300" b="1" dirty="0"/>
              <a:t> </a:t>
            </a:r>
            <a:r>
              <a:rPr lang="en-US" sz="2300" b="1" dirty="0" err="1" smtClean="0"/>
              <a:t>làm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nóng</a:t>
            </a:r>
            <a:r>
              <a:rPr lang="en-US" sz="2300" b="1" dirty="0" smtClean="0"/>
              <a:t> </a:t>
            </a:r>
            <a:r>
              <a:rPr lang="en-US" sz="2300" b="1" dirty="0"/>
              <a:t>(Heated tobacco products-HTP)</a:t>
            </a:r>
          </a:p>
          <a:p>
            <a:pPr marL="646113" lvl="1">
              <a:spcAft>
                <a:spcPts val="300"/>
              </a:spcAft>
            </a:pPr>
            <a:r>
              <a:rPr lang="en-GB" sz="2300" dirty="0"/>
              <a:t>HTPs </a:t>
            </a:r>
            <a:r>
              <a:rPr lang="en-GB" sz="2300" dirty="0" err="1"/>
              <a:t>nung</a:t>
            </a:r>
            <a:r>
              <a:rPr lang="en-GB" sz="2300" dirty="0"/>
              <a:t> s</a:t>
            </a:r>
            <a:r>
              <a:rPr lang="en-US" sz="2300" dirty="0" err="1"/>
              <a:t>ợi</a:t>
            </a:r>
            <a:r>
              <a:rPr lang="en-US" sz="2300" dirty="0"/>
              <a:t> </a:t>
            </a:r>
            <a:r>
              <a:rPr lang="en-US" sz="2300" dirty="0" err="1"/>
              <a:t>thuốc</a:t>
            </a:r>
            <a:r>
              <a:rPr lang="en-US" sz="2300" dirty="0"/>
              <a:t> </a:t>
            </a:r>
            <a:r>
              <a:rPr lang="en-US" sz="2300" dirty="0" err="1"/>
              <a:t>lá</a:t>
            </a:r>
            <a:r>
              <a:rPr lang="en-US" sz="2300" dirty="0"/>
              <a:t> </a:t>
            </a:r>
            <a:r>
              <a:rPr lang="en-US" sz="2300" dirty="0" err="1"/>
              <a:t>tới</a:t>
            </a:r>
            <a:r>
              <a:rPr lang="en-US" sz="2300" dirty="0"/>
              <a:t> </a:t>
            </a:r>
            <a:r>
              <a:rPr lang="en-US" sz="2300" dirty="0" err="1"/>
              <a:t>khoảng</a:t>
            </a:r>
            <a:r>
              <a:rPr lang="en-US" sz="2300" dirty="0"/>
              <a:t> </a:t>
            </a:r>
            <a:r>
              <a:rPr lang="en-GB" sz="2300" dirty="0"/>
              <a:t>350°C b</a:t>
            </a:r>
            <a:r>
              <a:rPr lang="en-US" sz="2300" dirty="0" err="1"/>
              <a:t>ằng</a:t>
            </a:r>
            <a:r>
              <a:rPr lang="en-US" sz="2300" dirty="0"/>
              <a:t> </a:t>
            </a:r>
            <a:r>
              <a:rPr lang="en-US" sz="2300" dirty="0" err="1"/>
              <a:t>thiết</a:t>
            </a:r>
            <a:r>
              <a:rPr lang="en-US" sz="2300" dirty="0"/>
              <a:t> </a:t>
            </a:r>
            <a:r>
              <a:rPr lang="en-US" sz="2300" dirty="0" err="1"/>
              <a:t>bị</a:t>
            </a:r>
            <a:r>
              <a:rPr lang="en-US" sz="2300" dirty="0"/>
              <a:t> </a:t>
            </a:r>
            <a:r>
              <a:rPr lang="en-US" sz="2300" dirty="0" err="1"/>
              <a:t>làm</a:t>
            </a:r>
            <a:r>
              <a:rPr lang="en-US" sz="2300" dirty="0"/>
              <a:t> </a:t>
            </a:r>
            <a:r>
              <a:rPr lang="en-US" sz="2300" dirty="0" err="1"/>
              <a:t>nóng</a:t>
            </a:r>
            <a:r>
              <a:rPr lang="en-US" sz="2300" dirty="0"/>
              <a:t> </a:t>
            </a:r>
            <a:r>
              <a:rPr lang="en-US" sz="2300" dirty="0" err="1"/>
              <a:t>sử</a:t>
            </a:r>
            <a:r>
              <a:rPr lang="en-US" sz="2300" dirty="0"/>
              <a:t> </a:t>
            </a:r>
            <a:r>
              <a:rPr lang="en-US" sz="2300" dirty="0" err="1"/>
              <a:t>dụng</a:t>
            </a:r>
            <a:r>
              <a:rPr lang="en-US" sz="2300" dirty="0"/>
              <a:t> pin. </a:t>
            </a:r>
            <a:r>
              <a:rPr lang="en-US" sz="2300" dirty="0" err="1"/>
              <a:t>Nhiệt</a:t>
            </a:r>
            <a:r>
              <a:rPr lang="en-US" sz="2300" dirty="0"/>
              <a:t> </a:t>
            </a:r>
            <a:r>
              <a:rPr lang="en-US" sz="2300" dirty="0" err="1"/>
              <a:t>độ</a:t>
            </a:r>
            <a:r>
              <a:rPr lang="en-US" sz="2300" dirty="0"/>
              <a:t> </a:t>
            </a:r>
            <a:r>
              <a:rPr lang="en-US" sz="2300" dirty="0" err="1"/>
              <a:t>này</a:t>
            </a:r>
            <a:r>
              <a:rPr lang="en-US" sz="2300" dirty="0"/>
              <a:t> </a:t>
            </a:r>
            <a:r>
              <a:rPr lang="en-US" sz="2300" dirty="0" err="1"/>
              <a:t>thấp</a:t>
            </a:r>
            <a:r>
              <a:rPr lang="en-US" sz="2300" dirty="0"/>
              <a:t> h</a:t>
            </a:r>
            <a:r>
              <a:rPr lang="vi-VN" sz="2300" dirty="0"/>
              <a:t>ơ</a:t>
            </a:r>
            <a:r>
              <a:rPr lang="en-US" sz="2300" dirty="0"/>
              <a:t>n </a:t>
            </a:r>
            <a:r>
              <a:rPr lang="en-US" sz="2300" dirty="0" err="1"/>
              <a:t>nhiệt</a:t>
            </a:r>
            <a:r>
              <a:rPr lang="en-US" sz="2300" dirty="0"/>
              <a:t> </a:t>
            </a:r>
            <a:r>
              <a:rPr lang="en-US" sz="2300" dirty="0" err="1"/>
              <a:t>độ</a:t>
            </a:r>
            <a:r>
              <a:rPr lang="en-US" sz="2300" dirty="0"/>
              <a:t> </a:t>
            </a:r>
            <a:r>
              <a:rPr lang="en-US" sz="2300" dirty="0" err="1"/>
              <a:t>cháy</a:t>
            </a:r>
            <a:r>
              <a:rPr lang="en-US" sz="2300" dirty="0"/>
              <a:t> ở </a:t>
            </a:r>
            <a:r>
              <a:rPr lang="en-US" sz="2300" dirty="0" err="1"/>
              <a:t>đầu</a:t>
            </a:r>
            <a:r>
              <a:rPr lang="en-US" sz="2300" dirty="0"/>
              <a:t> </a:t>
            </a:r>
            <a:r>
              <a:rPr lang="en-US" sz="2300" dirty="0" err="1"/>
              <a:t>điếu</a:t>
            </a:r>
            <a:r>
              <a:rPr lang="en-US" sz="2300" dirty="0"/>
              <a:t> </a:t>
            </a:r>
            <a:r>
              <a:rPr lang="en-US" sz="2300" dirty="0" err="1"/>
              <a:t>thuốc</a:t>
            </a:r>
            <a:r>
              <a:rPr lang="en-US" sz="2300" dirty="0"/>
              <a:t> </a:t>
            </a:r>
            <a:r>
              <a:rPr lang="en-US" sz="2300" dirty="0" err="1"/>
              <a:t>lá</a:t>
            </a:r>
            <a:r>
              <a:rPr lang="en-US" sz="2300" dirty="0"/>
              <a:t>, </a:t>
            </a:r>
            <a:r>
              <a:rPr lang="en-US" sz="2300" dirty="0" err="1"/>
              <a:t>khoảng</a:t>
            </a:r>
            <a:r>
              <a:rPr lang="en-GB" sz="2300" dirty="0"/>
              <a:t> 600 °C.</a:t>
            </a:r>
          </a:p>
          <a:p>
            <a:pPr marL="833863" lvl="2" indent="-214313">
              <a:lnSpc>
                <a:spcPct val="100000"/>
              </a:lnSpc>
              <a:spcAft>
                <a:spcPts val="150"/>
              </a:spcAft>
            </a:pPr>
            <a:r>
              <a:rPr lang="en-GB" sz="2300" dirty="0"/>
              <a:t>Examples: (ex. </a:t>
            </a:r>
            <a:r>
              <a:rPr lang="en-GB" sz="2300" dirty="0" err="1"/>
              <a:t>iQOS</a:t>
            </a:r>
            <a:r>
              <a:rPr lang="en-GB" sz="2300" dirty="0"/>
              <a:t> (PMI) and </a:t>
            </a:r>
            <a:r>
              <a:rPr lang="en-GB" sz="2300" dirty="0" err="1"/>
              <a:t>Glo</a:t>
            </a:r>
            <a:r>
              <a:rPr lang="en-GB" sz="2300" dirty="0"/>
              <a:t> (BAT),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43B1E05C-790B-4B82-86F9-AD3DA69F98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6322232"/>
            <a:ext cx="8419774" cy="180000"/>
          </a:xfrm>
        </p:spPr>
        <p:txBody>
          <a:bodyPr>
            <a:normAutofit fontScale="40000" lnSpcReduction="20000"/>
          </a:bodyPr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1779358-84E3-4FCA-8941-1C864B55D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228600"/>
            <a:ext cx="8305800" cy="91440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2 </a:t>
            </a:r>
            <a:r>
              <a:rPr lang="en-US" sz="3000" b="1" dirty="0" err="1">
                <a:solidFill>
                  <a:srgbClr val="0070C0"/>
                </a:solidFill>
              </a:rPr>
              <a:t>nhóm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err="1">
                <a:solidFill>
                  <a:srgbClr val="0070C0"/>
                </a:solidFill>
              </a:rPr>
              <a:t>sản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</a:rPr>
              <a:t>phẩm</a:t>
            </a:r>
            <a:r>
              <a:rPr lang="en-US" sz="3000" b="1" dirty="0" smtClean="0">
                <a:solidFill>
                  <a:srgbClr val="0070C0"/>
                </a:solidFill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</a:rPr>
              <a:t>thuốc</a:t>
            </a:r>
            <a:r>
              <a:rPr lang="en-US" sz="3000" b="1" dirty="0" smtClean="0">
                <a:solidFill>
                  <a:srgbClr val="0070C0"/>
                </a:solidFill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</a:rPr>
              <a:t>lá</a:t>
            </a:r>
            <a:r>
              <a:rPr lang="en-US" sz="3000" b="1" dirty="0" smtClean="0">
                <a:solidFill>
                  <a:srgbClr val="0070C0"/>
                </a:solidFill>
              </a:rPr>
              <a:t> </a:t>
            </a:r>
            <a:br>
              <a:rPr lang="en-US" sz="3000" b="1" dirty="0" smtClean="0">
                <a:solidFill>
                  <a:srgbClr val="0070C0"/>
                </a:solidFill>
              </a:rPr>
            </a:br>
            <a:r>
              <a:rPr lang="en-US" sz="3000" b="1" dirty="0" err="1" smtClean="0">
                <a:solidFill>
                  <a:srgbClr val="0070C0"/>
                </a:solidFill>
              </a:rPr>
              <a:t>thế</a:t>
            </a:r>
            <a:r>
              <a:rPr lang="en-US" sz="3000" b="1" dirty="0" smtClean="0">
                <a:solidFill>
                  <a:srgbClr val="0070C0"/>
                </a:solidFill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</a:rPr>
              <a:t>hệ</a:t>
            </a:r>
            <a:r>
              <a:rPr lang="en-US" sz="3000" b="1" dirty="0" smtClean="0">
                <a:solidFill>
                  <a:srgbClr val="0070C0"/>
                </a:solidFill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</a:rPr>
              <a:t>mới</a:t>
            </a:r>
            <a:r>
              <a:rPr lang="en-US" sz="3000" b="1" dirty="0" smtClean="0">
                <a:solidFill>
                  <a:srgbClr val="0070C0"/>
                </a:solidFill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</a:rPr>
              <a:t>chính</a:t>
            </a:r>
            <a:endParaRPr lang="en-GB" sz="3000" b="1" dirty="0">
              <a:solidFill>
                <a:srgbClr val="0070C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2009C806-5E09-4BFC-9DBC-A561BACD7DCA}"/>
              </a:ext>
            </a:extLst>
          </p:cNvPr>
          <p:cNvSpPr/>
          <p:nvPr/>
        </p:nvSpPr>
        <p:spPr>
          <a:xfrm>
            <a:off x="228601" y="5460296"/>
            <a:ext cx="8692560" cy="124530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Hai </a:t>
            </a:r>
            <a:r>
              <a:rPr lang="en-US" sz="2400" b="1" dirty="0" err="1"/>
              <a:t>nhóm</a:t>
            </a:r>
            <a:r>
              <a:rPr lang="en-US" sz="2400" b="1" dirty="0"/>
              <a:t> </a:t>
            </a:r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khác</a:t>
            </a:r>
            <a:r>
              <a:rPr lang="en-US" sz="2400" b="1" dirty="0"/>
              <a:t> </a:t>
            </a:r>
            <a:r>
              <a:rPr lang="en-US" sz="2400" b="1" dirty="0" err="1"/>
              <a:t>nhau</a:t>
            </a:r>
            <a:r>
              <a:rPr lang="en-US" sz="2400" b="1" dirty="0"/>
              <a:t>!  </a:t>
            </a:r>
          </a:p>
          <a:p>
            <a:pPr algn="ctr"/>
            <a:r>
              <a:rPr lang="en-US" sz="2400" b="1" dirty="0" err="1"/>
              <a:t>Thuốc</a:t>
            </a:r>
            <a:r>
              <a:rPr lang="en-US" sz="2400" b="1" dirty="0"/>
              <a:t> </a:t>
            </a:r>
            <a:r>
              <a:rPr lang="en-US" sz="2400" b="1" dirty="0" err="1"/>
              <a:t>lá</a:t>
            </a:r>
            <a:r>
              <a:rPr lang="en-US" sz="2400" b="1" dirty="0"/>
              <a:t> </a:t>
            </a:r>
            <a:r>
              <a:rPr lang="en-US" sz="2400" b="1" dirty="0" err="1"/>
              <a:t>điện</a:t>
            </a:r>
            <a:r>
              <a:rPr lang="en-US" sz="2400" b="1" dirty="0"/>
              <a:t> </a:t>
            </a:r>
            <a:r>
              <a:rPr lang="en-US" sz="2400" b="1" dirty="0" err="1"/>
              <a:t>tử</a:t>
            </a:r>
            <a:r>
              <a:rPr lang="en-US" sz="2400" b="1" dirty="0"/>
              <a:t> </a:t>
            </a:r>
            <a:r>
              <a:rPr lang="en-US" sz="2400" b="1" dirty="0" err="1"/>
              <a:t>thì</a:t>
            </a:r>
            <a:r>
              <a:rPr lang="en-US" sz="2400" b="1" dirty="0"/>
              <a:t> </a:t>
            </a:r>
            <a:r>
              <a:rPr lang="en-US" sz="2400" b="1" dirty="0" err="1"/>
              <a:t>chứa</a:t>
            </a:r>
            <a:r>
              <a:rPr lang="en-US" sz="2400" b="1" dirty="0"/>
              <a:t> nicotine –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phải</a:t>
            </a:r>
            <a:r>
              <a:rPr lang="en-US" sz="2400" b="1" dirty="0"/>
              <a:t> </a:t>
            </a:r>
            <a:r>
              <a:rPr lang="en-US" sz="2400" b="1" dirty="0" err="1"/>
              <a:t>lá</a:t>
            </a:r>
            <a:r>
              <a:rPr lang="en-US" sz="2400" b="1" dirty="0"/>
              <a:t> </a:t>
            </a:r>
            <a:r>
              <a:rPr lang="en-US" sz="2400" b="1" dirty="0" err="1"/>
              <a:t>thuốc</a:t>
            </a:r>
            <a:r>
              <a:rPr lang="en-US" sz="2400" b="1" dirty="0"/>
              <a:t>.  </a:t>
            </a:r>
          </a:p>
          <a:p>
            <a:pPr algn="ctr"/>
            <a:r>
              <a:rPr lang="en-US" sz="2400" b="1" dirty="0" err="1"/>
              <a:t>Thuốc</a:t>
            </a:r>
            <a:r>
              <a:rPr lang="en-US" sz="2400" b="1" dirty="0"/>
              <a:t> </a:t>
            </a:r>
            <a:r>
              <a:rPr lang="en-US" sz="2400" b="1" dirty="0" err="1"/>
              <a:t>lá</a:t>
            </a:r>
            <a:r>
              <a:rPr lang="en-US" sz="2400" b="1" dirty="0"/>
              <a:t> </a:t>
            </a:r>
            <a:r>
              <a:rPr lang="en-US" sz="2400" b="1" dirty="0" err="1"/>
              <a:t>nung</a:t>
            </a:r>
            <a:r>
              <a:rPr lang="en-US" sz="2400" b="1" dirty="0"/>
              <a:t> </a:t>
            </a:r>
            <a:r>
              <a:rPr lang="en-US" sz="2400" b="1" dirty="0" err="1"/>
              <a:t>thì</a:t>
            </a:r>
            <a:r>
              <a:rPr lang="en-US" sz="2400" b="1" dirty="0"/>
              <a:t> </a:t>
            </a:r>
            <a:r>
              <a:rPr lang="en-US" sz="2400" b="1" dirty="0" err="1"/>
              <a:t>chứa</a:t>
            </a:r>
            <a:r>
              <a:rPr lang="en-US" sz="2400" b="1" dirty="0"/>
              <a:t> </a:t>
            </a:r>
            <a:r>
              <a:rPr lang="en-US" sz="2400" b="1" dirty="0" err="1"/>
              <a:t>lá</a:t>
            </a:r>
            <a:r>
              <a:rPr lang="en-US" sz="2400" b="1" dirty="0"/>
              <a:t> </a:t>
            </a:r>
            <a:r>
              <a:rPr lang="en-US" sz="2400" b="1" dirty="0" err="1"/>
              <a:t>thuốc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nicotine </a:t>
            </a:r>
            <a:r>
              <a:rPr lang="en-US" sz="2400" b="1" dirty="0" err="1"/>
              <a:t>chúng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sp</a:t>
            </a:r>
            <a:r>
              <a:rPr lang="en-US" sz="2400" b="1" dirty="0"/>
              <a:t> </a:t>
            </a:r>
            <a:r>
              <a:rPr lang="en-US" sz="2400" b="1" dirty="0" err="1"/>
              <a:t>thuốc</a:t>
            </a:r>
            <a:r>
              <a:rPr lang="en-US" sz="2400" b="1" dirty="0"/>
              <a:t> </a:t>
            </a:r>
            <a:r>
              <a:rPr lang="en-US" sz="2400" b="1" dirty="0" err="1"/>
              <a:t>lá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xmlns="" val="24787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952501" y="6576669"/>
            <a:ext cx="6314831" cy="156435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Source – Image PMI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15491" y="205371"/>
            <a:ext cx="6650400" cy="817397"/>
          </a:xfrm>
        </p:spPr>
        <p:txBody>
          <a:bodyPr>
            <a:noAutofit/>
          </a:bodyPr>
          <a:lstStyle/>
          <a:p>
            <a:r>
              <a:rPr lang="en-GB" sz="3200" b="1" dirty="0" err="1"/>
              <a:t>Bằng</a:t>
            </a:r>
            <a:r>
              <a:rPr lang="en-GB" sz="3200" b="1" dirty="0"/>
              <a:t> </a:t>
            </a:r>
            <a:r>
              <a:rPr lang="en-GB" sz="3200" b="1" dirty="0" err="1"/>
              <a:t>ch</a:t>
            </a:r>
            <a:r>
              <a:rPr lang="en-US" sz="3200" b="1" dirty="0" err="1"/>
              <a:t>ứng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thấy</a:t>
            </a:r>
            <a:r>
              <a:rPr lang="en-US" sz="3200" b="1" dirty="0"/>
              <a:t>: </a:t>
            </a:r>
            <a:r>
              <a:rPr lang="en-GB" sz="3200" b="1" dirty="0" err="1"/>
              <a:t>Thuốc</a:t>
            </a:r>
            <a:r>
              <a:rPr lang="en-GB" sz="3200" b="1" dirty="0"/>
              <a:t> </a:t>
            </a:r>
            <a:r>
              <a:rPr lang="en-GB" sz="3200" b="1" dirty="0" err="1"/>
              <a:t>nung</a:t>
            </a:r>
            <a:r>
              <a:rPr lang="en-GB" sz="3200" b="1" dirty="0"/>
              <a:t> </a:t>
            </a:r>
            <a:r>
              <a:rPr lang="en-GB" sz="3200" b="1" dirty="0" err="1"/>
              <a:t>cũng</a:t>
            </a:r>
            <a:r>
              <a:rPr lang="en-GB" sz="3200" b="1" dirty="0"/>
              <a:t> </a:t>
            </a:r>
            <a:r>
              <a:rPr lang="en-GB" sz="3200" b="1" dirty="0" err="1"/>
              <a:t>chính</a:t>
            </a:r>
            <a:r>
              <a:rPr lang="en-GB" sz="3200" b="1" dirty="0"/>
              <a:t> </a:t>
            </a:r>
            <a:r>
              <a:rPr lang="en-GB" sz="3200" b="1" dirty="0" err="1"/>
              <a:t>là</a:t>
            </a:r>
            <a:r>
              <a:rPr lang="en-GB" sz="3200" b="1" dirty="0"/>
              <a:t> </a:t>
            </a:r>
            <a:r>
              <a:rPr lang="en-GB" sz="3200" b="1" dirty="0" err="1"/>
              <a:t>thuốc</a:t>
            </a:r>
            <a:r>
              <a:rPr lang="en-GB" sz="3200" b="1" dirty="0"/>
              <a:t> </a:t>
            </a:r>
            <a:r>
              <a:rPr lang="en-GB" sz="3200" b="1" dirty="0" err="1"/>
              <a:t>lá</a:t>
            </a:r>
            <a:r>
              <a:rPr lang="en-GB" sz="3200" b="1" dirty="0"/>
              <a:t>:</a:t>
            </a:r>
          </a:p>
        </p:txBody>
      </p:sp>
      <p:pic>
        <p:nvPicPr>
          <p:cNvPr id="12" name="Picture 11" descr="A picture containing electronics&#10;&#10;Description generated with very high confidence">
            <a:extLst>
              <a:ext uri="{FF2B5EF4-FFF2-40B4-BE49-F238E27FC236}">
                <a16:creationId xmlns:a16="http://schemas.microsoft.com/office/drawing/2014/main" xmlns="" id="{E7145661-C9D6-444B-8446-B8642FB9C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0516" y="3652388"/>
            <a:ext cx="1799180" cy="2668389"/>
          </a:xfrm>
          <a:prstGeom prst="rect">
            <a:avLst/>
          </a:prstGeom>
        </p:spPr>
      </p:pic>
      <p:sp>
        <p:nvSpPr>
          <p:cNvPr id="10" name="Text Placeholder 8"/>
          <p:cNvSpPr txBox="1">
            <a:spLocks/>
          </p:cNvSpPr>
          <p:nvPr/>
        </p:nvSpPr>
        <p:spPr bwMode="gray">
          <a:xfrm>
            <a:off x="5847232" y="1319731"/>
            <a:ext cx="3068696" cy="461572"/>
          </a:xfrm>
          <a:prstGeom prst="rect">
            <a:avLst/>
          </a:prstGeom>
        </p:spPr>
        <p:txBody>
          <a:bodyPr vert="horz" lIns="13484" tIns="0" rIns="13484" bIns="0" rtlCol="0" anchor="ctr">
            <a:noAutofit/>
          </a:bodyPr>
          <a:lstStyle>
            <a:lvl1pPr marL="0" indent="0" algn="l" defTabSz="913271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 marL="359915" indent="-179164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6067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8056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4080" indent="-358332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9618" indent="-358332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131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768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403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err="1">
                <a:solidFill>
                  <a:srgbClr val="0000CC"/>
                </a:solidFill>
              </a:rPr>
              <a:t>Các</a:t>
            </a:r>
            <a:r>
              <a:rPr lang="en-GB" sz="1400" b="1" dirty="0">
                <a:solidFill>
                  <a:srgbClr val="0000CC"/>
                </a:solidFill>
              </a:rPr>
              <a:t> </a:t>
            </a:r>
            <a:r>
              <a:rPr lang="en-GB" sz="1400" b="1" dirty="0" err="1">
                <a:solidFill>
                  <a:srgbClr val="0000CC"/>
                </a:solidFill>
              </a:rPr>
              <a:t>hóa</a:t>
            </a:r>
            <a:r>
              <a:rPr lang="en-GB" sz="1400" b="1" dirty="0">
                <a:solidFill>
                  <a:srgbClr val="0000CC"/>
                </a:solidFill>
              </a:rPr>
              <a:t> </a:t>
            </a:r>
            <a:r>
              <a:rPr lang="en-GB" sz="1400" b="1" dirty="0" err="1">
                <a:solidFill>
                  <a:srgbClr val="0000CC"/>
                </a:solidFill>
              </a:rPr>
              <a:t>chất</a:t>
            </a:r>
            <a:r>
              <a:rPr lang="en-GB" sz="1400" b="1" dirty="0">
                <a:solidFill>
                  <a:srgbClr val="0000CC"/>
                </a:solidFill>
              </a:rPr>
              <a:t> </a:t>
            </a:r>
            <a:r>
              <a:rPr lang="en-GB" sz="1400" b="1" dirty="0" err="1">
                <a:solidFill>
                  <a:srgbClr val="0000CC"/>
                </a:solidFill>
              </a:rPr>
              <a:t>có</a:t>
            </a:r>
            <a:r>
              <a:rPr lang="en-GB" sz="1400" b="1" dirty="0">
                <a:solidFill>
                  <a:srgbClr val="0000CC"/>
                </a:solidFill>
              </a:rPr>
              <a:t> </a:t>
            </a:r>
            <a:r>
              <a:rPr lang="en-GB" sz="1400" b="1" dirty="0" err="1">
                <a:solidFill>
                  <a:srgbClr val="0000CC"/>
                </a:solidFill>
              </a:rPr>
              <a:t>hại</a:t>
            </a:r>
            <a:r>
              <a:rPr lang="en-GB" sz="1400" b="1" dirty="0">
                <a:solidFill>
                  <a:srgbClr val="0000CC"/>
                </a:solidFill>
              </a:rPr>
              <a:t> </a:t>
            </a:r>
            <a:r>
              <a:rPr lang="en-GB" sz="1400" b="1" dirty="0" err="1">
                <a:solidFill>
                  <a:srgbClr val="0000CC"/>
                </a:solidFill>
              </a:rPr>
              <a:t>trong</a:t>
            </a:r>
            <a:r>
              <a:rPr lang="en-GB" sz="1400" b="1" dirty="0">
                <a:solidFill>
                  <a:srgbClr val="0000CC"/>
                </a:solidFill>
              </a:rPr>
              <a:t> </a:t>
            </a:r>
            <a:r>
              <a:rPr lang="en-GB" sz="1400" b="1" dirty="0" err="1">
                <a:solidFill>
                  <a:srgbClr val="0000CC"/>
                </a:solidFill>
              </a:rPr>
              <a:t>thuốc</a:t>
            </a:r>
            <a:r>
              <a:rPr lang="en-GB" sz="1400" b="1" dirty="0">
                <a:solidFill>
                  <a:srgbClr val="0000CC"/>
                </a:solidFill>
              </a:rPr>
              <a:t> </a:t>
            </a:r>
            <a:r>
              <a:rPr lang="en-GB" sz="1400" b="1" dirty="0" err="1">
                <a:solidFill>
                  <a:srgbClr val="0000CC"/>
                </a:solidFill>
              </a:rPr>
              <a:t>nung</a:t>
            </a:r>
            <a:r>
              <a:rPr lang="en-GB" sz="1400" b="1" dirty="0">
                <a:solidFill>
                  <a:srgbClr val="0000CC"/>
                </a:solidFill>
              </a:rPr>
              <a:t> HTPs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 bwMode="gray">
          <a:xfrm>
            <a:off x="6577254" y="2989853"/>
            <a:ext cx="1288637" cy="238991"/>
          </a:xfrm>
          <a:prstGeom prst="rect">
            <a:avLst/>
          </a:prstGeom>
        </p:spPr>
        <p:txBody>
          <a:bodyPr vert="horz" lIns="13484" tIns="0" rIns="13484" bIns="0" rtlCol="0">
            <a:noAutofit/>
          </a:bodyPr>
          <a:lstStyle>
            <a:lvl1pPr marL="0" indent="0" algn="l" defTabSz="913271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59915" indent="-179164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6067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8056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4080" indent="-358332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9618" indent="-358332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131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768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403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rgbClr val="FF0000"/>
                </a:solidFill>
              </a:rPr>
              <a:t>Carbon monoxide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 bwMode="gray">
          <a:xfrm>
            <a:off x="5827948" y="2624098"/>
            <a:ext cx="1963718" cy="238991"/>
          </a:xfrm>
          <a:prstGeom prst="rect">
            <a:avLst/>
          </a:prstGeom>
        </p:spPr>
        <p:txBody>
          <a:bodyPr vert="horz" lIns="13484" tIns="0" rIns="13484" bIns="0" rtlCol="0">
            <a:noAutofit/>
          </a:bodyPr>
          <a:lstStyle>
            <a:lvl1pPr marL="0" indent="0" algn="l" defTabSz="913271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59915" indent="-179164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6067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8056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4080" indent="-358332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9618" indent="-358332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131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768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403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rgbClr val="0000FF"/>
                </a:solidFill>
              </a:rPr>
              <a:t>Volatile Organic Chemicals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gray">
          <a:xfrm>
            <a:off x="6697230" y="2366566"/>
            <a:ext cx="893537" cy="358487"/>
          </a:xfrm>
          <a:prstGeom prst="rect">
            <a:avLst/>
          </a:prstGeom>
        </p:spPr>
        <p:txBody>
          <a:bodyPr vert="horz" lIns="13484" tIns="0" rIns="13484" bIns="0" rtlCol="0">
            <a:noAutofit/>
          </a:bodyPr>
          <a:lstStyle>
            <a:lvl1pPr marL="0" indent="0" algn="l" defTabSz="913271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59915" indent="-179164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6067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8056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4080" indent="-358332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9618" indent="-358332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131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768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403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err="1">
                <a:solidFill>
                  <a:srgbClr val="FF0000"/>
                </a:solidFill>
              </a:rPr>
              <a:t>Acrolein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gray">
          <a:xfrm>
            <a:off x="5545761" y="2863089"/>
            <a:ext cx="1288637" cy="238991"/>
          </a:xfrm>
          <a:prstGeom prst="rect">
            <a:avLst/>
          </a:prstGeom>
        </p:spPr>
        <p:txBody>
          <a:bodyPr vert="horz" lIns="13484" tIns="0" rIns="13484" bIns="0" rtlCol="0">
            <a:noAutofit/>
          </a:bodyPr>
          <a:lstStyle>
            <a:lvl1pPr marL="0" indent="0" algn="l" defTabSz="913271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59915" indent="-179164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6067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8056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4080" indent="-358332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9618" indent="-358332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131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768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403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chemeClr val="accent5">
                    <a:lumMod val="10000"/>
                  </a:schemeClr>
                </a:solidFill>
              </a:rPr>
              <a:t>Acetaldehyde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 bwMode="gray">
          <a:xfrm>
            <a:off x="5531112" y="3239563"/>
            <a:ext cx="2452256" cy="264968"/>
          </a:xfrm>
          <a:prstGeom prst="rect">
            <a:avLst/>
          </a:prstGeom>
        </p:spPr>
        <p:txBody>
          <a:bodyPr vert="horz" lIns="13484" tIns="0" rIns="13484" bIns="0" rtlCol="0">
            <a:noAutofit/>
          </a:bodyPr>
          <a:lstStyle>
            <a:lvl1pPr marL="0" indent="0" algn="l" defTabSz="913271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59915" indent="-179164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6067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8056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4080" indent="-358332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9618" indent="-358332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131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768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403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rgbClr val="00FF00"/>
                </a:solidFill>
              </a:rPr>
              <a:t>Polycyclic Aromatic Hydrocarbons</a:t>
            </a:r>
          </a:p>
        </p:txBody>
      </p:sp>
      <p:sp>
        <p:nvSpPr>
          <p:cNvPr id="17" name="Content Placeholder 6"/>
          <p:cNvSpPr txBox="1">
            <a:spLocks/>
          </p:cNvSpPr>
          <p:nvPr/>
        </p:nvSpPr>
        <p:spPr bwMode="gray">
          <a:xfrm>
            <a:off x="5758080" y="3517632"/>
            <a:ext cx="924833" cy="238991"/>
          </a:xfrm>
          <a:prstGeom prst="rect">
            <a:avLst/>
          </a:prstGeom>
        </p:spPr>
        <p:txBody>
          <a:bodyPr vert="horz" lIns="13484" tIns="0" rIns="13484" bIns="0" rtlCol="0">
            <a:noAutofit/>
          </a:bodyPr>
          <a:lstStyle>
            <a:lvl1pPr marL="0" indent="0" algn="l" defTabSz="913271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59915" indent="-179164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6067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8056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4080" indent="-358332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9618" indent="-358332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131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768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403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Nicotine</a:t>
            </a:r>
          </a:p>
        </p:txBody>
      </p:sp>
      <p:sp>
        <p:nvSpPr>
          <p:cNvPr id="18" name="Content Placeholder 6"/>
          <p:cNvSpPr txBox="1">
            <a:spLocks/>
          </p:cNvSpPr>
          <p:nvPr/>
        </p:nvSpPr>
        <p:spPr bwMode="gray">
          <a:xfrm>
            <a:off x="6649259" y="3615410"/>
            <a:ext cx="1288637" cy="238991"/>
          </a:xfrm>
          <a:prstGeom prst="rect">
            <a:avLst/>
          </a:prstGeom>
        </p:spPr>
        <p:txBody>
          <a:bodyPr vert="horz" lIns="13484" tIns="0" rIns="13484" bIns="0" rtlCol="0">
            <a:noAutofit/>
          </a:bodyPr>
          <a:lstStyle>
            <a:lvl1pPr marL="0" indent="0" algn="l" defTabSz="913271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59915" indent="-179164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6067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8056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4080" indent="-358332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9618" indent="-358332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131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768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403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rgbClr val="00FF00"/>
                </a:solidFill>
              </a:rPr>
              <a:t>Heavy metals</a:t>
            </a:r>
          </a:p>
        </p:txBody>
      </p:sp>
      <p:sp>
        <p:nvSpPr>
          <p:cNvPr id="19" name="Content Placeholder 6"/>
          <p:cNvSpPr txBox="1">
            <a:spLocks/>
          </p:cNvSpPr>
          <p:nvPr/>
        </p:nvSpPr>
        <p:spPr bwMode="gray">
          <a:xfrm>
            <a:off x="5855368" y="3885143"/>
            <a:ext cx="1288637" cy="238991"/>
          </a:xfrm>
          <a:prstGeom prst="rect">
            <a:avLst/>
          </a:prstGeom>
        </p:spPr>
        <p:txBody>
          <a:bodyPr vert="horz" lIns="13484" tIns="0" rIns="13484" bIns="0" rtlCol="0">
            <a:noAutofit/>
          </a:bodyPr>
          <a:lstStyle>
            <a:lvl1pPr marL="0" indent="0" algn="l" defTabSz="913271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59915" indent="-179164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6067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8056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4080" indent="-358332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9618" indent="-358332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131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768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403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/>
              <a:t>Formaldehyde</a:t>
            </a:r>
          </a:p>
        </p:txBody>
      </p:sp>
      <p:sp>
        <p:nvSpPr>
          <p:cNvPr id="20" name="Oval 19"/>
          <p:cNvSpPr/>
          <p:nvPr/>
        </p:nvSpPr>
        <p:spPr>
          <a:xfrm>
            <a:off x="5100768" y="2009460"/>
            <a:ext cx="3068697" cy="2609431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ectangle 2"/>
          <p:cNvSpPr/>
          <p:nvPr/>
        </p:nvSpPr>
        <p:spPr>
          <a:xfrm rot="10800000" flipH="1" flipV="1">
            <a:off x="5758062" y="4829813"/>
            <a:ext cx="2179833" cy="11719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/>
              <a:t>Một</a:t>
            </a:r>
            <a:r>
              <a:rPr lang="en-GB" sz="2000" b="1" dirty="0"/>
              <a:t> </a:t>
            </a:r>
            <a:r>
              <a:rPr lang="en-GB" sz="2000" b="1" dirty="0" err="1"/>
              <a:t>số</a:t>
            </a:r>
            <a:r>
              <a:rPr lang="en-GB" sz="2000" b="1" dirty="0"/>
              <a:t> </a:t>
            </a:r>
            <a:r>
              <a:rPr lang="en-GB" sz="2000" b="1" dirty="0" err="1"/>
              <a:t>hóa</a:t>
            </a:r>
            <a:r>
              <a:rPr lang="en-GB" sz="2000" b="1" dirty="0"/>
              <a:t> </a:t>
            </a:r>
            <a:r>
              <a:rPr lang="en-GB" sz="2000" b="1" dirty="0" err="1"/>
              <a:t>chất</a:t>
            </a:r>
            <a:r>
              <a:rPr lang="en-GB" sz="2000" b="1" dirty="0"/>
              <a:t> </a:t>
            </a:r>
            <a:r>
              <a:rPr lang="en-GB" sz="2000" b="1" dirty="0" err="1"/>
              <a:t>này</a:t>
            </a:r>
            <a:r>
              <a:rPr lang="en-GB" sz="2000" b="1" dirty="0"/>
              <a:t> đ</a:t>
            </a:r>
            <a:r>
              <a:rPr lang="vi-VN" sz="2000" b="1" dirty="0"/>
              <a:t>ư</a:t>
            </a:r>
            <a:r>
              <a:rPr lang="en-US" sz="2000" b="1" dirty="0" err="1"/>
              <a:t>ợc</a:t>
            </a:r>
            <a:r>
              <a:rPr lang="en-US" sz="2000" b="1" dirty="0"/>
              <a:t> </a:t>
            </a:r>
            <a:r>
              <a:rPr lang="en-US" sz="2000" b="1" dirty="0" err="1"/>
              <a:t>sếp</a:t>
            </a:r>
            <a:r>
              <a:rPr lang="en-US" sz="2000" b="1" dirty="0"/>
              <a:t> </a:t>
            </a:r>
            <a:r>
              <a:rPr lang="en-US" sz="2000" b="1" dirty="0" err="1"/>
              <a:t>nhóm</a:t>
            </a:r>
            <a:r>
              <a:rPr lang="en-US" sz="2000" b="1" dirty="0"/>
              <a:t> </a:t>
            </a:r>
            <a:r>
              <a:rPr lang="en-US" sz="2000" b="1" dirty="0" err="1"/>
              <a:t>gây</a:t>
            </a:r>
            <a:r>
              <a:rPr lang="en-US" sz="2000" b="1" dirty="0"/>
              <a:t> </a:t>
            </a:r>
            <a:r>
              <a:rPr lang="en-US" sz="2000" b="1" dirty="0" err="1"/>
              <a:t>ung</a:t>
            </a:r>
            <a:r>
              <a:rPr lang="en-US" sz="2000" b="1" dirty="0"/>
              <a:t> </a:t>
            </a:r>
            <a:r>
              <a:rPr lang="en-US" sz="2000" b="1" dirty="0" err="1"/>
              <a:t>th</a:t>
            </a:r>
            <a:r>
              <a:rPr lang="vi-VN" sz="2000" b="1" dirty="0"/>
              <a:t>ư</a:t>
            </a:r>
            <a:endParaRPr lang="en-US" sz="2000" b="1" dirty="0"/>
          </a:p>
        </p:txBody>
      </p:sp>
      <p:sp>
        <p:nvSpPr>
          <p:cNvPr id="21" name="Rectangle 20"/>
          <p:cNvSpPr/>
          <p:nvPr/>
        </p:nvSpPr>
        <p:spPr>
          <a:xfrm rot="5400000" flipH="1" flipV="1">
            <a:off x="7082073" y="3353001"/>
            <a:ext cx="2986363" cy="681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Some respiratory or cardiovascular toxicants</a:t>
            </a:r>
            <a:endParaRPr lang="en-US" b="1" dirty="0"/>
          </a:p>
        </p:txBody>
      </p:sp>
      <p:sp>
        <p:nvSpPr>
          <p:cNvPr id="22" name="Right Arrow Callout 21"/>
          <p:cNvSpPr/>
          <p:nvPr/>
        </p:nvSpPr>
        <p:spPr>
          <a:xfrm>
            <a:off x="594094" y="1160804"/>
            <a:ext cx="4441527" cy="2668391"/>
          </a:xfrm>
          <a:prstGeom prst="rightArrow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Dù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sản</a:t>
            </a:r>
            <a:r>
              <a:rPr lang="en-US" b="1" dirty="0"/>
              <a:t> </a:t>
            </a:r>
            <a:r>
              <a:rPr lang="en-US" b="1" dirty="0" err="1"/>
              <a:t>phẩm</a:t>
            </a:r>
            <a:r>
              <a:rPr lang="en-US" b="1" dirty="0"/>
              <a:t> </a:t>
            </a:r>
            <a:r>
              <a:rPr lang="en-US" b="1" dirty="0" err="1"/>
              <a:t>thuốc</a:t>
            </a:r>
            <a:r>
              <a:rPr lang="en-US" b="1" dirty="0"/>
              <a:t> </a:t>
            </a:r>
            <a:r>
              <a:rPr lang="en-US" b="1" dirty="0" err="1"/>
              <a:t>nung</a:t>
            </a:r>
            <a:r>
              <a:rPr lang="en-US" b="1" dirty="0"/>
              <a:t> đ</a:t>
            </a:r>
            <a:r>
              <a:rPr lang="vi-VN" b="1" dirty="0"/>
              <a:t>ư</a:t>
            </a:r>
            <a:r>
              <a:rPr lang="en-US" b="1" dirty="0" err="1"/>
              <a:t>ợc</a:t>
            </a:r>
            <a:r>
              <a:rPr lang="en-US" b="1" dirty="0"/>
              <a:t> </a:t>
            </a:r>
            <a:r>
              <a:rPr lang="en-US" b="1" dirty="0" err="1"/>
              <a:t>nung</a:t>
            </a:r>
            <a:r>
              <a:rPr lang="en-US" b="1" dirty="0"/>
              <a:t> ở </a:t>
            </a:r>
            <a:r>
              <a:rPr lang="en-US" b="1" dirty="0" err="1"/>
              <a:t>nhiệt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thấp</a:t>
            </a:r>
            <a:r>
              <a:rPr lang="en-US" b="1" dirty="0"/>
              <a:t> h</a:t>
            </a:r>
            <a:r>
              <a:rPr lang="vi-VN" b="1" dirty="0"/>
              <a:t>ơ</a:t>
            </a:r>
            <a:r>
              <a:rPr lang="en-US" b="1" dirty="0"/>
              <a:t>n, </a:t>
            </a:r>
            <a:r>
              <a:rPr lang="en-US" b="1" dirty="0" err="1"/>
              <a:t>nh</a:t>
            </a:r>
            <a:r>
              <a:rPr lang="vi-VN" b="1" dirty="0"/>
              <a:t>ư</a:t>
            </a:r>
            <a:r>
              <a:rPr lang="en-US" b="1" dirty="0"/>
              <a:t>ng </a:t>
            </a:r>
            <a:r>
              <a:rPr lang="en-US" b="1" dirty="0" err="1"/>
              <a:t>vẫn</a:t>
            </a:r>
            <a:r>
              <a:rPr lang="en-US" b="1" dirty="0"/>
              <a:t> </a:t>
            </a:r>
            <a:r>
              <a:rPr lang="en-US" b="1" dirty="0" err="1"/>
              <a:t>tạo</a:t>
            </a:r>
            <a:r>
              <a:rPr lang="en-US" b="1" dirty="0"/>
              <a:t> </a:t>
            </a:r>
            <a:r>
              <a:rPr lang="en-US" b="1" dirty="0" err="1"/>
              <a:t>ra</a:t>
            </a:r>
            <a:r>
              <a:rPr lang="en-US" b="1" dirty="0"/>
              <a:t> </a:t>
            </a:r>
            <a:r>
              <a:rPr lang="en-US" b="1" dirty="0" err="1"/>
              <a:t>những</a:t>
            </a:r>
            <a:r>
              <a:rPr lang="en-US" b="1" dirty="0"/>
              <a:t> </a:t>
            </a:r>
            <a:r>
              <a:rPr lang="en-US" b="1" dirty="0" err="1"/>
              <a:t>hóa</a:t>
            </a:r>
            <a:r>
              <a:rPr lang="en-US" b="1" dirty="0"/>
              <a:t> </a:t>
            </a:r>
            <a:r>
              <a:rPr lang="en-US" b="1" dirty="0" err="1"/>
              <a:t>chất</a:t>
            </a:r>
            <a:r>
              <a:rPr lang="en-US" b="1" dirty="0"/>
              <a:t> t</a:t>
            </a:r>
            <a:r>
              <a:rPr lang="vi-VN" b="1" dirty="0"/>
              <a:t>ư</a:t>
            </a:r>
            <a:r>
              <a:rPr lang="en-US" b="1" dirty="0" err="1"/>
              <a:t>ơng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nh</a:t>
            </a:r>
            <a:r>
              <a:rPr lang="vi-VN" b="1" dirty="0"/>
              <a:t>ư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khói</a:t>
            </a:r>
            <a:r>
              <a:rPr lang="en-US" b="1" dirty="0"/>
              <a:t> </a:t>
            </a:r>
            <a:r>
              <a:rPr lang="en-US" b="1" dirty="0" err="1"/>
              <a:t>thuốc</a:t>
            </a:r>
            <a:r>
              <a:rPr lang="en-US" b="1" dirty="0"/>
              <a:t> </a:t>
            </a:r>
            <a:r>
              <a:rPr lang="en-US" b="1" dirty="0" err="1"/>
              <a:t>lá</a:t>
            </a:r>
            <a:endParaRPr lang="en-US" b="1" dirty="0"/>
          </a:p>
          <a:p>
            <a:pPr algn="ctr"/>
            <a:endParaRPr lang="en-US" sz="1350" dirty="0"/>
          </a:p>
        </p:txBody>
      </p:sp>
      <p:sp>
        <p:nvSpPr>
          <p:cNvPr id="27" name="Rounded Rectangle 26"/>
          <p:cNvSpPr/>
          <p:nvPr/>
        </p:nvSpPr>
        <p:spPr>
          <a:xfrm>
            <a:off x="551115" y="4124134"/>
            <a:ext cx="2616477" cy="1852609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/>
              <a:t>Dù</a:t>
            </a:r>
            <a:r>
              <a:rPr lang="en-GB" b="1" dirty="0"/>
              <a:t> </a:t>
            </a:r>
            <a:r>
              <a:rPr lang="en-GB" b="1" dirty="0" err="1"/>
              <a:t>các</a:t>
            </a:r>
            <a:r>
              <a:rPr lang="en-GB" b="1" dirty="0"/>
              <a:t> </a:t>
            </a:r>
            <a:r>
              <a:rPr lang="en-GB" b="1" dirty="0" err="1"/>
              <a:t>hóa</a:t>
            </a:r>
            <a:r>
              <a:rPr lang="en-GB" b="1" dirty="0"/>
              <a:t> </a:t>
            </a:r>
            <a:r>
              <a:rPr lang="en-GB" b="1" dirty="0" err="1"/>
              <a:t>chất</a:t>
            </a:r>
            <a:r>
              <a:rPr lang="en-GB" b="1" dirty="0"/>
              <a:t> </a:t>
            </a:r>
            <a:r>
              <a:rPr lang="en-GB" b="1" dirty="0" err="1"/>
              <a:t>này</a:t>
            </a:r>
            <a:r>
              <a:rPr lang="en-GB" b="1" dirty="0"/>
              <a:t> </a:t>
            </a:r>
            <a:r>
              <a:rPr lang="en-US" b="1" dirty="0"/>
              <a:t>ở </a:t>
            </a:r>
            <a:r>
              <a:rPr lang="en-US" b="1" dirty="0" err="1"/>
              <a:t>nồng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thấp</a:t>
            </a:r>
            <a:r>
              <a:rPr lang="en-US" b="1" dirty="0"/>
              <a:t> h</a:t>
            </a:r>
            <a:r>
              <a:rPr lang="vi-VN" b="1" dirty="0"/>
              <a:t>ơ</a:t>
            </a:r>
            <a:r>
              <a:rPr lang="en-US" b="1" dirty="0"/>
              <a:t>n, </a:t>
            </a:r>
            <a:r>
              <a:rPr lang="en-US" b="1" dirty="0" err="1"/>
              <a:t>nh</a:t>
            </a:r>
            <a:r>
              <a:rPr lang="vi-VN" b="1" dirty="0"/>
              <a:t>ư</a:t>
            </a:r>
            <a:r>
              <a:rPr lang="en-US" b="1" dirty="0"/>
              <a:t>ng </a:t>
            </a:r>
            <a:r>
              <a:rPr lang="en-US" b="1" dirty="0" err="1"/>
              <a:t>chúng</a:t>
            </a:r>
            <a:r>
              <a:rPr lang="en-US" b="1" dirty="0"/>
              <a:t> k </a:t>
            </a:r>
            <a:r>
              <a:rPr lang="en-US" b="1" dirty="0" err="1"/>
              <a:t>làm</a:t>
            </a:r>
            <a:r>
              <a:rPr lang="en-US" b="1" dirty="0"/>
              <a:t> </a:t>
            </a:r>
            <a:r>
              <a:rPr lang="en-US" b="1" dirty="0" err="1"/>
              <a:t>giảm</a:t>
            </a:r>
            <a:r>
              <a:rPr lang="en-US" b="1" dirty="0"/>
              <a:t> </a:t>
            </a:r>
            <a:r>
              <a:rPr lang="en-US" b="1" dirty="0" err="1"/>
              <a:t>nguy</a:t>
            </a:r>
            <a:r>
              <a:rPr lang="en-US" b="1" dirty="0"/>
              <a:t> c</a:t>
            </a:r>
            <a:r>
              <a:rPr lang="vi-VN" b="1" dirty="0"/>
              <a:t>ơ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898042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ABC71B-3F18-452C-926F-0545C479E0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163" y="1173105"/>
            <a:ext cx="3552091" cy="425419"/>
          </a:xfrm>
        </p:spPr>
        <p:txBody>
          <a:bodyPr>
            <a:normAutofit lnSpcReduction="10000"/>
          </a:bodyPr>
          <a:lstStyle/>
          <a:p>
            <a:r>
              <a:rPr lang="en-GB" sz="2200" b="1" dirty="0" err="1">
                <a:solidFill>
                  <a:schemeClr val="tx1"/>
                </a:solidFill>
              </a:rPr>
              <a:t>Thành</a:t>
            </a:r>
            <a:r>
              <a:rPr lang="en-GB" sz="2200" b="1" dirty="0">
                <a:solidFill>
                  <a:schemeClr val="tx1"/>
                </a:solidFill>
              </a:rPr>
              <a:t> </a:t>
            </a:r>
            <a:r>
              <a:rPr lang="en-GB" sz="2200" b="1" dirty="0" err="1">
                <a:solidFill>
                  <a:schemeClr val="tx1"/>
                </a:solidFill>
              </a:rPr>
              <a:t>phần</a:t>
            </a:r>
            <a:r>
              <a:rPr lang="en-GB" sz="2200" b="1" dirty="0">
                <a:solidFill>
                  <a:schemeClr val="tx1"/>
                </a:solidFill>
              </a:rPr>
              <a:t> </a:t>
            </a:r>
            <a:r>
              <a:rPr lang="en-GB" sz="2200" b="1" dirty="0" err="1">
                <a:solidFill>
                  <a:schemeClr val="tx1"/>
                </a:solidFill>
              </a:rPr>
              <a:t>của</a:t>
            </a:r>
            <a:r>
              <a:rPr lang="en-GB" sz="2200" b="1" dirty="0">
                <a:solidFill>
                  <a:schemeClr val="tx1"/>
                </a:solidFill>
              </a:rPr>
              <a:t> E-Liquid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5C9EA5F-5DCE-41E7-968A-5C6C4A41528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F0111D8C-281E-457E-A397-F7AEDBE2F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649" y="204344"/>
            <a:ext cx="6484478" cy="720000"/>
          </a:xfrm>
        </p:spPr>
        <p:txBody>
          <a:bodyPr>
            <a:normAutofit fontScale="90000"/>
          </a:bodyPr>
          <a:lstStyle/>
          <a:p>
            <a:r>
              <a:rPr lang="en-GB" b="1" dirty="0" err="1"/>
              <a:t>Thuốc</a:t>
            </a:r>
            <a:r>
              <a:rPr lang="en-GB" b="1" dirty="0"/>
              <a:t> </a:t>
            </a:r>
            <a:r>
              <a:rPr lang="en-GB" b="1" dirty="0" err="1"/>
              <a:t>lá</a:t>
            </a:r>
            <a:r>
              <a:rPr lang="en-GB" b="1" dirty="0"/>
              <a:t> </a:t>
            </a:r>
            <a:r>
              <a:rPr lang="en-GB" b="1" dirty="0" err="1"/>
              <a:t>điện</a:t>
            </a:r>
            <a:r>
              <a:rPr lang="en-GB" b="1" dirty="0"/>
              <a:t> t</a:t>
            </a:r>
            <a:r>
              <a:rPr lang="en-US" b="1" dirty="0"/>
              <a:t>ử </a:t>
            </a:r>
            <a:r>
              <a:rPr lang="en-GB" b="1" dirty="0"/>
              <a:t>ENDS: </a:t>
            </a:r>
            <a:r>
              <a:rPr lang="en-GB" b="1" dirty="0" err="1"/>
              <a:t>Thành</a:t>
            </a:r>
            <a:r>
              <a:rPr lang="en-GB" b="1" dirty="0"/>
              <a:t> </a:t>
            </a:r>
            <a:r>
              <a:rPr lang="en-GB" b="1" dirty="0" err="1"/>
              <a:t>phần</a:t>
            </a:r>
            <a:r>
              <a:rPr lang="en-GB" b="1" dirty="0"/>
              <a:t> </a:t>
            </a:r>
            <a:r>
              <a:rPr lang="en-GB" b="1" dirty="0" err="1"/>
              <a:t>và</a:t>
            </a:r>
            <a:r>
              <a:rPr lang="en-GB" b="1" dirty="0"/>
              <a:t> </a:t>
            </a:r>
            <a:r>
              <a:rPr lang="en-GB" b="1" dirty="0" err="1"/>
              <a:t>các</a:t>
            </a:r>
            <a:r>
              <a:rPr lang="en-GB" b="1" dirty="0"/>
              <a:t> </a:t>
            </a:r>
            <a:r>
              <a:rPr lang="en-GB" b="1" dirty="0" err="1"/>
              <a:t>chất</a:t>
            </a:r>
            <a:r>
              <a:rPr lang="en-GB" b="1" dirty="0"/>
              <a:t> ô </a:t>
            </a:r>
            <a:r>
              <a:rPr lang="en-GB" b="1" dirty="0" err="1"/>
              <a:t>nhiễm</a:t>
            </a:r>
            <a:endParaRPr lang="en-GB" b="1" dirty="0"/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xmlns="" id="{FD1E5C53-C608-4E10-9ABF-56897C753F9C}"/>
              </a:ext>
            </a:extLst>
          </p:cNvPr>
          <p:cNvSpPr/>
          <p:nvPr/>
        </p:nvSpPr>
        <p:spPr>
          <a:xfrm>
            <a:off x="4862457" y="1720155"/>
            <a:ext cx="4018380" cy="2646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Ethylene Glycol</a:t>
            </a:r>
          </a:p>
          <a:p>
            <a:r>
              <a:rPr lang="en-US" sz="2400" b="1" dirty="0"/>
              <a:t>Diethylene Glycol</a:t>
            </a:r>
          </a:p>
          <a:p>
            <a:endParaRPr lang="en-US" sz="2400" b="1" dirty="0"/>
          </a:p>
          <a:p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tạo</a:t>
            </a:r>
            <a:r>
              <a:rPr lang="en-US" sz="2400" b="1" dirty="0"/>
              <a:t> </a:t>
            </a:r>
            <a:r>
              <a:rPr lang="en-US" sz="2400" b="1" dirty="0" err="1"/>
              <a:t>mùi</a:t>
            </a:r>
            <a:r>
              <a:rPr lang="en-US" sz="2400" b="1" dirty="0"/>
              <a:t> - Diacetyl</a:t>
            </a:r>
          </a:p>
          <a:p>
            <a:r>
              <a:rPr lang="en-US" sz="2400" b="1" dirty="0"/>
              <a:t>Acetyl propionyl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80105129-05B4-4705-AA55-B6AF0920B0B3}"/>
              </a:ext>
            </a:extLst>
          </p:cNvPr>
          <p:cNvSpPr txBox="1">
            <a:spLocks/>
          </p:cNvSpPr>
          <p:nvPr/>
        </p:nvSpPr>
        <p:spPr bwMode="invGray">
          <a:xfrm>
            <a:off x="4862469" y="1147361"/>
            <a:ext cx="3552091" cy="425419"/>
          </a:xfrm>
          <a:prstGeom prst="rect">
            <a:avLst/>
          </a:prstGeom>
        </p:spPr>
        <p:txBody>
          <a:bodyPr vert="horz" lIns="18000" tIns="0" rIns="1800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600" b="0" kern="120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087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9513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21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 err="1">
                <a:solidFill>
                  <a:schemeClr val="tx1"/>
                </a:solidFill>
              </a:rPr>
              <a:t>Chất</a:t>
            </a:r>
            <a:r>
              <a:rPr lang="en-GB" sz="2200" b="1" dirty="0">
                <a:solidFill>
                  <a:schemeClr val="tx1"/>
                </a:solidFill>
              </a:rPr>
              <a:t> ô </a:t>
            </a:r>
            <a:r>
              <a:rPr lang="en-GB" sz="2200" b="1" dirty="0" err="1">
                <a:solidFill>
                  <a:schemeClr val="tx1"/>
                </a:solidFill>
              </a:rPr>
              <a:t>nhiễm</a:t>
            </a:r>
            <a:r>
              <a:rPr lang="en-GB" sz="2200" b="1" dirty="0">
                <a:solidFill>
                  <a:schemeClr val="tx1"/>
                </a:solidFill>
              </a:rPr>
              <a:t> </a:t>
            </a:r>
            <a:r>
              <a:rPr lang="en-GB" sz="2200" b="1" dirty="0" err="1">
                <a:solidFill>
                  <a:schemeClr val="tx1"/>
                </a:solidFill>
              </a:rPr>
              <a:t>trong</a:t>
            </a:r>
            <a:r>
              <a:rPr lang="en-GB" sz="2200" b="1" dirty="0">
                <a:solidFill>
                  <a:schemeClr val="tx1"/>
                </a:solidFill>
              </a:rPr>
              <a:t> E-Liquid</a:t>
            </a:r>
          </a:p>
        </p:txBody>
      </p:sp>
      <p:sp>
        <p:nvSpPr>
          <p:cNvPr id="11" name="Right Arrow Callout 21">
            <a:extLst>
              <a:ext uri="{FF2B5EF4-FFF2-40B4-BE49-F238E27FC236}">
                <a16:creationId xmlns:a16="http://schemas.microsoft.com/office/drawing/2014/main" xmlns="" id="{A3BE22FB-2020-4B52-A9EE-AF3D955D5092}"/>
              </a:ext>
            </a:extLst>
          </p:cNvPr>
          <p:cNvSpPr/>
          <p:nvPr/>
        </p:nvSpPr>
        <p:spPr>
          <a:xfrm>
            <a:off x="263163" y="1720162"/>
            <a:ext cx="4220725" cy="2489239"/>
          </a:xfrm>
          <a:prstGeom prst="rightArrow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/>
              <a:t>Nicotine</a:t>
            </a:r>
          </a:p>
          <a:p>
            <a:r>
              <a:rPr lang="en-US" sz="2200" b="1" dirty="0"/>
              <a:t>Propylene Glycol</a:t>
            </a:r>
          </a:p>
          <a:p>
            <a:r>
              <a:rPr lang="en-US" sz="2200" b="1" dirty="0"/>
              <a:t>Glycerin </a:t>
            </a:r>
            <a:r>
              <a:rPr lang="en-US" sz="2200" b="1" dirty="0" err="1"/>
              <a:t>thực</a:t>
            </a:r>
            <a:r>
              <a:rPr lang="en-US" sz="2200" b="1" dirty="0"/>
              <a:t> </a:t>
            </a:r>
            <a:r>
              <a:rPr lang="en-US" sz="2200" b="1" dirty="0" err="1"/>
              <a:t>vật</a:t>
            </a:r>
            <a:endParaRPr lang="en-US" sz="2200" b="1" dirty="0"/>
          </a:p>
          <a:p>
            <a:r>
              <a:rPr lang="en-US" sz="2200" b="1" dirty="0" err="1"/>
              <a:t>Nước</a:t>
            </a:r>
            <a:endParaRPr lang="en-US" sz="2200" b="1" dirty="0"/>
          </a:p>
          <a:p>
            <a:r>
              <a:rPr lang="en-US" sz="2200" b="1" dirty="0" err="1"/>
              <a:t>Chất</a:t>
            </a:r>
            <a:r>
              <a:rPr lang="en-US" sz="2200" b="1" dirty="0"/>
              <a:t> </a:t>
            </a:r>
            <a:r>
              <a:rPr lang="en-US" sz="2200" b="1" dirty="0" err="1"/>
              <a:t>tạo</a:t>
            </a:r>
            <a:r>
              <a:rPr lang="en-US" sz="2200" b="1" dirty="0"/>
              <a:t> </a:t>
            </a:r>
            <a:r>
              <a:rPr lang="en-US" sz="2200" b="1" dirty="0" err="1"/>
              <a:t>mùi</a:t>
            </a:r>
            <a:endParaRPr lang="en-US" sz="2200" dirty="0"/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xmlns="" id="{299061C0-A9EF-4434-8BC2-2EA7FC3B990A}"/>
              </a:ext>
            </a:extLst>
          </p:cNvPr>
          <p:cNvSpPr/>
          <p:nvPr/>
        </p:nvSpPr>
        <p:spPr>
          <a:xfrm>
            <a:off x="2672268" y="4506613"/>
            <a:ext cx="4018380" cy="178704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/>
          </a:p>
          <a:p>
            <a:r>
              <a:rPr lang="en-US" sz="2400" b="1" dirty="0"/>
              <a:t>Kim </a:t>
            </a:r>
            <a:r>
              <a:rPr lang="en-US" sz="2400" b="1" dirty="0" err="1"/>
              <a:t>loại</a:t>
            </a:r>
            <a:r>
              <a:rPr lang="en-US" sz="2400" b="1" dirty="0"/>
              <a:t> – </a:t>
            </a:r>
            <a:r>
              <a:rPr lang="en-US" sz="2400" b="1" dirty="0" err="1"/>
              <a:t>chì</a:t>
            </a:r>
            <a:r>
              <a:rPr lang="en-US" sz="2400" b="1" dirty="0"/>
              <a:t>, </a:t>
            </a:r>
            <a:r>
              <a:rPr lang="en-US" sz="2400" b="1" dirty="0" err="1"/>
              <a:t>bạc</a:t>
            </a:r>
            <a:r>
              <a:rPr lang="en-US" sz="2400" b="1" dirty="0"/>
              <a:t>, Cadmium, Chromium, </a:t>
            </a:r>
            <a:r>
              <a:rPr lang="en-US" sz="2400" b="1" dirty="0" err="1"/>
              <a:t>thủy</a:t>
            </a:r>
            <a:r>
              <a:rPr lang="en-US" sz="2400" b="1" dirty="0"/>
              <a:t> </a:t>
            </a:r>
            <a:r>
              <a:rPr lang="en-US" sz="2400" b="1" dirty="0" err="1"/>
              <a:t>ngân</a:t>
            </a:r>
            <a:r>
              <a:rPr lang="en-US" sz="2400" b="1" dirty="0"/>
              <a:t>, Nickel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896757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19200" y="139401"/>
            <a:ext cx="6493103" cy="638541"/>
          </a:xfrm>
        </p:spPr>
        <p:txBody>
          <a:bodyPr>
            <a:normAutofit fontScale="90000"/>
          </a:bodyPr>
          <a:lstStyle/>
          <a:p>
            <a:r>
              <a:rPr lang="en-GB" sz="3200" b="1" dirty="0" err="1">
                <a:solidFill>
                  <a:schemeClr val="tx2"/>
                </a:solidFill>
              </a:rPr>
              <a:t>Bằng</a:t>
            </a:r>
            <a:r>
              <a:rPr lang="en-GB" sz="3200" b="1" dirty="0">
                <a:solidFill>
                  <a:schemeClr val="tx2"/>
                </a:solidFill>
              </a:rPr>
              <a:t> </a:t>
            </a:r>
            <a:r>
              <a:rPr lang="en-GB" sz="3200" b="1" dirty="0" err="1">
                <a:solidFill>
                  <a:schemeClr val="tx2"/>
                </a:solidFill>
              </a:rPr>
              <a:t>ch</a:t>
            </a:r>
            <a:r>
              <a:rPr lang="en-US" sz="3200" b="1" dirty="0" err="1">
                <a:solidFill>
                  <a:schemeClr val="tx2"/>
                </a:solidFill>
              </a:rPr>
              <a:t>ứng</a:t>
            </a:r>
            <a:r>
              <a:rPr lang="en-US" sz="3200" b="1" dirty="0">
                <a:solidFill>
                  <a:schemeClr val="tx2"/>
                </a:solidFill>
              </a:rPr>
              <a:t>: </a:t>
            </a:r>
            <a:r>
              <a:rPr lang="en-US" sz="3200" b="1" dirty="0" err="1">
                <a:solidFill>
                  <a:schemeClr val="tx2"/>
                </a:solidFill>
              </a:rPr>
              <a:t>thuốc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lá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điện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tử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cũng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chứa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những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hóa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chất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độc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hại</a:t>
            </a: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0" name="Text Placeholder 8"/>
          <p:cNvSpPr txBox="1">
            <a:spLocks/>
          </p:cNvSpPr>
          <p:nvPr/>
        </p:nvSpPr>
        <p:spPr bwMode="gray">
          <a:xfrm>
            <a:off x="5269636" y="1037240"/>
            <a:ext cx="2095804" cy="495669"/>
          </a:xfrm>
          <a:prstGeom prst="rect">
            <a:avLst/>
          </a:prstGeom>
        </p:spPr>
        <p:txBody>
          <a:bodyPr vert="horz" lIns="13484" tIns="0" rIns="13484" bIns="0" rtlCol="0" anchor="ctr">
            <a:noAutofit/>
          </a:bodyPr>
          <a:lstStyle>
            <a:lvl1pPr marL="0" indent="0" algn="l" defTabSz="913271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 marL="359915" indent="-179164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6067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8056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4080" indent="-358332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9618" indent="-358332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131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768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403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b="1" dirty="0">
                <a:solidFill>
                  <a:schemeClr val="bg1"/>
                </a:solidFill>
              </a:rPr>
              <a:t>Toxicants in ENDS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 bwMode="gray">
          <a:xfrm>
            <a:off x="6665251" y="2820979"/>
            <a:ext cx="1288637" cy="318655"/>
          </a:xfrm>
          <a:prstGeom prst="rect">
            <a:avLst/>
          </a:prstGeom>
        </p:spPr>
        <p:txBody>
          <a:bodyPr vert="horz" lIns="13484" tIns="0" rIns="13484" bIns="0" rtlCol="0">
            <a:noAutofit/>
          </a:bodyPr>
          <a:lstStyle>
            <a:lvl1pPr marL="0" indent="0" algn="l" defTabSz="913271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59915" indent="-179164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6067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8056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4080" indent="-358332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9618" indent="-358332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131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768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403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err="1">
                <a:solidFill>
                  <a:srgbClr val="FF0000"/>
                </a:solidFill>
              </a:rPr>
              <a:t>Dicarbonyls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 bwMode="gray">
          <a:xfrm>
            <a:off x="5635761" y="2131714"/>
            <a:ext cx="2351605" cy="318655"/>
          </a:xfrm>
          <a:prstGeom prst="rect">
            <a:avLst/>
          </a:prstGeom>
        </p:spPr>
        <p:txBody>
          <a:bodyPr vert="horz" lIns="13484" tIns="0" rIns="13484" bIns="0" rtlCol="0">
            <a:noAutofit/>
          </a:bodyPr>
          <a:lstStyle>
            <a:lvl1pPr marL="0" indent="0" algn="l" defTabSz="913271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59915" indent="-179164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6067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8056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4080" indent="-358332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9618" indent="-358332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131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768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403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>
                <a:solidFill>
                  <a:srgbClr val="0000FF"/>
                </a:solidFill>
              </a:rPr>
              <a:t>Volatile Organic Compounds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gray">
          <a:xfrm>
            <a:off x="5381579" y="1716835"/>
            <a:ext cx="1647201" cy="287092"/>
          </a:xfrm>
          <a:prstGeom prst="rect">
            <a:avLst/>
          </a:prstGeom>
        </p:spPr>
        <p:txBody>
          <a:bodyPr vert="horz" lIns="13484" tIns="0" rIns="13484" bIns="0" rtlCol="0">
            <a:noAutofit/>
          </a:bodyPr>
          <a:lstStyle>
            <a:lvl1pPr marL="0" indent="0" algn="l" defTabSz="913271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59915" indent="-179164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6067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8056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4080" indent="-358332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9618" indent="-358332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131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768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403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FF0000"/>
                </a:solidFill>
              </a:rPr>
              <a:t>Hydroxycarbonyls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gray">
          <a:xfrm>
            <a:off x="5113178" y="2661653"/>
            <a:ext cx="1441586" cy="318655"/>
          </a:xfrm>
          <a:prstGeom prst="rect">
            <a:avLst/>
          </a:prstGeom>
        </p:spPr>
        <p:txBody>
          <a:bodyPr vert="horz" lIns="13484" tIns="0" rIns="13484" bIns="0" rtlCol="0">
            <a:noAutofit/>
          </a:bodyPr>
          <a:lstStyle>
            <a:lvl1pPr marL="0" indent="0" algn="l" defTabSz="913271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59915" indent="-179164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6067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8056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4080" indent="-358332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9618" indent="-358332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131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768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403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5">
                    <a:lumMod val="10000"/>
                  </a:schemeClr>
                </a:solidFill>
              </a:rPr>
              <a:t>Acetaldehydes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 bwMode="gray">
          <a:xfrm>
            <a:off x="5038531" y="3245761"/>
            <a:ext cx="2985796" cy="353291"/>
          </a:xfrm>
          <a:prstGeom prst="rect">
            <a:avLst/>
          </a:prstGeom>
        </p:spPr>
        <p:txBody>
          <a:bodyPr vert="horz" lIns="13484" tIns="0" rIns="13484" bIns="0" rtlCol="0">
            <a:noAutofit/>
          </a:bodyPr>
          <a:lstStyle>
            <a:lvl1pPr marL="0" indent="0" algn="l" defTabSz="913271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59915" indent="-179164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6067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8056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4080" indent="-358332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9618" indent="-358332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131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768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403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FF00"/>
                </a:solidFill>
              </a:rPr>
              <a:t>Polycyclic Aromatic Hydrocarbons</a:t>
            </a:r>
          </a:p>
        </p:txBody>
      </p:sp>
      <p:sp>
        <p:nvSpPr>
          <p:cNvPr id="17" name="Content Placeholder 6"/>
          <p:cNvSpPr txBox="1">
            <a:spLocks/>
          </p:cNvSpPr>
          <p:nvPr/>
        </p:nvSpPr>
        <p:spPr bwMode="gray">
          <a:xfrm>
            <a:off x="5652411" y="3706488"/>
            <a:ext cx="924833" cy="318655"/>
          </a:xfrm>
          <a:prstGeom prst="rect">
            <a:avLst/>
          </a:prstGeom>
        </p:spPr>
        <p:txBody>
          <a:bodyPr vert="horz" lIns="13484" tIns="0" rIns="13484" bIns="0" rtlCol="0">
            <a:noAutofit/>
          </a:bodyPr>
          <a:lstStyle>
            <a:lvl1pPr marL="0" indent="0" algn="l" defTabSz="913271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59915" indent="-179164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6067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8056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4080" indent="-358332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9618" indent="-358332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131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768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403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Nicotine</a:t>
            </a:r>
          </a:p>
        </p:txBody>
      </p:sp>
      <p:sp>
        <p:nvSpPr>
          <p:cNvPr id="18" name="Content Placeholder 6"/>
          <p:cNvSpPr txBox="1">
            <a:spLocks/>
          </p:cNvSpPr>
          <p:nvPr/>
        </p:nvSpPr>
        <p:spPr bwMode="gray">
          <a:xfrm>
            <a:off x="6665246" y="3996180"/>
            <a:ext cx="939204" cy="318655"/>
          </a:xfrm>
          <a:prstGeom prst="rect">
            <a:avLst/>
          </a:prstGeom>
        </p:spPr>
        <p:txBody>
          <a:bodyPr vert="horz" lIns="13484" tIns="0" rIns="13484" bIns="0" rtlCol="0">
            <a:noAutofit/>
          </a:bodyPr>
          <a:lstStyle>
            <a:lvl1pPr marL="0" indent="0" algn="l" defTabSz="913271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59915" indent="-179164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6067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8056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4080" indent="-358332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9618" indent="-358332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131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768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403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FF00"/>
                </a:solidFill>
              </a:rPr>
              <a:t>Metals</a:t>
            </a:r>
          </a:p>
        </p:txBody>
      </p:sp>
      <p:sp>
        <p:nvSpPr>
          <p:cNvPr id="19" name="Content Placeholder 6"/>
          <p:cNvSpPr txBox="1">
            <a:spLocks/>
          </p:cNvSpPr>
          <p:nvPr/>
        </p:nvSpPr>
        <p:spPr bwMode="gray">
          <a:xfrm>
            <a:off x="5681653" y="4313877"/>
            <a:ext cx="983609" cy="318655"/>
          </a:xfrm>
          <a:prstGeom prst="rect">
            <a:avLst/>
          </a:prstGeom>
        </p:spPr>
        <p:txBody>
          <a:bodyPr vert="horz" lIns="13484" tIns="0" rIns="13484" bIns="0" rtlCol="0">
            <a:noAutofit/>
          </a:bodyPr>
          <a:lstStyle>
            <a:lvl1pPr marL="0" indent="0" algn="l" defTabSz="913271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59915" indent="-179164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6067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8056" indent="-285400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4080" indent="-358332" algn="l" defTabSz="913271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9618" indent="-358332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131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768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403" indent="-228318" algn="l" defTabSz="9132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Glycols</a:t>
            </a:r>
          </a:p>
        </p:txBody>
      </p:sp>
      <p:sp>
        <p:nvSpPr>
          <p:cNvPr id="3" name="Rectangle 2"/>
          <p:cNvSpPr/>
          <p:nvPr/>
        </p:nvSpPr>
        <p:spPr>
          <a:xfrm rot="10800000" flipH="1" flipV="1">
            <a:off x="4777271" y="4844257"/>
            <a:ext cx="3247056" cy="895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Nh</a:t>
            </a:r>
            <a:r>
              <a:rPr lang="vi-VN" sz="2000" b="1" dirty="0"/>
              <a:t>ư</a:t>
            </a:r>
            <a:r>
              <a:rPr lang="en-US" sz="2000" b="1" dirty="0"/>
              <a:t>ng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chứa</a:t>
            </a:r>
            <a:r>
              <a:rPr lang="en-US" sz="2000" b="1" dirty="0"/>
              <a:t> </a:t>
            </a:r>
            <a:r>
              <a:rPr lang="en-US" sz="2000" b="1" dirty="0" err="1"/>
              <a:t>các</a:t>
            </a:r>
            <a:r>
              <a:rPr lang="en-US" sz="2000" b="1" dirty="0"/>
              <a:t> </a:t>
            </a:r>
            <a:r>
              <a:rPr lang="en-US" sz="2000" b="1" dirty="0" err="1"/>
              <a:t>chất</a:t>
            </a:r>
            <a:r>
              <a:rPr lang="en-US" sz="2000" b="1" dirty="0"/>
              <a:t> </a:t>
            </a:r>
            <a:r>
              <a:rPr lang="en-US" sz="2000" b="1" dirty="0" err="1"/>
              <a:t>độc</a:t>
            </a:r>
            <a:r>
              <a:rPr lang="en-US" sz="2000" b="1" dirty="0"/>
              <a:t> (</a:t>
            </a:r>
            <a:r>
              <a:rPr lang="en-US" sz="2000" b="1" dirty="0" err="1"/>
              <a:t>gây</a:t>
            </a:r>
            <a:r>
              <a:rPr lang="en-US" sz="2000" b="1" dirty="0"/>
              <a:t> </a:t>
            </a:r>
            <a:r>
              <a:rPr lang="en-US" sz="2000" b="1" dirty="0" err="1"/>
              <a:t>hại</a:t>
            </a:r>
            <a:r>
              <a:rPr lang="en-US" sz="2000" b="1" dirty="0"/>
              <a:t>)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chất</a:t>
            </a:r>
            <a:r>
              <a:rPr lang="en-US" sz="2000" b="1" dirty="0"/>
              <a:t>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khả</a:t>
            </a:r>
            <a:r>
              <a:rPr lang="en-US" sz="2000" b="1" dirty="0"/>
              <a:t> </a:t>
            </a:r>
            <a:r>
              <a:rPr lang="en-US" sz="2000" b="1" dirty="0" err="1"/>
              <a:t>năng</a:t>
            </a:r>
            <a:r>
              <a:rPr lang="en-US" sz="2000" b="1" dirty="0"/>
              <a:t> </a:t>
            </a:r>
            <a:r>
              <a:rPr lang="en-US" sz="2000" b="1" dirty="0" err="1"/>
              <a:t>gây</a:t>
            </a:r>
            <a:r>
              <a:rPr lang="en-US" sz="2000" b="1" dirty="0"/>
              <a:t> </a:t>
            </a:r>
            <a:r>
              <a:rPr lang="en-US" sz="2000" b="1" dirty="0" err="1"/>
              <a:t>hại</a:t>
            </a:r>
            <a:r>
              <a:rPr lang="en-US" sz="2000" b="1" dirty="0"/>
              <a:t> </a:t>
            </a:r>
            <a:r>
              <a:rPr lang="en-US" sz="2000" b="1" dirty="0" err="1"/>
              <a:t>cho</a:t>
            </a:r>
            <a:r>
              <a:rPr lang="en-US" sz="2000" b="1" dirty="0"/>
              <a:t> </a:t>
            </a:r>
            <a:r>
              <a:rPr lang="en-US" sz="2000" b="1" dirty="0" err="1"/>
              <a:t>sức</a:t>
            </a:r>
            <a:r>
              <a:rPr lang="en-US" sz="2000" b="1" dirty="0"/>
              <a:t> </a:t>
            </a:r>
            <a:r>
              <a:rPr lang="en-US" sz="2000" b="1" dirty="0" err="1"/>
              <a:t>khỏe</a:t>
            </a:r>
            <a:r>
              <a:rPr lang="en-US" sz="2000" b="1" dirty="0"/>
              <a:t> </a:t>
            </a:r>
          </a:p>
        </p:txBody>
      </p:sp>
      <p:sp>
        <p:nvSpPr>
          <p:cNvPr id="21" name="Rectangle 20"/>
          <p:cNvSpPr/>
          <p:nvPr/>
        </p:nvSpPr>
        <p:spPr>
          <a:xfrm rot="5400000" flipH="1" flipV="1">
            <a:off x="6420339" y="3088345"/>
            <a:ext cx="4206676" cy="681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/>
              <a:t>ENDS Emissions          Water Vapour</a:t>
            </a:r>
            <a:endParaRPr lang="en-US" sz="1700" b="1" dirty="0"/>
          </a:p>
        </p:txBody>
      </p:sp>
      <p:sp>
        <p:nvSpPr>
          <p:cNvPr id="22" name="Right Arrow Callout 21"/>
          <p:cNvSpPr/>
          <p:nvPr/>
        </p:nvSpPr>
        <p:spPr>
          <a:xfrm>
            <a:off x="485804" y="1268585"/>
            <a:ext cx="4160847" cy="2295515"/>
          </a:xfrm>
          <a:prstGeom prst="rightArrow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These products are heated at lower temperatures than cigarettes but contain some toxic chemicals</a:t>
            </a:r>
          </a:p>
          <a:p>
            <a:pPr algn="ctr"/>
            <a:endParaRPr lang="en-US" sz="1350" dirty="0"/>
          </a:p>
        </p:txBody>
      </p:sp>
      <p:sp>
        <p:nvSpPr>
          <p:cNvPr id="27" name="Rounded Rectangle 26"/>
          <p:cNvSpPr/>
          <p:nvPr/>
        </p:nvSpPr>
        <p:spPr>
          <a:xfrm>
            <a:off x="441850" y="3987413"/>
            <a:ext cx="2331745" cy="1567777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/>
              <a:t>Các</a:t>
            </a:r>
            <a:r>
              <a:rPr lang="en-GB" b="1" dirty="0"/>
              <a:t> </a:t>
            </a:r>
            <a:r>
              <a:rPr lang="en-GB" b="1" dirty="0" err="1"/>
              <a:t>hóa</a:t>
            </a:r>
            <a:r>
              <a:rPr lang="en-GB" b="1" dirty="0"/>
              <a:t> </a:t>
            </a:r>
            <a:r>
              <a:rPr lang="en-GB" b="1" dirty="0" err="1"/>
              <a:t>chất</a:t>
            </a:r>
            <a:r>
              <a:rPr lang="en-GB" b="1" dirty="0"/>
              <a:t> </a:t>
            </a:r>
            <a:r>
              <a:rPr lang="en-GB" b="1" dirty="0" err="1"/>
              <a:t>có</a:t>
            </a:r>
            <a:r>
              <a:rPr lang="en-GB" b="1" dirty="0"/>
              <a:t> </a:t>
            </a:r>
            <a:r>
              <a:rPr lang="en-GB" b="1" dirty="0" err="1"/>
              <a:t>nồng</a:t>
            </a:r>
            <a:r>
              <a:rPr lang="en-GB" b="1" dirty="0"/>
              <a:t> </a:t>
            </a:r>
            <a:r>
              <a:rPr lang="en-GB" b="1" dirty="0" err="1"/>
              <a:t>độ</a:t>
            </a:r>
            <a:r>
              <a:rPr lang="en-GB" b="1" dirty="0"/>
              <a:t> </a:t>
            </a:r>
            <a:r>
              <a:rPr lang="en-GB" b="1" dirty="0" err="1"/>
              <a:t>thấp</a:t>
            </a:r>
            <a:r>
              <a:rPr lang="en-GB" b="1" dirty="0"/>
              <a:t> h</a:t>
            </a:r>
            <a:r>
              <a:rPr lang="vi-VN" b="1" dirty="0"/>
              <a:t>ơ</a:t>
            </a:r>
            <a:r>
              <a:rPr lang="en-US" b="1" dirty="0"/>
              <a:t>n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thuốc</a:t>
            </a:r>
            <a:r>
              <a:rPr lang="en-US" b="1" dirty="0"/>
              <a:t> </a:t>
            </a:r>
            <a:r>
              <a:rPr lang="en-US" b="1" dirty="0" err="1"/>
              <a:t>lá</a:t>
            </a:r>
            <a:endParaRPr lang="en-US" b="1" dirty="0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8523661" y="3015453"/>
            <a:ext cx="0" cy="406975"/>
          </a:xfrm>
          <a:prstGeom prst="line">
            <a:avLst/>
          </a:prstGeom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8580374" y="3055276"/>
            <a:ext cx="0" cy="318965"/>
          </a:xfrm>
          <a:prstGeom prst="line">
            <a:avLst/>
          </a:prstGeom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H="1">
            <a:off x="8357540" y="3122561"/>
            <a:ext cx="427752" cy="184395"/>
          </a:xfrm>
          <a:prstGeom prst="line">
            <a:avLst/>
          </a:prstGeom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936797" y="1405925"/>
            <a:ext cx="3115481" cy="3143283"/>
          </a:xfrm>
          <a:prstGeom prst="rect">
            <a:avLst/>
          </a:prstGeom>
          <a:solidFill>
            <a:schemeClr val="accent1">
              <a:alpha val="0"/>
            </a:schemeClr>
          </a:solidFill>
          <a:ln w="1016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Explosion 1 28"/>
          <p:cNvSpPr/>
          <p:nvPr/>
        </p:nvSpPr>
        <p:spPr>
          <a:xfrm>
            <a:off x="2790634" y="2683451"/>
            <a:ext cx="2369976" cy="331089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/>
              <a:t>Có</a:t>
            </a:r>
            <a:r>
              <a:rPr lang="en-GB" b="1" dirty="0"/>
              <a:t> </a:t>
            </a:r>
            <a:r>
              <a:rPr lang="en-GB" b="1" dirty="0" err="1"/>
              <a:t>thể</a:t>
            </a:r>
            <a:r>
              <a:rPr lang="en-GB" b="1" dirty="0"/>
              <a:t> </a:t>
            </a:r>
            <a:r>
              <a:rPr lang="en-GB" b="1" dirty="0" err="1"/>
              <a:t>nói</a:t>
            </a:r>
            <a:r>
              <a:rPr lang="en-GB" b="1" dirty="0"/>
              <a:t> r</a:t>
            </a:r>
            <a:r>
              <a:rPr lang="en-US" b="1" dirty="0" err="1"/>
              <a:t>ằng</a:t>
            </a:r>
            <a:r>
              <a:rPr lang="en-US" b="1" dirty="0"/>
              <a:t> </a:t>
            </a:r>
            <a:r>
              <a:rPr lang="en-US" b="1" dirty="0" err="1"/>
              <a:t>ít</a:t>
            </a:r>
            <a:r>
              <a:rPr lang="en-US" b="1" dirty="0"/>
              <a:t> </a:t>
            </a:r>
            <a:r>
              <a:rPr lang="en-US" b="1" dirty="0" err="1"/>
              <a:t>độc</a:t>
            </a:r>
            <a:r>
              <a:rPr lang="en-US" b="1" dirty="0"/>
              <a:t> </a:t>
            </a:r>
            <a:r>
              <a:rPr lang="en-US" b="1" dirty="0" err="1"/>
              <a:t>hại</a:t>
            </a:r>
            <a:r>
              <a:rPr lang="en-US" b="1" dirty="0"/>
              <a:t> h</a:t>
            </a:r>
            <a:r>
              <a:rPr lang="vi-VN" b="1" dirty="0"/>
              <a:t>ơ</a:t>
            </a:r>
            <a:r>
              <a:rPr lang="en-US" b="1" dirty="0"/>
              <a:t>n </a:t>
            </a:r>
            <a:r>
              <a:rPr lang="en-US" b="1" dirty="0" err="1"/>
              <a:t>thuốc</a:t>
            </a:r>
            <a:r>
              <a:rPr lang="en-US" b="1" dirty="0"/>
              <a:t> </a:t>
            </a:r>
            <a:r>
              <a:rPr lang="en-US" b="1" dirty="0" err="1"/>
              <a:t>lá</a:t>
            </a:r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E0ADB4-9021-43F1-ACA2-BD908B286CF9}"/>
              </a:ext>
            </a:extLst>
          </p:cNvPr>
          <p:cNvSpPr/>
          <p:nvPr/>
        </p:nvSpPr>
        <p:spPr>
          <a:xfrm>
            <a:off x="2988453" y="5951358"/>
            <a:ext cx="6155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CC"/>
                </a:solidFill>
              </a:rPr>
              <a:t>The US Surgeon General - e-cigarette aerosol can contain harmful and potentially harmful constituents.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94C96AF5-73E3-4FCD-9D1D-2A1343A052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16108" y="6643201"/>
            <a:ext cx="5317056" cy="203479"/>
          </a:xfrm>
        </p:spPr>
        <p:txBody>
          <a:bodyPr>
            <a:normAutofit fontScale="92500"/>
          </a:bodyPr>
          <a:lstStyle/>
          <a:p>
            <a:r>
              <a:rPr lang="en-GB" dirty="0">
                <a:solidFill>
                  <a:srgbClr val="0000CC"/>
                </a:solidFill>
              </a:rPr>
              <a:t>Source: E-Cigarette Use Among Youth and Young Adults: A report of the Surgeon General (2016), FCTC/COP6/10 Rev.1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22297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DB1F478-40BB-174E-8F35-5D3C6DE62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91" y="1538251"/>
            <a:ext cx="4669558" cy="44051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 err="1"/>
              <a:t>Một</a:t>
            </a:r>
            <a:r>
              <a:rPr lang="en-GB" sz="2200" b="1" dirty="0"/>
              <a:t> pin </a:t>
            </a:r>
            <a:r>
              <a:rPr lang="en-GB" sz="2200" b="1" dirty="0" err="1"/>
              <a:t>điện</a:t>
            </a:r>
            <a:r>
              <a:rPr lang="en-GB" sz="2200" b="1" dirty="0"/>
              <a:t> </a:t>
            </a:r>
            <a:r>
              <a:rPr lang="en-GB" sz="2200" b="1" dirty="0" err="1"/>
              <a:t>của</a:t>
            </a:r>
            <a:r>
              <a:rPr lang="en-GB" sz="2200" b="1" dirty="0"/>
              <a:t> </a:t>
            </a:r>
            <a:r>
              <a:rPr lang="en-GB" sz="2200" b="1" dirty="0" err="1"/>
              <a:t>thuốc</a:t>
            </a:r>
            <a:r>
              <a:rPr lang="en-GB" sz="2200" b="1" dirty="0"/>
              <a:t> </a:t>
            </a:r>
            <a:r>
              <a:rPr lang="en-GB" sz="2200" b="1" dirty="0" err="1"/>
              <a:t>lá</a:t>
            </a:r>
            <a:r>
              <a:rPr lang="en-GB" sz="2200" b="1" dirty="0"/>
              <a:t> </a:t>
            </a:r>
            <a:r>
              <a:rPr lang="en-GB" sz="2200" b="1" dirty="0" err="1"/>
              <a:t>điện</a:t>
            </a:r>
            <a:r>
              <a:rPr lang="en-GB" sz="2200" b="1" dirty="0"/>
              <a:t> t</a:t>
            </a:r>
            <a:r>
              <a:rPr lang="en-US" sz="2200" b="1" dirty="0"/>
              <a:t>ử </a:t>
            </a:r>
            <a:r>
              <a:rPr lang="en-US" sz="2200" b="1" dirty="0" err="1"/>
              <a:t>đã</a:t>
            </a:r>
            <a:r>
              <a:rPr lang="en-US" sz="2200" b="1" dirty="0"/>
              <a:t> </a:t>
            </a:r>
            <a:r>
              <a:rPr lang="en-US" sz="2200" b="1" dirty="0" err="1"/>
              <a:t>phát</a:t>
            </a:r>
            <a:r>
              <a:rPr lang="en-US" sz="2200" b="1" dirty="0"/>
              <a:t> </a:t>
            </a:r>
            <a:r>
              <a:rPr lang="en-US" sz="2200" b="1" dirty="0" err="1"/>
              <a:t>nổ</a:t>
            </a:r>
            <a:r>
              <a:rPr lang="en-US" sz="2200" b="1" dirty="0"/>
              <a:t> </a:t>
            </a:r>
            <a:r>
              <a:rPr lang="en-US" sz="2200" b="1" dirty="0" err="1"/>
              <a:t>trong</a:t>
            </a:r>
            <a:r>
              <a:rPr lang="en-US" sz="2200" b="1" dirty="0"/>
              <a:t> </a:t>
            </a:r>
            <a:r>
              <a:rPr lang="en-US" sz="2200" b="1" dirty="0" err="1"/>
              <a:t>miệng</a:t>
            </a:r>
            <a:r>
              <a:rPr lang="en-US" sz="2200" b="1" dirty="0"/>
              <a:t> </a:t>
            </a:r>
            <a:r>
              <a:rPr lang="en-US" sz="2200" b="1" dirty="0" err="1"/>
              <a:t>cậu</a:t>
            </a:r>
            <a:r>
              <a:rPr lang="en-US" sz="2200" b="1" dirty="0"/>
              <a:t> </a:t>
            </a:r>
            <a:r>
              <a:rPr lang="en-US" sz="2200" b="1" dirty="0" err="1"/>
              <a:t>thiếu</a:t>
            </a:r>
            <a:r>
              <a:rPr lang="en-US" sz="2200" b="1" dirty="0"/>
              <a:t> </a:t>
            </a:r>
            <a:r>
              <a:rPr lang="en-US" sz="2200" b="1" dirty="0" err="1"/>
              <a:t>niên</a:t>
            </a:r>
            <a:r>
              <a:rPr lang="en-US" sz="2200" b="1" dirty="0"/>
              <a:t> </a:t>
            </a:r>
            <a:r>
              <a:rPr lang="en-GB" sz="2200" b="1" dirty="0">
                <a:solidFill>
                  <a:srgbClr val="FF0000"/>
                </a:solidFill>
              </a:rPr>
              <a:t>17-tuổi</a:t>
            </a:r>
            <a:r>
              <a:rPr lang="en-GB" sz="22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err="1"/>
              <a:t>Đã</a:t>
            </a:r>
            <a:r>
              <a:rPr lang="en-GB" sz="2200" dirty="0"/>
              <a:t> </a:t>
            </a:r>
            <a:r>
              <a:rPr lang="en-GB" sz="2200" dirty="0" err="1"/>
              <a:t>phải</a:t>
            </a:r>
            <a:r>
              <a:rPr lang="en-GB" sz="2200" dirty="0"/>
              <a:t> </a:t>
            </a:r>
            <a:r>
              <a:rPr lang="en-GB" sz="2200" dirty="0" err="1"/>
              <a:t>phẫu</a:t>
            </a:r>
            <a:r>
              <a:rPr lang="en-GB" sz="2200" dirty="0"/>
              <a:t> </a:t>
            </a:r>
            <a:r>
              <a:rPr lang="en-GB" sz="2200" dirty="0" err="1"/>
              <a:t>thuốc</a:t>
            </a:r>
            <a:r>
              <a:rPr lang="en-GB" sz="2200" dirty="0"/>
              <a:t> </a:t>
            </a:r>
            <a:r>
              <a:rPr lang="en-GB" sz="2200" dirty="0" err="1"/>
              <a:t>cấp</a:t>
            </a:r>
            <a:r>
              <a:rPr lang="en-GB" sz="2200" dirty="0"/>
              <a:t> c</a:t>
            </a:r>
            <a:r>
              <a:rPr lang="en-US" sz="2200" dirty="0" err="1"/>
              <a:t>ứu</a:t>
            </a:r>
            <a:r>
              <a:rPr lang="en-US" sz="2200" dirty="0"/>
              <a:t>, </a:t>
            </a:r>
            <a:r>
              <a:rPr lang="en-US" sz="2200" dirty="0" err="1"/>
              <a:t>bỏ</a:t>
            </a:r>
            <a:r>
              <a:rPr lang="en-US" sz="2200" dirty="0"/>
              <a:t> </a:t>
            </a:r>
            <a:r>
              <a:rPr lang="en-US" sz="2200" dirty="0" err="1"/>
              <a:t>răng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mô</a:t>
            </a:r>
            <a:r>
              <a:rPr lang="en-US" sz="2200" dirty="0"/>
              <a:t> </a:t>
            </a:r>
            <a:r>
              <a:rPr lang="en-US" sz="2200" dirty="0" err="1"/>
              <a:t>miệng</a:t>
            </a:r>
            <a:r>
              <a:rPr lang="en-GB" sz="22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Sau </a:t>
            </a:r>
            <a:r>
              <a:rPr lang="en-GB" sz="2200" dirty="0" err="1"/>
              <a:t>phẫu</a:t>
            </a:r>
            <a:r>
              <a:rPr lang="en-GB" sz="2200" dirty="0"/>
              <a:t> </a:t>
            </a:r>
            <a:r>
              <a:rPr lang="en-GB" sz="2200" dirty="0" err="1"/>
              <a:t>thuật</a:t>
            </a:r>
            <a:r>
              <a:rPr lang="en-GB" sz="2200" dirty="0"/>
              <a:t> </a:t>
            </a:r>
            <a:r>
              <a:rPr lang="en-GB" sz="2200" dirty="0" err="1"/>
              <a:t>mất</a:t>
            </a:r>
            <a:r>
              <a:rPr lang="en-GB" sz="2200" dirty="0"/>
              <a:t> rang </a:t>
            </a:r>
            <a:r>
              <a:rPr lang="en-GB" sz="2200" dirty="0" err="1"/>
              <a:t>và</a:t>
            </a:r>
            <a:r>
              <a:rPr lang="en-GB" sz="2200" dirty="0"/>
              <a:t> </a:t>
            </a:r>
            <a:r>
              <a:rPr lang="en-GB" sz="2200" dirty="0" err="1"/>
              <a:t>một</a:t>
            </a:r>
            <a:r>
              <a:rPr lang="en-GB" sz="2200" dirty="0"/>
              <a:t> </a:t>
            </a:r>
            <a:r>
              <a:rPr lang="en-GB" sz="2200" dirty="0" err="1"/>
              <a:t>phần</a:t>
            </a:r>
            <a:r>
              <a:rPr lang="en-GB" sz="2200" dirty="0"/>
              <a:t> </a:t>
            </a:r>
            <a:r>
              <a:rPr lang="en-GB" sz="2200" dirty="0" err="1"/>
              <a:t>hàm</a:t>
            </a:r>
            <a:r>
              <a:rPr lang="en-GB" sz="2200" dirty="0"/>
              <a:t>. (</a:t>
            </a:r>
            <a:r>
              <a:rPr lang="en-GB" sz="2200" dirty="0">
                <a:solidFill>
                  <a:srgbClr val="0000CC"/>
                </a:solidFill>
              </a:rPr>
              <a:t>New England Journal of Medicine)</a:t>
            </a:r>
            <a:r>
              <a:rPr lang="en-GB" sz="2200" dirty="0"/>
              <a:t> </a:t>
            </a:r>
          </a:p>
          <a:p>
            <a:endParaRPr lang="en-GB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1AE7578-768C-C040-B830-3E169BACB4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0000" y="6236547"/>
            <a:ext cx="8419774" cy="465032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https://www.forbes.com/sites/brucelee/2019/06/21/a-vape-pen-explodes-here-is-what-happened-to-the-teen/#7f6cb20a5b58</a:t>
            </a:r>
            <a:r>
              <a:rPr lang="en-GB" dirty="0"/>
              <a:t>; </a:t>
            </a:r>
            <a:r>
              <a:rPr lang="en-GB" dirty="0">
                <a:hlinkClick r:id="rId3"/>
              </a:rPr>
              <a:t>https://www.nejm.org/doi/full/10.1056/NEJMicm1813769</a:t>
            </a:r>
            <a:r>
              <a:rPr lang="en-GB" dirty="0"/>
              <a:t>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F55654C-0F9A-B146-A16A-C8EDD062C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887" y="311689"/>
            <a:ext cx="6120000" cy="720000"/>
          </a:xfrm>
        </p:spPr>
        <p:txBody>
          <a:bodyPr>
            <a:normAutofit fontScale="90000"/>
          </a:bodyPr>
          <a:lstStyle/>
          <a:p>
            <a:r>
              <a:rPr lang="en-GB" b="1" dirty="0" err="1"/>
              <a:t>Ngoài</a:t>
            </a:r>
            <a:r>
              <a:rPr lang="en-GB" b="1" dirty="0"/>
              <a:t> </a:t>
            </a:r>
            <a:r>
              <a:rPr lang="en-GB" b="1" dirty="0" err="1"/>
              <a:t>ra</a:t>
            </a:r>
            <a:r>
              <a:rPr lang="en-GB" b="1" dirty="0"/>
              <a:t>: </a:t>
            </a:r>
            <a:r>
              <a:rPr lang="en-GB" b="1" dirty="0" err="1"/>
              <a:t>thuốc</a:t>
            </a:r>
            <a:r>
              <a:rPr lang="en-GB" b="1" dirty="0"/>
              <a:t> </a:t>
            </a:r>
            <a:r>
              <a:rPr lang="en-GB" b="1" dirty="0" err="1"/>
              <a:t>lá</a:t>
            </a:r>
            <a:r>
              <a:rPr lang="en-GB" b="1" dirty="0"/>
              <a:t> </a:t>
            </a:r>
            <a:r>
              <a:rPr lang="en-GB" b="1" dirty="0" err="1"/>
              <a:t>điện</a:t>
            </a:r>
            <a:r>
              <a:rPr lang="en-GB" b="1" dirty="0"/>
              <a:t> t</a:t>
            </a:r>
            <a:r>
              <a:rPr lang="en-US" b="1" dirty="0"/>
              <a:t>ử </a:t>
            </a:r>
            <a:r>
              <a:rPr lang="en-US" b="1" dirty="0" err="1"/>
              <a:t>còn</a:t>
            </a:r>
            <a:r>
              <a:rPr lang="en-US" b="1" dirty="0"/>
              <a:t> </a:t>
            </a:r>
            <a:r>
              <a:rPr lang="en-US" b="1" dirty="0" err="1"/>
              <a:t>gây</a:t>
            </a:r>
            <a:r>
              <a:rPr lang="en-US" b="1" dirty="0"/>
              <a:t> </a:t>
            </a:r>
            <a:r>
              <a:rPr lang="en-US" b="1" dirty="0" err="1"/>
              <a:t>ngộ</a:t>
            </a:r>
            <a:r>
              <a:rPr lang="en-US" b="1" dirty="0"/>
              <a:t> </a:t>
            </a:r>
            <a:r>
              <a:rPr lang="en-US" b="1" dirty="0" err="1"/>
              <a:t>độc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nổ</a:t>
            </a:r>
            <a:endParaRPr lang="en-GB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93D6151-A17E-DE44-9420-CAC451F55F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976" y="1373933"/>
            <a:ext cx="3434796" cy="20692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F3BEB8D-E7D0-6748-8F26-7DAD1340ED91}"/>
              </a:ext>
            </a:extLst>
          </p:cNvPr>
          <p:cNvSpPr/>
          <p:nvPr/>
        </p:nvSpPr>
        <p:spPr>
          <a:xfrm>
            <a:off x="5181976" y="3558689"/>
            <a:ext cx="3758824" cy="2446824"/>
          </a:xfrm>
          <a:prstGeom prst="rect">
            <a:avLst/>
          </a:prstGeom>
          <a:ln w="1270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700" dirty="0">
                <a:solidFill>
                  <a:srgbClr val="333333"/>
                </a:solidFill>
              </a:rPr>
              <a:t>The </a:t>
            </a:r>
            <a:r>
              <a:rPr lang="en-GB" sz="1700" b="1" dirty="0">
                <a:solidFill>
                  <a:srgbClr val="333333"/>
                </a:solidFill>
              </a:rPr>
              <a:t>image on the left </a:t>
            </a:r>
            <a:r>
              <a:rPr lang="en-GB" sz="1700" dirty="0">
                <a:solidFill>
                  <a:srgbClr val="333333"/>
                </a:solidFill>
              </a:rPr>
              <a:t>is a </a:t>
            </a:r>
            <a:r>
              <a:rPr lang="en-GB" sz="1700" b="1" dirty="0">
                <a:solidFill>
                  <a:srgbClr val="FF0000"/>
                </a:solidFill>
              </a:rPr>
              <a:t>reconstructed 3-D image </a:t>
            </a:r>
            <a:r>
              <a:rPr lang="en-GB" sz="1700" dirty="0">
                <a:solidFill>
                  <a:srgbClr val="333333"/>
                </a:solidFill>
              </a:rPr>
              <a:t>from a CT of the patient's head. The hole in the middle of his jaw bone or mandible right below his mouth is a </a:t>
            </a:r>
            <a:r>
              <a:rPr lang="en-GB" sz="1700" b="1" dirty="0">
                <a:solidFill>
                  <a:srgbClr val="FF0000"/>
                </a:solidFill>
              </a:rPr>
              <a:t>major fracture</a:t>
            </a:r>
            <a:r>
              <a:rPr lang="en-GB" sz="1700" dirty="0">
                <a:solidFill>
                  <a:srgbClr val="333333"/>
                </a:solidFill>
              </a:rPr>
              <a:t>. The </a:t>
            </a:r>
            <a:r>
              <a:rPr lang="en-GB" sz="1700" b="1" dirty="0">
                <a:solidFill>
                  <a:srgbClr val="333333"/>
                </a:solidFill>
              </a:rPr>
              <a:t>photo on the right </a:t>
            </a:r>
            <a:r>
              <a:rPr lang="en-GB" sz="1700" dirty="0">
                <a:solidFill>
                  <a:srgbClr val="333333"/>
                </a:solidFill>
              </a:rPr>
              <a:t>revealed what his mouth subsequently looked like </a:t>
            </a:r>
            <a:r>
              <a:rPr lang="en-GB" sz="1700" b="1" dirty="0">
                <a:solidFill>
                  <a:srgbClr val="FF0000"/>
                </a:solidFill>
              </a:rPr>
              <a:t>six weeks after the surgery.</a:t>
            </a:r>
          </a:p>
        </p:txBody>
      </p:sp>
    </p:spTree>
    <p:extLst>
      <p:ext uri="{BB962C8B-B14F-4D97-AF65-F5344CB8AC3E}">
        <p14:creationId xmlns:p14="http://schemas.microsoft.com/office/powerpoint/2010/main" xmlns="" val="3355706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17A815C0-3A6B-483E-AA8E-5BD46AC4D83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0000" y="6172200"/>
            <a:ext cx="8419774" cy="2085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000" dirty="0"/>
              <a:t>Source: Global Youth Tobacco Survey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211B42E4-6EEE-4B6E-999D-8B08197C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86" y="194400"/>
            <a:ext cx="7795514" cy="720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err="1"/>
              <a:t>Gi</a:t>
            </a:r>
            <a:r>
              <a:rPr lang="en-US" b="1" dirty="0" err="1"/>
              <a:t>ới</a:t>
            </a:r>
            <a:r>
              <a:rPr lang="en-US" b="1" dirty="0"/>
              <a:t> </a:t>
            </a:r>
            <a:r>
              <a:rPr lang="en-US" b="1" dirty="0" err="1"/>
              <a:t>trẻ</a:t>
            </a:r>
            <a:r>
              <a:rPr lang="en-US" b="1" dirty="0"/>
              <a:t> </a:t>
            </a:r>
            <a:r>
              <a:rPr lang="en-US" b="1" dirty="0" err="1"/>
              <a:t>sử</a:t>
            </a:r>
            <a:r>
              <a:rPr lang="en-US" b="1" dirty="0"/>
              <a:t> </a:t>
            </a:r>
            <a:r>
              <a:rPr lang="en-US" b="1" dirty="0" err="1"/>
              <a:t>dụng</a:t>
            </a:r>
            <a:r>
              <a:rPr lang="en-US" b="1" dirty="0"/>
              <a:t> </a:t>
            </a:r>
            <a:r>
              <a:rPr lang="en-US" b="1" dirty="0" err="1"/>
              <a:t>thuốc</a:t>
            </a:r>
            <a:r>
              <a:rPr lang="en-US" b="1" dirty="0"/>
              <a:t> </a:t>
            </a:r>
            <a:r>
              <a:rPr lang="en-US" b="1" dirty="0" err="1"/>
              <a:t>lá</a:t>
            </a:r>
            <a:r>
              <a:rPr lang="en-US" b="1" dirty="0"/>
              <a:t> </a:t>
            </a:r>
            <a:r>
              <a:rPr lang="en-US" b="1" dirty="0" err="1"/>
              <a:t>điện</a:t>
            </a:r>
            <a:r>
              <a:rPr lang="en-US" b="1" dirty="0"/>
              <a:t> </a:t>
            </a:r>
            <a:r>
              <a:rPr lang="en-US" b="1" dirty="0" err="1"/>
              <a:t>tử</a:t>
            </a:r>
            <a:r>
              <a:rPr lang="en-GB" b="1" dirty="0"/>
              <a:t> </a:t>
            </a:r>
            <a:r>
              <a:rPr lang="en-GB" b="1" dirty="0" err="1"/>
              <a:t>Khu</a:t>
            </a:r>
            <a:r>
              <a:rPr lang="en-GB" b="1" dirty="0"/>
              <a:t> v</a:t>
            </a:r>
            <a:r>
              <a:rPr lang="en-US" b="1" dirty="0" err="1"/>
              <a:t>ực</a:t>
            </a:r>
            <a:r>
              <a:rPr lang="en-US" b="1" dirty="0"/>
              <a:t> </a:t>
            </a:r>
            <a:r>
              <a:rPr lang="en-US" b="1" dirty="0" err="1"/>
              <a:t>Tây</a:t>
            </a:r>
            <a:r>
              <a:rPr lang="en-US" b="1" dirty="0"/>
              <a:t> </a:t>
            </a:r>
            <a:r>
              <a:rPr lang="en-US" b="1" dirty="0" err="1"/>
              <a:t>Thái</a:t>
            </a:r>
            <a:r>
              <a:rPr lang="en-US" b="1" dirty="0"/>
              <a:t> </a:t>
            </a:r>
            <a:r>
              <a:rPr lang="en-US" b="1" dirty="0" err="1"/>
              <a:t>Bình</a:t>
            </a:r>
            <a:r>
              <a:rPr lang="en-US" b="1" dirty="0"/>
              <a:t> D</a:t>
            </a:r>
            <a:r>
              <a:rPr lang="vi-VN" b="1" dirty="0"/>
              <a:t>ư</a:t>
            </a:r>
            <a:r>
              <a:rPr lang="en-US" b="1" dirty="0" err="1"/>
              <a:t>ơng</a:t>
            </a:r>
            <a:endParaRPr lang="en-GB" b="1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xmlns="" id="{E9603084-EAC1-4011-8FEA-2A168A6D98F0}"/>
              </a:ext>
            </a:extLst>
          </p:cNvPr>
          <p:cNvSpPr txBox="1">
            <a:spLocks/>
          </p:cNvSpPr>
          <p:nvPr/>
        </p:nvSpPr>
        <p:spPr bwMode="gray">
          <a:xfrm>
            <a:off x="357886" y="1192378"/>
            <a:ext cx="8786114" cy="720001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087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9513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21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 dirty="0" err="1"/>
              <a:t>Học</a:t>
            </a:r>
            <a:r>
              <a:rPr lang="en-US" sz="1700" b="1" dirty="0"/>
              <a:t> </a:t>
            </a:r>
            <a:r>
              <a:rPr lang="en-US" sz="1700" b="1" dirty="0" err="1"/>
              <a:t>sinh</a:t>
            </a:r>
            <a:r>
              <a:rPr lang="en-US" sz="1700" b="1" dirty="0"/>
              <a:t> </a:t>
            </a:r>
            <a:r>
              <a:rPr lang="en-US" sz="1700" b="1" dirty="0" err="1"/>
              <a:t>tuổi</a:t>
            </a:r>
            <a:r>
              <a:rPr lang="en-US" sz="1700" b="1" dirty="0"/>
              <a:t> 13 - 15 </a:t>
            </a:r>
            <a:r>
              <a:rPr lang="en-US" sz="1700" b="1" dirty="0" err="1"/>
              <a:t>sử</a:t>
            </a:r>
            <a:r>
              <a:rPr lang="en-US" sz="1700" b="1" dirty="0"/>
              <a:t> </a:t>
            </a:r>
            <a:r>
              <a:rPr lang="en-US" sz="1700" b="1" dirty="0" err="1"/>
              <a:t>dụng</a:t>
            </a:r>
            <a:r>
              <a:rPr lang="en-US" sz="1700" b="1" dirty="0"/>
              <a:t> </a:t>
            </a:r>
            <a:r>
              <a:rPr lang="en-US" sz="1700" b="1" dirty="0" err="1"/>
              <a:t>thuốc</a:t>
            </a:r>
            <a:r>
              <a:rPr lang="en-US" sz="1700" b="1" dirty="0"/>
              <a:t> </a:t>
            </a:r>
            <a:r>
              <a:rPr lang="en-US" sz="1700" b="1" dirty="0" err="1"/>
              <a:t>lá</a:t>
            </a:r>
            <a:r>
              <a:rPr lang="en-US" sz="1700" b="1" dirty="0"/>
              <a:t> </a:t>
            </a:r>
            <a:r>
              <a:rPr lang="en-US" sz="1700" b="1" dirty="0" err="1"/>
              <a:t>điện</a:t>
            </a:r>
            <a:r>
              <a:rPr lang="en-US" sz="1700" b="1" dirty="0"/>
              <a:t> </a:t>
            </a:r>
            <a:r>
              <a:rPr lang="en-US" sz="1700" b="1" dirty="0" err="1"/>
              <a:t>tử</a:t>
            </a:r>
            <a:r>
              <a:rPr lang="en-US" sz="1700" b="1" dirty="0"/>
              <a:t> </a:t>
            </a:r>
            <a:r>
              <a:rPr lang="en-US" sz="1700" b="1" dirty="0" err="1"/>
              <a:t>trong</a:t>
            </a:r>
            <a:r>
              <a:rPr lang="en-US" sz="1700" b="1" dirty="0"/>
              <a:t> 30 </a:t>
            </a:r>
            <a:r>
              <a:rPr lang="en-US" sz="1700" b="1" dirty="0" err="1"/>
              <a:t>ngày</a:t>
            </a:r>
            <a:r>
              <a:rPr lang="en-US" sz="1700" b="1" dirty="0"/>
              <a:t> qua</a:t>
            </a:r>
          </a:p>
          <a:p>
            <a:endParaRPr lang="en-GB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6D006C53-F798-4943-AA02-C930B03FF8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62398708"/>
              </p:ext>
            </p:extLst>
          </p:nvPr>
        </p:nvGraphicFramePr>
        <p:xfrm>
          <a:off x="425962" y="1676400"/>
          <a:ext cx="828785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77446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979052"/>
            <a:ext cx="8214995" cy="3336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87325" indent="-342900" algn="just">
              <a:lnSpc>
                <a:spcPct val="1014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sz="2800" dirty="0" smtClean="0">
                <a:latin typeface="Calibri"/>
                <a:cs typeface="Calibri"/>
              </a:rPr>
              <a:t>US: </a:t>
            </a:r>
            <a:r>
              <a:rPr lang="en-US" sz="2800" dirty="0" err="1" smtClean="0">
                <a:latin typeface="Calibri"/>
                <a:cs typeface="Calibri"/>
              </a:rPr>
              <a:t>Hiện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đã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có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smtClean="0">
                <a:latin typeface="Calibri"/>
                <a:cs typeface="Calibri"/>
              </a:rPr>
              <a:t>39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ca </a:t>
            </a:r>
            <a:r>
              <a:rPr lang="en-US" sz="2800" dirty="0" err="1">
                <a:latin typeface="Calibri"/>
                <a:cs typeface="Calibri"/>
              </a:rPr>
              <a:t>tử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vong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và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PH" sz="2800" dirty="0" smtClean="0">
                <a:latin typeface="Calibri"/>
                <a:cs typeface="Calibri"/>
              </a:rPr>
              <a:t>1,604* ca </a:t>
            </a:r>
            <a:r>
              <a:rPr lang="en-PH" sz="2800" dirty="0" err="1" smtClean="0">
                <a:latin typeface="Calibri"/>
                <a:cs typeface="Calibri"/>
              </a:rPr>
              <a:t>tổn</a:t>
            </a:r>
            <a:r>
              <a:rPr lang="en-PH" sz="2800" dirty="0" smtClean="0">
                <a:latin typeface="Calibri"/>
                <a:cs typeface="Calibri"/>
              </a:rPr>
              <a:t> </a:t>
            </a:r>
            <a:r>
              <a:rPr lang="en-PH" sz="2800" dirty="0" err="1" smtClean="0">
                <a:latin typeface="Calibri"/>
                <a:cs typeface="Calibri"/>
              </a:rPr>
              <a:t>thương</a:t>
            </a:r>
            <a:r>
              <a:rPr lang="en-PH" sz="2800" dirty="0" smtClean="0">
                <a:latin typeface="Calibri"/>
                <a:cs typeface="Calibri"/>
              </a:rPr>
              <a:t> </a:t>
            </a:r>
            <a:r>
              <a:rPr lang="en-PH" sz="2800" dirty="0" err="1" smtClean="0">
                <a:latin typeface="Calibri"/>
                <a:cs typeface="Calibri"/>
              </a:rPr>
              <a:t>phổi</a:t>
            </a:r>
            <a:r>
              <a:rPr lang="en-PH" sz="2800" dirty="0" smtClean="0">
                <a:latin typeface="Calibri"/>
                <a:cs typeface="Calibri"/>
              </a:rPr>
              <a:t> </a:t>
            </a:r>
            <a:r>
              <a:rPr lang="en-PH" sz="2800" dirty="0" err="1" smtClean="0">
                <a:latin typeface="Calibri"/>
                <a:cs typeface="Calibri"/>
              </a:rPr>
              <a:t>có</a:t>
            </a:r>
            <a:r>
              <a:rPr lang="en-PH" sz="2800" dirty="0" smtClean="0">
                <a:latin typeface="Calibri"/>
                <a:cs typeface="Calibri"/>
              </a:rPr>
              <a:t> </a:t>
            </a:r>
            <a:r>
              <a:rPr lang="en-PH" sz="2800" dirty="0" err="1" smtClean="0">
                <a:latin typeface="Calibri"/>
                <a:cs typeface="Calibri"/>
              </a:rPr>
              <a:t>liên</a:t>
            </a:r>
            <a:r>
              <a:rPr lang="en-PH" sz="2800" dirty="0" smtClean="0">
                <a:latin typeface="Calibri"/>
                <a:cs typeface="Calibri"/>
              </a:rPr>
              <a:t> </a:t>
            </a:r>
            <a:r>
              <a:rPr lang="en-PH" sz="2800" dirty="0" err="1" smtClean="0">
                <a:latin typeface="Calibri"/>
                <a:cs typeface="Calibri"/>
              </a:rPr>
              <a:t>quan</a:t>
            </a:r>
            <a:r>
              <a:rPr lang="en-PH" sz="2800" dirty="0" smtClean="0">
                <a:latin typeface="Calibri"/>
                <a:cs typeface="Calibri"/>
              </a:rPr>
              <a:t> </a:t>
            </a:r>
            <a:r>
              <a:rPr lang="en-PH" sz="2800" dirty="0" err="1" smtClean="0">
                <a:latin typeface="Calibri"/>
                <a:cs typeface="Calibri"/>
              </a:rPr>
              <a:t>đến</a:t>
            </a:r>
            <a:r>
              <a:rPr lang="en-PH" sz="2800" dirty="0" smtClean="0">
                <a:latin typeface="Calibri"/>
                <a:cs typeface="Calibri"/>
              </a:rPr>
              <a:t> </a:t>
            </a:r>
            <a:r>
              <a:rPr lang="en-PH" sz="2800" dirty="0" err="1" smtClean="0">
                <a:latin typeface="Calibri"/>
                <a:cs typeface="Calibri"/>
              </a:rPr>
              <a:t>sử</a:t>
            </a:r>
            <a:r>
              <a:rPr lang="en-PH" sz="2800" dirty="0" smtClean="0">
                <a:latin typeface="Calibri"/>
                <a:cs typeface="Calibri"/>
              </a:rPr>
              <a:t> </a:t>
            </a:r>
            <a:r>
              <a:rPr lang="en-PH" sz="2800" dirty="0" err="1" smtClean="0">
                <a:latin typeface="Calibri"/>
                <a:cs typeface="Calibri"/>
              </a:rPr>
              <a:t>dụng</a:t>
            </a:r>
            <a:r>
              <a:rPr lang="en-PH" sz="2800" dirty="0" smtClean="0">
                <a:latin typeface="Calibri"/>
                <a:cs typeface="Calibri"/>
              </a:rPr>
              <a:t> TLĐT </a:t>
            </a:r>
            <a:r>
              <a:rPr lang="en-PH" sz="2800" dirty="0" err="1" smtClean="0">
                <a:latin typeface="Calibri"/>
                <a:cs typeface="Calibri"/>
              </a:rPr>
              <a:t>tại</a:t>
            </a:r>
            <a:r>
              <a:rPr lang="en-PH" sz="2800" dirty="0" smtClean="0">
                <a:latin typeface="Calibri"/>
                <a:cs typeface="Calibri"/>
              </a:rPr>
              <a:t> </a:t>
            </a:r>
            <a:r>
              <a:rPr lang="en-US" sz="2800" dirty="0" smtClean="0">
                <a:latin typeface="Calibri"/>
                <a:cs typeface="Calibri"/>
              </a:rPr>
              <a:t>49 bang</a:t>
            </a: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800" dirty="0" err="1" smtClean="0">
                <a:latin typeface="Calibri"/>
                <a:cs typeface="Calibri"/>
              </a:rPr>
              <a:t>Toàn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N</a:t>
            </a:r>
            <a:r>
              <a:rPr lang="vi-VN" sz="2800" dirty="0">
                <a:latin typeface="Calibri"/>
                <a:cs typeface="Calibri"/>
              </a:rPr>
              <a:t>ư</a:t>
            </a:r>
            <a:r>
              <a:rPr lang="en-US" sz="2800" dirty="0" err="1">
                <a:latin typeface="Calibri"/>
                <a:cs typeface="Calibri"/>
              </a:rPr>
              <a:t>ớc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Mỹ</a:t>
            </a:r>
            <a:r>
              <a:rPr lang="en-US" sz="2800" dirty="0">
                <a:latin typeface="Calibri"/>
                <a:cs typeface="Calibri"/>
              </a:rPr>
              <a:t>: </a:t>
            </a:r>
            <a:r>
              <a:rPr lang="en-US" sz="2800" dirty="0" err="1">
                <a:latin typeface="Calibri"/>
                <a:cs typeface="Calibri"/>
              </a:rPr>
              <a:t>cấm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dùng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chất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tạo</a:t>
            </a:r>
            <a:r>
              <a:rPr lang="en-US" sz="2800" dirty="0">
                <a:latin typeface="Calibri"/>
                <a:cs typeface="Calibri"/>
              </a:rPr>
              <a:t> h</a:t>
            </a:r>
            <a:r>
              <a:rPr lang="vi-VN" sz="2800" dirty="0">
                <a:latin typeface="Calibri"/>
                <a:cs typeface="Calibri"/>
              </a:rPr>
              <a:t>ư</a:t>
            </a:r>
            <a:r>
              <a:rPr lang="en-US" sz="2800" dirty="0" err="1">
                <a:latin typeface="Calibri"/>
                <a:cs typeface="Calibri"/>
              </a:rPr>
              <a:t>ơng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vị</a:t>
            </a:r>
            <a:endParaRPr lang="en-US" sz="2800" dirty="0" smtClean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800" dirty="0" err="1" smtClean="0">
                <a:latin typeface="Calibri"/>
                <a:cs typeface="Calibri"/>
              </a:rPr>
              <a:t>Một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số</a:t>
            </a:r>
            <a:r>
              <a:rPr lang="en-US" sz="2800" dirty="0">
                <a:latin typeface="Calibri"/>
                <a:cs typeface="Calibri"/>
              </a:rPr>
              <a:t> bang </a:t>
            </a:r>
            <a:r>
              <a:rPr lang="en-US" sz="2800" dirty="0" err="1">
                <a:latin typeface="Calibri"/>
                <a:cs typeface="Calibri"/>
              </a:rPr>
              <a:t>và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thành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phố</a:t>
            </a:r>
            <a:r>
              <a:rPr lang="en-US" sz="2800" dirty="0" smtClean="0">
                <a:latin typeface="Calibri"/>
                <a:cs typeface="Calibri"/>
              </a:rPr>
              <a:t> – </a:t>
            </a:r>
            <a:r>
              <a:rPr lang="en-US" sz="2800" dirty="0" err="1" smtClean="0">
                <a:latin typeface="Calibri"/>
                <a:cs typeface="Calibri"/>
              </a:rPr>
              <a:t>cấm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bán</a:t>
            </a:r>
            <a:endParaRPr lang="en-US"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</a:tabLst>
            </a:pPr>
            <a:endParaRPr lang="en-US" sz="2800" spc="-6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</a:tabLst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1425" y="228600"/>
            <a:ext cx="6941149" cy="1654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10"/>
              </a:lnSpc>
            </a:pPr>
            <a:r>
              <a:rPr lang="en-US" sz="3600" b="1" dirty="0" err="1">
                <a:solidFill>
                  <a:srgbClr val="0070C0"/>
                </a:solidFill>
                <a:latin typeface="Calibri"/>
                <a:cs typeface="Calibri"/>
              </a:rPr>
              <a:t>Nạn</a:t>
            </a:r>
            <a:r>
              <a:rPr lang="en-US" sz="3600" b="1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/>
                <a:cs typeface="Calibri"/>
              </a:rPr>
              <a:t>bùng</a:t>
            </a:r>
            <a:r>
              <a:rPr lang="en-US" sz="3600" b="1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/>
                <a:cs typeface="Calibri"/>
              </a:rPr>
              <a:t>phát</a:t>
            </a:r>
            <a:r>
              <a:rPr lang="en-US" sz="3600" b="1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/>
                <a:cs typeface="Calibri"/>
              </a:rPr>
              <a:t>tổn</a:t>
            </a:r>
            <a:r>
              <a:rPr lang="en-US" sz="3600" b="1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/>
                <a:cs typeface="Calibri"/>
              </a:rPr>
              <a:t>th</a:t>
            </a:r>
            <a:r>
              <a:rPr lang="vi-VN" sz="3600" b="1" dirty="0">
                <a:solidFill>
                  <a:srgbClr val="0070C0"/>
                </a:solidFill>
                <a:latin typeface="Calibri"/>
                <a:cs typeface="Calibri"/>
              </a:rPr>
              <a:t>ư</a:t>
            </a:r>
            <a:r>
              <a:rPr lang="en-US" sz="3600" b="1" dirty="0" err="1">
                <a:solidFill>
                  <a:srgbClr val="0070C0"/>
                </a:solidFill>
                <a:latin typeface="Calibri"/>
                <a:cs typeface="Calibri"/>
              </a:rPr>
              <a:t>ơng</a:t>
            </a:r>
            <a:r>
              <a:rPr lang="en-US" sz="3600" b="1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/>
                <a:cs typeface="Calibri"/>
              </a:rPr>
              <a:t>phổi</a:t>
            </a:r>
            <a:r>
              <a:rPr lang="en-US" sz="3600" b="1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/>
                <a:cs typeface="Calibri"/>
              </a:rPr>
              <a:t>cấp</a:t>
            </a:r>
            <a:r>
              <a:rPr lang="en-US" sz="3600" b="1" dirty="0">
                <a:solidFill>
                  <a:srgbClr val="0070C0"/>
                </a:solidFill>
                <a:latin typeface="Calibri"/>
                <a:cs typeface="Calibri"/>
              </a:rPr>
              <a:t> do </a:t>
            </a:r>
            <a:r>
              <a:rPr lang="en-US" sz="3600" b="1" dirty="0" err="1">
                <a:solidFill>
                  <a:srgbClr val="0070C0"/>
                </a:solidFill>
                <a:latin typeface="Calibri"/>
                <a:cs typeface="Calibri"/>
              </a:rPr>
              <a:t>sử</a:t>
            </a:r>
            <a:r>
              <a:rPr lang="en-US" sz="3600" b="1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/>
                <a:cs typeface="Calibri"/>
              </a:rPr>
              <a:t>dụng</a:t>
            </a:r>
            <a:r>
              <a:rPr lang="en-US" sz="3600" b="1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/>
                <a:cs typeface="Calibri"/>
              </a:rPr>
              <a:t>thuốc</a:t>
            </a:r>
            <a:r>
              <a:rPr lang="en-US" sz="3600" b="1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/>
                <a:cs typeface="Calibri"/>
              </a:rPr>
              <a:t>lá</a:t>
            </a:r>
            <a:r>
              <a:rPr lang="en-US" sz="3600" b="1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/>
                <a:cs typeface="Calibri"/>
              </a:rPr>
              <a:t>điện</a:t>
            </a:r>
            <a:r>
              <a:rPr lang="en-US" sz="3600" b="1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/>
                <a:cs typeface="Calibri"/>
              </a:rPr>
              <a:t>tử</a:t>
            </a:r>
            <a:r>
              <a:rPr lang="en-US" sz="3600" b="1" dirty="0">
                <a:solidFill>
                  <a:srgbClr val="0070C0"/>
                </a:solidFill>
                <a:latin typeface="Calibri"/>
                <a:cs typeface="Calibri"/>
              </a:rPr>
              <a:t> ở </a:t>
            </a:r>
            <a:r>
              <a:rPr lang="en-US" sz="3600" b="1" dirty="0" err="1">
                <a:solidFill>
                  <a:srgbClr val="0070C0"/>
                </a:solidFill>
                <a:latin typeface="Calibri"/>
                <a:cs typeface="Calibri"/>
              </a:rPr>
              <a:t>Mỹ</a:t>
            </a:r>
            <a:endParaRPr sz="3600" dirty="0">
              <a:latin typeface="Calibri"/>
              <a:cs typeface="Calibri"/>
            </a:endParaRPr>
          </a:p>
          <a:p>
            <a:pPr algn="ctr">
              <a:lnSpc>
                <a:spcPts val="4310"/>
              </a:lnSpc>
            </a:pPr>
            <a:r>
              <a:rPr sz="3500" dirty="0">
                <a:solidFill>
                  <a:srgbClr val="0070C0"/>
                </a:solidFill>
                <a:latin typeface="Wingdings"/>
                <a:cs typeface="Wingdings"/>
              </a:rPr>
              <a:t></a:t>
            </a:r>
            <a:r>
              <a:rPr sz="3500" spc="-6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3500" b="1" spc="-65" dirty="0" err="1">
                <a:solidFill>
                  <a:srgbClr val="0070C0"/>
                </a:solidFill>
                <a:latin typeface="Times New Roman"/>
                <a:cs typeface="Times New Roman"/>
              </a:rPr>
              <a:t>Và</a:t>
            </a:r>
            <a:r>
              <a:rPr lang="en-US" sz="3500" b="1" spc="-6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3500" b="1" spc="-65" dirty="0" err="1">
                <a:solidFill>
                  <a:srgbClr val="0070C0"/>
                </a:solidFill>
                <a:latin typeface="Times New Roman"/>
                <a:cs typeface="Times New Roman"/>
              </a:rPr>
              <a:t>đáp</a:t>
            </a:r>
            <a:r>
              <a:rPr lang="en-US" sz="3500" b="1" spc="-6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3500" b="1" spc="-65" dirty="0" err="1">
                <a:solidFill>
                  <a:srgbClr val="0070C0"/>
                </a:solidFill>
                <a:latin typeface="Times New Roman"/>
                <a:cs typeface="Times New Roman"/>
              </a:rPr>
              <a:t>ứng</a:t>
            </a:r>
            <a:endParaRPr sz="36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142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3440" y="275349"/>
            <a:ext cx="743712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4400" b="1" spc="-5" dirty="0" err="1">
                <a:solidFill>
                  <a:srgbClr val="0070C0"/>
                </a:solidFill>
                <a:latin typeface="Calibri"/>
                <a:cs typeface="Calibri"/>
              </a:rPr>
              <a:t>Khuyến</a:t>
            </a:r>
            <a:r>
              <a:rPr lang="en-US" sz="4400" b="1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4400" b="1" spc="-5" dirty="0" err="1">
                <a:solidFill>
                  <a:srgbClr val="0070C0"/>
                </a:solidFill>
                <a:latin typeface="Calibri"/>
                <a:cs typeface="Calibri"/>
              </a:rPr>
              <a:t>cáo</a:t>
            </a:r>
            <a:r>
              <a:rPr lang="en-US" sz="4400" b="1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4400" b="1" spc="-5" dirty="0" err="1">
                <a:solidFill>
                  <a:srgbClr val="0070C0"/>
                </a:solidFill>
                <a:latin typeface="Calibri"/>
                <a:cs typeface="Calibri"/>
              </a:rPr>
              <a:t>của</a:t>
            </a:r>
            <a:r>
              <a:rPr lang="en-US" sz="4400" b="1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0070C0"/>
                </a:solidFill>
                <a:latin typeface="Calibri"/>
                <a:cs typeface="Calibri"/>
              </a:rPr>
              <a:t>W</a:t>
            </a:r>
            <a:r>
              <a:rPr sz="4400" b="1" spc="-35" dirty="0">
                <a:solidFill>
                  <a:srgbClr val="0070C0"/>
                </a:solidFill>
                <a:latin typeface="Calibri"/>
                <a:cs typeface="Calibri"/>
              </a:rPr>
              <a:t>H</a:t>
            </a:r>
            <a:r>
              <a:rPr sz="4400" b="1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4400" b="1" spc="-10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4400" b="1" spc="-105" dirty="0" err="1">
                <a:solidFill>
                  <a:srgbClr val="0070C0"/>
                </a:solidFill>
                <a:latin typeface="Times New Roman"/>
                <a:cs typeface="Times New Roman"/>
              </a:rPr>
              <a:t>về</a:t>
            </a:r>
            <a:r>
              <a:rPr lang="en-US" sz="4400" b="1" spc="-10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4400" b="1" spc="-105" dirty="0" err="1">
                <a:solidFill>
                  <a:srgbClr val="0070C0"/>
                </a:solidFill>
                <a:latin typeface="Times New Roman"/>
                <a:cs typeface="Times New Roman"/>
              </a:rPr>
              <a:t>thuốc</a:t>
            </a:r>
            <a:r>
              <a:rPr lang="en-US" sz="4400" b="1" spc="-10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4400" b="1" spc="-105" dirty="0" err="1">
                <a:solidFill>
                  <a:srgbClr val="0070C0"/>
                </a:solidFill>
                <a:latin typeface="Times New Roman"/>
                <a:cs typeface="Times New Roman"/>
              </a:rPr>
              <a:t>nung</a:t>
            </a:r>
            <a:r>
              <a:rPr lang="en-US" sz="4400" b="1" spc="-105" dirty="0">
                <a:solidFill>
                  <a:srgbClr val="0070C0"/>
                </a:solidFill>
                <a:latin typeface="Times New Roman"/>
                <a:cs typeface="Times New Roman"/>
              </a:rPr>
              <a:t> HT</a:t>
            </a:r>
            <a:r>
              <a:rPr sz="4400" b="1" spc="-55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4400" b="1" spc="-2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6" y="1680887"/>
            <a:ext cx="8017509" cy="400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lang="en-US" sz="2000" dirty="0" err="1">
                <a:latin typeface="Calibri"/>
                <a:cs typeface="Calibri"/>
              </a:rPr>
              <a:t>Thuốc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nung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chứa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sợi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lá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thuốc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1" spc="-10" dirty="0" err="1">
                <a:solidFill>
                  <a:srgbClr val="0070C0"/>
                </a:solidFill>
                <a:latin typeface="Calibri"/>
                <a:cs typeface="Calibri"/>
              </a:rPr>
              <a:t>nên</a:t>
            </a:r>
            <a:r>
              <a:rPr lang="en-US" sz="2000" b="1" spc="-10" dirty="0">
                <a:solidFill>
                  <a:srgbClr val="0070C0"/>
                </a:solidFill>
                <a:latin typeface="Calibri"/>
                <a:cs typeface="Calibri"/>
              </a:rPr>
              <a:t> đ</a:t>
            </a:r>
            <a:r>
              <a:rPr lang="vi-VN" sz="2000" b="1" spc="-10" dirty="0">
                <a:solidFill>
                  <a:srgbClr val="0070C0"/>
                </a:solidFill>
                <a:latin typeface="Calibri"/>
                <a:cs typeface="Calibri"/>
              </a:rPr>
              <a:t>ư</a:t>
            </a:r>
            <a:r>
              <a:rPr lang="en-US" sz="2000" b="1" spc="-10" dirty="0" err="1">
                <a:solidFill>
                  <a:srgbClr val="0070C0"/>
                </a:solidFill>
                <a:latin typeface="Calibri"/>
                <a:cs typeface="Calibri"/>
              </a:rPr>
              <a:t>ợc</a:t>
            </a:r>
            <a:r>
              <a:rPr lang="en-US" sz="2000" b="1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2000" b="1" spc="-10" dirty="0" err="1">
                <a:solidFill>
                  <a:srgbClr val="0070C0"/>
                </a:solidFill>
                <a:latin typeface="Calibri"/>
                <a:cs typeface="Calibri"/>
              </a:rPr>
              <a:t>kiểm</a:t>
            </a:r>
            <a:r>
              <a:rPr lang="en-US" sz="2000" b="1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2000" b="1" spc="-10" dirty="0" err="1">
                <a:solidFill>
                  <a:srgbClr val="0070C0"/>
                </a:solidFill>
                <a:latin typeface="Calibri"/>
                <a:cs typeface="Calibri"/>
              </a:rPr>
              <a:t>soát</a:t>
            </a:r>
            <a:r>
              <a:rPr lang="en-US" sz="2000" b="1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2000" b="1" spc="-10" dirty="0" err="1">
                <a:solidFill>
                  <a:srgbClr val="0070C0"/>
                </a:solidFill>
                <a:latin typeface="Calibri"/>
                <a:cs typeface="Calibri"/>
              </a:rPr>
              <a:t>nh</a:t>
            </a:r>
            <a:r>
              <a:rPr lang="vi-VN" sz="2000" b="1" spc="-10" dirty="0">
                <a:solidFill>
                  <a:srgbClr val="0070C0"/>
                </a:solidFill>
                <a:latin typeface="Calibri"/>
                <a:cs typeface="Calibri"/>
              </a:rPr>
              <a:t>ư</a:t>
            </a:r>
            <a:r>
              <a:rPr lang="en-US" sz="2000" b="1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2000" b="1" spc="-10" dirty="0" err="1">
                <a:solidFill>
                  <a:srgbClr val="0070C0"/>
                </a:solidFill>
                <a:latin typeface="Calibri"/>
                <a:cs typeface="Calibri"/>
              </a:rPr>
              <a:t>thuốc</a:t>
            </a:r>
            <a:r>
              <a:rPr lang="en-US" sz="2000" b="1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2000" b="1" spc="-10" dirty="0" err="1">
                <a:solidFill>
                  <a:srgbClr val="0070C0"/>
                </a:solidFill>
                <a:latin typeface="Calibri"/>
                <a:cs typeface="Calibri"/>
              </a:rPr>
              <a:t>lá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98450" marR="614045" indent="-28575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2000" dirty="0" err="1">
                <a:latin typeface="Calibri"/>
                <a:cs typeface="Calibri"/>
              </a:rPr>
              <a:t>Thuốc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nung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tạo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ra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1" spc="-40" dirty="0" err="1">
                <a:solidFill>
                  <a:srgbClr val="0070C0"/>
                </a:solidFill>
                <a:latin typeface="Calibri"/>
                <a:cs typeface="Calibri"/>
              </a:rPr>
              <a:t>chất</a:t>
            </a:r>
            <a:r>
              <a:rPr lang="en-US" sz="2000" b="1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2000" b="1" spc="-40" dirty="0" err="1">
                <a:solidFill>
                  <a:srgbClr val="0070C0"/>
                </a:solidFill>
                <a:latin typeface="Calibri"/>
                <a:cs typeface="Calibri"/>
              </a:rPr>
              <a:t>khí</a:t>
            </a:r>
            <a:r>
              <a:rPr lang="en-US" sz="2000" b="1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2000" b="1" spc="-40" dirty="0" err="1">
                <a:solidFill>
                  <a:srgbClr val="0070C0"/>
                </a:solidFill>
                <a:latin typeface="Calibri"/>
                <a:cs typeface="Calibri"/>
              </a:rPr>
              <a:t>độc</a:t>
            </a:r>
            <a:r>
              <a:rPr lang="en-US" sz="2000" b="1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2000" b="1" spc="-40" dirty="0" err="1">
                <a:solidFill>
                  <a:srgbClr val="0070C0"/>
                </a:solidFill>
                <a:latin typeface="Calibri"/>
                <a:cs typeface="Calibri"/>
              </a:rPr>
              <a:t>hại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lang="en-US" sz="2000" spc="-50" dirty="0" err="1">
                <a:latin typeface="Times New Roman"/>
                <a:cs typeface="Times New Roman"/>
              </a:rPr>
              <a:t>có</a:t>
            </a:r>
            <a:r>
              <a:rPr lang="en-US" sz="2000" spc="-50" dirty="0">
                <a:latin typeface="Times New Roman"/>
                <a:cs typeface="Times New Roman"/>
              </a:rPr>
              <a:t> </a:t>
            </a:r>
            <a:r>
              <a:rPr lang="en-US" sz="2000" spc="-50" dirty="0" err="1">
                <a:latin typeface="Times New Roman"/>
                <a:cs typeface="Times New Roman"/>
              </a:rPr>
              <a:t>nhiều</a:t>
            </a:r>
            <a:r>
              <a:rPr lang="en-US" sz="2000" spc="-50" dirty="0">
                <a:latin typeface="Times New Roman"/>
                <a:cs typeface="Times New Roman"/>
              </a:rPr>
              <a:t> </a:t>
            </a:r>
            <a:r>
              <a:rPr lang="en-US" sz="2000" spc="-50" dirty="0" err="1">
                <a:latin typeface="Times New Roman"/>
                <a:cs typeface="Times New Roman"/>
              </a:rPr>
              <a:t>chất</a:t>
            </a:r>
            <a:r>
              <a:rPr lang="en-US" sz="2000" spc="-50" dirty="0">
                <a:latin typeface="Times New Roman"/>
                <a:cs typeface="Times New Roman"/>
              </a:rPr>
              <a:t> </a:t>
            </a:r>
            <a:r>
              <a:rPr lang="en-US" sz="2000" spc="-50" dirty="0" err="1">
                <a:latin typeface="Times New Roman"/>
                <a:cs typeface="Times New Roman"/>
              </a:rPr>
              <a:t>độc</a:t>
            </a:r>
            <a:r>
              <a:rPr lang="en-US" sz="2000" spc="-50" dirty="0">
                <a:latin typeface="Times New Roman"/>
                <a:cs typeface="Times New Roman"/>
              </a:rPr>
              <a:t> </a:t>
            </a:r>
            <a:r>
              <a:rPr lang="en-US" sz="2000" spc="-50" dirty="0" err="1">
                <a:latin typeface="Times New Roman"/>
                <a:cs typeface="Times New Roman"/>
              </a:rPr>
              <a:t>giống</a:t>
            </a:r>
            <a:r>
              <a:rPr lang="en-US" sz="2000" spc="-50" dirty="0">
                <a:latin typeface="Times New Roman"/>
                <a:cs typeface="Times New Roman"/>
              </a:rPr>
              <a:t> </a:t>
            </a:r>
            <a:r>
              <a:rPr lang="en-US" sz="2000" spc="-50" dirty="0" err="1">
                <a:latin typeface="Times New Roman"/>
                <a:cs typeface="Times New Roman"/>
              </a:rPr>
              <a:t>nh</a:t>
            </a:r>
            <a:r>
              <a:rPr lang="vi-VN" sz="2000" spc="-50" dirty="0">
                <a:latin typeface="Times New Roman"/>
                <a:cs typeface="Times New Roman"/>
              </a:rPr>
              <a:t>ư</a:t>
            </a:r>
            <a:r>
              <a:rPr lang="en-US" sz="2000" spc="-50" dirty="0">
                <a:latin typeface="Times New Roman"/>
                <a:cs typeface="Times New Roman"/>
              </a:rPr>
              <a:t> </a:t>
            </a:r>
            <a:r>
              <a:rPr lang="en-US" sz="2000" spc="-50" dirty="0" err="1">
                <a:latin typeface="Times New Roman"/>
                <a:cs typeface="Times New Roman"/>
              </a:rPr>
              <a:t>trong</a:t>
            </a:r>
            <a:r>
              <a:rPr lang="en-US" sz="2000" spc="-50" dirty="0">
                <a:latin typeface="Times New Roman"/>
                <a:cs typeface="Times New Roman"/>
              </a:rPr>
              <a:t> </a:t>
            </a:r>
            <a:r>
              <a:rPr lang="en-US" sz="2000" spc="-50" dirty="0" err="1">
                <a:latin typeface="Times New Roman"/>
                <a:cs typeface="Times New Roman"/>
              </a:rPr>
              <a:t>khói</a:t>
            </a:r>
            <a:r>
              <a:rPr lang="en-US" sz="2000" spc="-50" dirty="0">
                <a:latin typeface="Times New Roman"/>
                <a:cs typeface="Times New Roman"/>
              </a:rPr>
              <a:t> </a:t>
            </a:r>
            <a:r>
              <a:rPr lang="en-US" sz="2000" spc="-50" dirty="0" err="1">
                <a:latin typeface="Times New Roman"/>
                <a:cs typeface="Times New Roman"/>
              </a:rPr>
              <a:t>thuốc</a:t>
            </a:r>
            <a:r>
              <a:rPr lang="en-US" sz="2000" spc="-50" dirty="0">
                <a:latin typeface="Times New Roman"/>
                <a:cs typeface="Times New Roman"/>
              </a:rPr>
              <a:t> </a:t>
            </a:r>
            <a:r>
              <a:rPr lang="en-US" sz="2000" spc="-50" dirty="0" err="1">
                <a:latin typeface="Times New Roman"/>
                <a:cs typeface="Times New Roman"/>
              </a:rPr>
              <a:t>lá</a:t>
            </a:r>
            <a:r>
              <a:rPr sz="2000" dirty="0">
                <a:latin typeface="Calibri"/>
                <a:cs typeface="Calibri"/>
              </a:rPr>
              <a:t>.</a:t>
            </a:r>
          </a:p>
          <a:p>
            <a:pPr marL="298450" marR="224154" indent="-28575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2000" dirty="0" err="1">
                <a:latin typeface="Calibri"/>
                <a:cs typeface="Calibri"/>
              </a:rPr>
              <a:t>Khói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thuốc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nung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ngoài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gây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hại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cho</a:t>
            </a:r>
            <a:r>
              <a:rPr lang="en-US" sz="2000" dirty="0">
                <a:latin typeface="Calibri"/>
                <a:cs typeface="Calibri"/>
              </a:rPr>
              <a:t> ng</a:t>
            </a:r>
            <a:r>
              <a:rPr lang="vi-VN" sz="2000" dirty="0">
                <a:latin typeface="Calibri"/>
                <a:cs typeface="Calibri"/>
              </a:rPr>
              <a:t>ư</a:t>
            </a:r>
            <a:r>
              <a:rPr lang="en-US" sz="2000" dirty="0" err="1">
                <a:latin typeface="Calibri"/>
                <a:cs typeface="Calibri"/>
              </a:rPr>
              <a:t>ời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hút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thì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còn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gây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tác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hại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cho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người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xung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quanh</a:t>
            </a:r>
            <a:r>
              <a:rPr lang="en-US" sz="2000" dirty="0">
                <a:latin typeface="Calibri"/>
                <a:cs typeface="Calibri"/>
              </a:rPr>
              <a:t> do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lang="en-US" sz="2000" b="1" spc="-40" dirty="0" err="1">
                <a:solidFill>
                  <a:srgbClr val="0070C0"/>
                </a:solidFill>
                <a:latin typeface="Calibri"/>
                <a:cs typeface="Calibri"/>
              </a:rPr>
              <a:t>hút</a:t>
            </a:r>
            <a:r>
              <a:rPr lang="en-US" sz="2000" b="1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2000" b="1" spc="-40" dirty="0" err="1">
                <a:solidFill>
                  <a:srgbClr val="0070C0"/>
                </a:solidFill>
                <a:latin typeface="Calibri"/>
                <a:cs typeface="Calibri"/>
              </a:rPr>
              <a:t>thuốc</a:t>
            </a:r>
            <a:r>
              <a:rPr lang="en-US" sz="2000" b="1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2000" b="1" spc="-40" dirty="0" err="1">
                <a:solidFill>
                  <a:srgbClr val="0070C0"/>
                </a:solidFill>
                <a:latin typeface="Calibri"/>
                <a:cs typeface="Calibri"/>
              </a:rPr>
              <a:t>thụ</a:t>
            </a:r>
            <a:r>
              <a:rPr lang="en-US" sz="2000" b="1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2000" b="1" spc="-40" dirty="0" err="1">
                <a:solidFill>
                  <a:srgbClr val="0070C0"/>
                </a:solidFill>
                <a:latin typeface="Calibri"/>
                <a:cs typeface="Calibri"/>
              </a:rPr>
              <a:t>động</a:t>
            </a:r>
            <a:r>
              <a:rPr sz="2000" dirty="0">
                <a:latin typeface="Calibri"/>
                <a:cs typeface="Calibri"/>
              </a:rPr>
              <a:t>.</a:t>
            </a:r>
          </a:p>
          <a:p>
            <a:pPr marL="298450" marR="5080" indent="-28575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2000" spc="-10" dirty="0" err="1">
                <a:latin typeface="Calibri"/>
                <a:cs typeface="Calibri"/>
              </a:rPr>
              <a:t>Nồng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lang="en-US" sz="2000" spc="-10" dirty="0" err="1">
                <a:latin typeface="Calibri"/>
                <a:cs typeface="Calibri"/>
              </a:rPr>
              <a:t>độ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lang="en-US" sz="2000" spc="-10" dirty="0" err="1">
                <a:latin typeface="Calibri"/>
                <a:cs typeface="Calibri"/>
              </a:rPr>
              <a:t>một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lang="en-US" sz="2000" spc="-10" dirty="0" err="1">
                <a:latin typeface="Calibri"/>
                <a:cs typeface="Calibri"/>
              </a:rPr>
              <a:t>số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lang="en-US" sz="2000" spc="-10" dirty="0" err="1">
                <a:latin typeface="Calibri"/>
                <a:cs typeface="Calibri"/>
              </a:rPr>
              <a:t>hóa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lang="en-US" sz="2000" spc="-10" dirty="0" err="1">
                <a:latin typeface="Calibri"/>
                <a:cs typeface="Calibri"/>
              </a:rPr>
              <a:t>chất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lang="en-US" sz="2000" spc="-10" dirty="0" err="1">
                <a:latin typeface="Calibri"/>
                <a:cs typeface="Calibri"/>
              </a:rPr>
              <a:t>thấp</a:t>
            </a:r>
            <a:r>
              <a:rPr lang="en-US" sz="2000" spc="-10" dirty="0">
                <a:latin typeface="Calibri"/>
                <a:cs typeface="Calibri"/>
              </a:rPr>
              <a:t> h</a:t>
            </a:r>
            <a:r>
              <a:rPr lang="vi-VN" sz="2000" spc="-10" dirty="0">
                <a:latin typeface="Calibri"/>
                <a:cs typeface="Calibri"/>
              </a:rPr>
              <a:t>ơ</a:t>
            </a:r>
            <a:r>
              <a:rPr lang="en-US" sz="2000" spc="-10" dirty="0">
                <a:latin typeface="Calibri"/>
                <a:cs typeface="Calibri"/>
              </a:rPr>
              <a:t>n </a:t>
            </a:r>
            <a:r>
              <a:rPr lang="en-US" sz="2000" spc="-10" dirty="0" err="1">
                <a:latin typeface="Calibri"/>
                <a:cs typeface="Calibri"/>
              </a:rPr>
              <a:t>trong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lang="en-US" sz="2000" spc="-10" dirty="0" err="1">
                <a:latin typeface="Calibri"/>
                <a:cs typeface="Calibri"/>
              </a:rPr>
              <a:t>thuốc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lang="en-US" sz="2000" spc="-10" dirty="0" err="1">
                <a:latin typeface="Calibri"/>
                <a:cs typeface="Calibri"/>
              </a:rPr>
              <a:t>lá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lang="en-US" sz="2000" spc="-10" dirty="0" err="1">
                <a:latin typeface="Calibri"/>
                <a:cs typeface="Calibri"/>
              </a:rPr>
              <a:t>thông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lang="en-US" sz="2000" spc="-10" dirty="0" err="1">
                <a:latin typeface="Calibri"/>
                <a:cs typeface="Calibri"/>
              </a:rPr>
              <a:t>th</a:t>
            </a:r>
            <a:r>
              <a:rPr lang="vi-VN" sz="2000" spc="-10" dirty="0">
                <a:latin typeface="Calibri"/>
                <a:cs typeface="Calibri"/>
              </a:rPr>
              <a:t>ư</a:t>
            </a:r>
            <a:r>
              <a:rPr lang="en-US" sz="2000" spc="-10" dirty="0" err="1">
                <a:latin typeface="Calibri"/>
                <a:cs typeface="Calibri"/>
              </a:rPr>
              <a:t>ờng</a:t>
            </a:r>
            <a:r>
              <a:rPr lang="en-US" sz="2000" spc="-10" dirty="0">
                <a:latin typeface="Calibri"/>
                <a:cs typeface="Calibri"/>
              </a:rPr>
              <a:t>, </a:t>
            </a:r>
            <a:r>
              <a:rPr lang="en-US" sz="2000" spc="-10" dirty="0" err="1">
                <a:latin typeface="Calibri"/>
                <a:cs typeface="Calibri"/>
              </a:rPr>
              <a:t>nh</a:t>
            </a:r>
            <a:r>
              <a:rPr lang="vi-VN" sz="2000" spc="-10" dirty="0">
                <a:latin typeface="Calibri"/>
                <a:cs typeface="Calibri"/>
              </a:rPr>
              <a:t>ư</a:t>
            </a:r>
            <a:r>
              <a:rPr lang="en-US" sz="2000" spc="-10" dirty="0">
                <a:latin typeface="Calibri"/>
                <a:cs typeface="Calibri"/>
              </a:rPr>
              <a:t>ng </a:t>
            </a:r>
            <a:r>
              <a:rPr sz="2000" b="1" spc="-5" dirty="0" err="1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lang="en-US" sz="2000" b="1" spc="-5" dirty="0" err="1">
                <a:solidFill>
                  <a:srgbClr val="0070C0"/>
                </a:solidFill>
                <a:latin typeface="Calibri"/>
                <a:cs typeface="Calibri"/>
              </a:rPr>
              <a:t>nồng</a:t>
            </a:r>
            <a:r>
              <a:rPr lang="en-US" sz="2000" b="1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2000" b="1" spc="-5" dirty="0" err="1">
                <a:solidFill>
                  <a:srgbClr val="0070C0"/>
                </a:solidFill>
                <a:latin typeface="Calibri"/>
                <a:cs typeface="Calibri"/>
              </a:rPr>
              <a:t>độ</a:t>
            </a:r>
            <a:r>
              <a:rPr lang="en-US" sz="2000" b="1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2000" b="1" spc="-5" dirty="0" err="1">
                <a:solidFill>
                  <a:srgbClr val="0070C0"/>
                </a:solidFill>
                <a:latin typeface="Calibri"/>
                <a:cs typeface="Calibri"/>
              </a:rPr>
              <a:t>một</a:t>
            </a:r>
            <a:r>
              <a:rPr lang="en-US" sz="2000" b="1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2000" b="1" spc="-5" dirty="0" err="1">
                <a:solidFill>
                  <a:srgbClr val="0070C0"/>
                </a:solidFill>
                <a:latin typeface="Calibri"/>
                <a:cs typeface="Calibri"/>
              </a:rPr>
              <a:t>số</a:t>
            </a:r>
            <a:r>
              <a:rPr lang="en-US" sz="2000" b="1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2000" b="1" spc="-5" dirty="0" err="1">
                <a:solidFill>
                  <a:srgbClr val="0070C0"/>
                </a:solidFill>
                <a:latin typeface="Calibri"/>
                <a:cs typeface="Calibri"/>
              </a:rPr>
              <a:t>hóa</a:t>
            </a:r>
            <a:r>
              <a:rPr lang="en-US" sz="2000" b="1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2000" b="1" spc="-5" dirty="0" err="1">
                <a:solidFill>
                  <a:srgbClr val="0070C0"/>
                </a:solidFill>
                <a:latin typeface="Calibri"/>
                <a:cs typeface="Calibri"/>
              </a:rPr>
              <a:t>chất</a:t>
            </a:r>
            <a:r>
              <a:rPr lang="en-US" sz="2000" b="1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2000" b="1" spc="-5" dirty="0" err="1">
                <a:solidFill>
                  <a:srgbClr val="0070C0"/>
                </a:solidFill>
                <a:latin typeface="Calibri"/>
                <a:cs typeface="Calibri"/>
              </a:rPr>
              <a:t>khác</a:t>
            </a:r>
            <a:r>
              <a:rPr lang="en-US" sz="2000" b="1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2000" b="1" spc="-5" dirty="0" err="1">
                <a:solidFill>
                  <a:srgbClr val="0070C0"/>
                </a:solidFill>
                <a:latin typeface="Calibri"/>
                <a:cs typeface="Calibri"/>
              </a:rPr>
              <a:t>lại</a:t>
            </a:r>
            <a:r>
              <a:rPr lang="en-US" sz="2000" b="1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2000" b="1" spc="-5" dirty="0" err="1">
                <a:solidFill>
                  <a:srgbClr val="0070C0"/>
                </a:solidFill>
                <a:latin typeface="Calibri"/>
                <a:cs typeface="Calibri"/>
              </a:rPr>
              <a:t>cao</a:t>
            </a:r>
            <a:r>
              <a:rPr lang="en-US" sz="2000" b="1" spc="-5" dirty="0">
                <a:solidFill>
                  <a:srgbClr val="0070C0"/>
                </a:solidFill>
                <a:latin typeface="Calibri"/>
                <a:cs typeface="Calibri"/>
              </a:rPr>
              <a:t> h</a:t>
            </a:r>
            <a:r>
              <a:rPr lang="vi-VN" sz="2000" b="1" spc="-5" dirty="0">
                <a:solidFill>
                  <a:srgbClr val="0070C0"/>
                </a:solidFill>
                <a:latin typeface="Calibri"/>
                <a:cs typeface="Calibri"/>
              </a:rPr>
              <a:t>ơ</a:t>
            </a:r>
            <a:r>
              <a:rPr lang="en-US" sz="2000" b="1" spc="-5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lang="en-US" sz="2000" spc="-55" dirty="0" err="1">
                <a:latin typeface="Times New Roman"/>
                <a:cs typeface="Times New Roman"/>
              </a:rPr>
              <a:t>Và</a:t>
            </a:r>
            <a:r>
              <a:rPr lang="en-US" sz="2000" spc="-55" dirty="0">
                <a:latin typeface="Times New Roman"/>
                <a:cs typeface="Times New Roman"/>
              </a:rPr>
              <a:t> </a:t>
            </a:r>
            <a:r>
              <a:rPr lang="en-US" sz="2000" spc="-55" dirty="0" err="1">
                <a:latin typeface="Times New Roman"/>
                <a:cs typeface="Times New Roman"/>
              </a:rPr>
              <a:t>nồng</a:t>
            </a:r>
            <a:r>
              <a:rPr lang="en-US" sz="2000" spc="-55" dirty="0">
                <a:latin typeface="Times New Roman"/>
                <a:cs typeface="Times New Roman"/>
              </a:rPr>
              <a:t> </a:t>
            </a:r>
            <a:r>
              <a:rPr lang="en-US" sz="2000" spc="-55" dirty="0" err="1">
                <a:latin typeface="Times New Roman"/>
                <a:cs typeface="Times New Roman"/>
              </a:rPr>
              <a:t>độ</a:t>
            </a:r>
            <a:r>
              <a:rPr lang="en-US" sz="2000" spc="-55" dirty="0">
                <a:latin typeface="Times New Roman"/>
                <a:cs typeface="Times New Roman"/>
              </a:rPr>
              <a:t> </a:t>
            </a:r>
            <a:r>
              <a:rPr lang="en-US" sz="2000" spc="-55" dirty="0" err="1">
                <a:latin typeface="Times New Roman"/>
                <a:cs typeface="Times New Roman"/>
              </a:rPr>
              <a:t>hóa</a:t>
            </a:r>
            <a:r>
              <a:rPr lang="en-US" sz="2000" spc="-55" dirty="0">
                <a:latin typeface="Times New Roman"/>
                <a:cs typeface="Times New Roman"/>
              </a:rPr>
              <a:t> </a:t>
            </a:r>
            <a:r>
              <a:rPr lang="en-US" sz="2000" spc="-55" dirty="0" err="1">
                <a:latin typeface="Times New Roman"/>
                <a:cs typeface="Times New Roman"/>
              </a:rPr>
              <a:t>chấp</a:t>
            </a:r>
            <a:r>
              <a:rPr lang="en-US" sz="2000" spc="-55" dirty="0">
                <a:latin typeface="Times New Roman"/>
                <a:cs typeface="Times New Roman"/>
              </a:rPr>
              <a:t> </a:t>
            </a:r>
            <a:r>
              <a:rPr lang="en-US" sz="2000" spc="-55" dirty="0" err="1">
                <a:latin typeface="Times New Roman"/>
                <a:cs typeface="Times New Roman"/>
              </a:rPr>
              <a:t>thấp</a:t>
            </a:r>
            <a:r>
              <a:rPr lang="en-US" sz="2000" spc="-55" dirty="0">
                <a:latin typeface="Times New Roman"/>
                <a:cs typeface="Times New Roman"/>
              </a:rPr>
              <a:t> </a:t>
            </a:r>
            <a:r>
              <a:rPr lang="en-US" sz="2000" spc="-55" dirty="0" err="1">
                <a:latin typeface="Times New Roman"/>
                <a:cs typeface="Times New Roman"/>
              </a:rPr>
              <a:t>không</a:t>
            </a:r>
            <a:r>
              <a:rPr lang="en-US" sz="2000" spc="-55" dirty="0">
                <a:latin typeface="Times New Roman"/>
                <a:cs typeface="Times New Roman"/>
              </a:rPr>
              <a:t> </a:t>
            </a:r>
            <a:r>
              <a:rPr lang="en-US" sz="2000" spc="-55" dirty="0" err="1">
                <a:latin typeface="Times New Roman"/>
                <a:cs typeface="Times New Roman"/>
              </a:rPr>
              <a:t>đồng</a:t>
            </a:r>
            <a:r>
              <a:rPr lang="en-US" sz="2000" spc="-55" dirty="0">
                <a:latin typeface="Times New Roman"/>
                <a:cs typeface="Times New Roman"/>
              </a:rPr>
              <a:t> </a:t>
            </a:r>
            <a:r>
              <a:rPr lang="en-US" sz="2000" spc="-55" dirty="0" err="1">
                <a:latin typeface="Times New Roman"/>
                <a:cs typeface="Times New Roman"/>
              </a:rPr>
              <a:t>nghĩa</a:t>
            </a:r>
            <a:r>
              <a:rPr lang="en-US" sz="2000" spc="-55" dirty="0">
                <a:latin typeface="Times New Roman"/>
                <a:cs typeface="Times New Roman"/>
              </a:rPr>
              <a:t> </a:t>
            </a:r>
            <a:r>
              <a:rPr lang="en-US" sz="2000" spc="-55" dirty="0" err="1">
                <a:latin typeface="Times New Roman"/>
                <a:cs typeface="Times New Roman"/>
              </a:rPr>
              <a:t>với</a:t>
            </a:r>
            <a:r>
              <a:rPr lang="en-US" sz="2000" spc="-55" dirty="0">
                <a:latin typeface="Times New Roman"/>
                <a:cs typeface="Times New Roman"/>
              </a:rPr>
              <a:t> </a:t>
            </a:r>
            <a:r>
              <a:rPr lang="en-US" sz="2000" spc="-55" dirty="0" err="1">
                <a:latin typeface="Times New Roman"/>
                <a:cs typeface="Times New Roman"/>
              </a:rPr>
              <a:t>giảm</a:t>
            </a:r>
            <a:r>
              <a:rPr lang="en-US" sz="2000" spc="-55" dirty="0">
                <a:latin typeface="Times New Roman"/>
                <a:cs typeface="Times New Roman"/>
              </a:rPr>
              <a:t> </a:t>
            </a:r>
            <a:r>
              <a:rPr lang="en-US" sz="2000" spc="-55" dirty="0" err="1">
                <a:latin typeface="Times New Roman"/>
                <a:cs typeface="Times New Roman"/>
              </a:rPr>
              <a:t>nguy</a:t>
            </a:r>
            <a:r>
              <a:rPr lang="en-US" sz="2000" spc="-55" dirty="0">
                <a:latin typeface="Times New Roman"/>
                <a:cs typeface="Times New Roman"/>
              </a:rPr>
              <a:t> c</a:t>
            </a:r>
            <a:r>
              <a:rPr lang="vi-VN" sz="2000" spc="-55" dirty="0">
                <a:latin typeface="Times New Roman"/>
                <a:cs typeface="Times New Roman"/>
              </a:rPr>
              <a:t>ơ</a:t>
            </a:r>
            <a:r>
              <a:rPr lang="en-US" sz="2000" spc="-55" dirty="0">
                <a:latin typeface="Times New Roman"/>
                <a:cs typeface="Times New Roman"/>
              </a:rPr>
              <a:t> </a:t>
            </a:r>
            <a:r>
              <a:rPr lang="en-US" sz="2000" spc="-55" dirty="0" err="1">
                <a:latin typeface="Times New Roman"/>
                <a:cs typeface="Times New Roman"/>
              </a:rPr>
              <a:t>sức</a:t>
            </a:r>
            <a:r>
              <a:rPr lang="en-US" sz="2000" spc="-55" dirty="0">
                <a:latin typeface="Times New Roman"/>
                <a:cs typeface="Times New Roman"/>
              </a:rPr>
              <a:t> </a:t>
            </a:r>
            <a:r>
              <a:rPr lang="en-US" sz="2000" spc="-55" dirty="0" err="1">
                <a:latin typeface="Times New Roman"/>
                <a:cs typeface="Times New Roman"/>
              </a:rPr>
              <a:t>khỏe</a:t>
            </a:r>
            <a:r>
              <a:rPr sz="2000" dirty="0">
                <a:latin typeface="Calibri"/>
                <a:cs typeface="Calibri"/>
              </a:rPr>
              <a:t>.</a:t>
            </a:r>
          </a:p>
          <a:p>
            <a:pPr marL="298450" marR="376555" indent="-28575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2000" dirty="0" err="1">
                <a:latin typeface="Calibri"/>
                <a:cs typeface="Calibri"/>
              </a:rPr>
              <a:t>Thuốc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nung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ch</a:t>
            </a:r>
            <a:r>
              <a:rPr lang="vi-VN" sz="2000" dirty="0">
                <a:latin typeface="Calibri"/>
                <a:cs typeface="Calibri"/>
              </a:rPr>
              <a:t>ư</a:t>
            </a:r>
            <a:r>
              <a:rPr lang="en-US" sz="2000" dirty="0">
                <a:latin typeface="Calibri"/>
                <a:cs typeface="Calibri"/>
              </a:rPr>
              <a:t>a nicotine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70C0"/>
                </a:solidFill>
                <a:latin typeface="Calibri"/>
                <a:cs typeface="Calibri"/>
              </a:rPr>
              <a:t>Nic</a:t>
            </a:r>
            <a:r>
              <a:rPr sz="2000" b="1" spc="-20" dirty="0">
                <a:solidFill>
                  <a:srgbClr val="0070C0"/>
                </a:solidFill>
                <a:latin typeface="Calibri"/>
                <a:cs typeface="Calibri"/>
              </a:rPr>
              <a:t>ot</a:t>
            </a: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000" b="1" spc="-15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b="1" spc="-4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45" dirty="0" err="1">
                <a:solidFill>
                  <a:srgbClr val="0070C0"/>
                </a:solidFill>
                <a:latin typeface="Times New Roman"/>
                <a:cs typeface="Times New Roman"/>
              </a:rPr>
              <a:t>là</a:t>
            </a:r>
            <a:r>
              <a:rPr lang="en-US" sz="2000" b="1" spc="-4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45" dirty="0" err="1">
                <a:solidFill>
                  <a:srgbClr val="0070C0"/>
                </a:solidFill>
                <a:latin typeface="Times New Roman"/>
                <a:cs typeface="Times New Roman"/>
              </a:rPr>
              <a:t>chất</a:t>
            </a:r>
            <a:r>
              <a:rPr lang="en-US" sz="2000" b="1" spc="-4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45" dirty="0" err="1">
                <a:solidFill>
                  <a:srgbClr val="0070C0"/>
                </a:solidFill>
                <a:latin typeface="Times New Roman"/>
                <a:cs typeface="Times New Roman"/>
              </a:rPr>
              <a:t>gậy</a:t>
            </a:r>
            <a:r>
              <a:rPr lang="en-US" sz="2000" b="1" spc="-4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45" dirty="0" err="1">
                <a:solidFill>
                  <a:srgbClr val="0070C0"/>
                </a:solidFill>
                <a:latin typeface="Times New Roman"/>
                <a:cs typeface="Times New Roman"/>
              </a:rPr>
              <a:t>nghiện</a:t>
            </a:r>
            <a:r>
              <a:rPr lang="en-US" sz="2000" b="1" spc="-4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45" dirty="0" err="1">
                <a:solidFill>
                  <a:srgbClr val="0070C0"/>
                </a:solidFill>
                <a:latin typeface="Times New Roman"/>
                <a:cs typeface="Times New Roman"/>
              </a:rPr>
              <a:t>mạnh</a:t>
            </a:r>
            <a:r>
              <a:rPr lang="en-US" sz="2000" b="1" spc="-4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45" dirty="0" err="1">
                <a:solidFill>
                  <a:srgbClr val="0070C0"/>
                </a:solidFill>
                <a:latin typeface="Times New Roman"/>
                <a:cs typeface="Times New Roman"/>
              </a:rPr>
              <a:t>và</a:t>
            </a:r>
            <a:r>
              <a:rPr lang="en-US" sz="2000" b="1" spc="-4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45" dirty="0" err="1">
                <a:solidFill>
                  <a:srgbClr val="0070C0"/>
                </a:solidFill>
                <a:latin typeface="Times New Roman"/>
                <a:cs typeface="Times New Roman"/>
              </a:rPr>
              <a:t>có</a:t>
            </a:r>
            <a:r>
              <a:rPr lang="en-US" sz="2000" b="1" spc="-4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45" dirty="0" err="1">
                <a:solidFill>
                  <a:srgbClr val="0070C0"/>
                </a:solidFill>
                <a:latin typeface="Times New Roman"/>
                <a:cs typeface="Times New Roman"/>
              </a:rPr>
              <a:t>hại</a:t>
            </a:r>
            <a:r>
              <a:rPr lang="en-US" sz="2000" b="1" spc="-4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45" dirty="0" err="1">
                <a:solidFill>
                  <a:srgbClr val="0070C0"/>
                </a:solidFill>
                <a:latin typeface="Times New Roman"/>
                <a:cs typeface="Times New Roman"/>
              </a:rPr>
              <a:t>cho</a:t>
            </a:r>
            <a:r>
              <a:rPr lang="en-US" sz="2000" b="1" spc="-4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45" dirty="0" err="1">
                <a:solidFill>
                  <a:srgbClr val="0070C0"/>
                </a:solidFill>
                <a:latin typeface="Times New Roman"/>
                <a:cs typeface="Times New Roman"/>
              </a:rPr>
              <a:t>sức</a:t>
            </a:r>
            <a:r>
              <a:rPr lang="en-US" sz="2000" b="1" spc="-4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45" dirty="0" err="1">
                <a:solidFill>
                  <a:srgbClr val="0070C0"/>
                </a:solidFill>
                <a:latin typeface="Times New Roman"/>
                <a:cs typeface="Times New Roman"/>
              </a:rPr>
              <a:t>khỏe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lang="en-US" sz="2000" spc="-50" dirty="0" err="1">
                <a:latin typeface="Times New Roman"/>
                <a:cs typeface="Times New Roman"/>
              </a:rPr>
              <a:t>đặc</a:t>
            </a:r>
            <a:r>
              <a:rPr lang="en-US" sz="2000" spc="-50" dirty="0">
                <a:latin typeface="Times New Roman"/>
                <a:cs typeface="Times New Roman"/>
              </a:rPr>
              <a:t> </a:t>
            </a:r>
            <a:r>
              <a:rPr lang="en-US" sz="2000" spc="-50" dirty="0" err="1">
                <a:latin typeface="Times New Roman"/>
                <a:cs typeface="Times New Roman"/>
              </a:rPr>
              <a:t>biệt</a:t>
            </a:r>
            <a:r>
              <a:rPr lang="en-US" sz="2000" spc="-50" dirty="0">
                <a:latin typeface="Times New Roman"/>
                <a:cs typeface="Times New Roman"/>
              </a:rPr>
              <a:t> </a:t>
            </a:r>
            <a:r>
              <a:rPr lang="en-US" sz="2000" spc="-50" dirty="0" err="1">
                <a:latin typeface="Times New Roman"/>
                <a:cs typeface="Times New Roman"/>
              </a:rPr>
              <a:t>đối</a:t>
            </a:r>
            <a:r>
              <a:rPr lang="en-US" sz="2000" spc="-50" dirty="0">
                <a:latin typeface="Times New Roman"/>
                <a:cs typeface="Times New Roman"/>
              </a:rPr>
              <a:t> </a:t>
            </a:r>
            <a:r>
              <a:rPr lang="en-US" sz="2000" spc="-50" dirty="0" err="1">
                <a:latin typeface="Times New Roman"/>
                <a:cs typeface="Times New Roman"/>
              </a:rPr>
              <a:t>với</a:t>
            </a:r>
            <a:r>
              <a:rPr lang="en-US" sz="2000" spc="-50" dirty="0">
                <a:latin typeface="Times New Roman"/>
                <a:cs typeface="Times New Roman"/>
              </a:rPr>
              <a:t> </a:t>
            </a:r>
            <a:r>
              <a:rPr lang="en-US" sz="2000" spc="-50" dirty="0" err="1">
                <a:latin typeface="Times New Roman"/>
                <a:cs typeface="Times New Roman"/>
              </a:rPr>
              <a:t>trẻ</a:t>
            </a:r>
            <a:r>
              <a:rPr lang="en-US" sz="2000" spc="-50" dirty="0">
                <a:latin typeface="Times New Roman"/>
                <a:cs typeface="Times New Roman"/>
              </a:rPr>
              <a:t> </a:t>
            </a:r>
            <a:r>
              <a:rPr lang="en-US" sz="2000" spc="-50" dirty="0" err="1">
                <a:latin typeface="Times New Roman"/>
                <a:cs typeface="Times New Roman"/>
              </a:rPr>
              <a:t>em</a:t>
            </a:r>
            <a:r>
              <a:rPr lang="en-US" sz="2000" spc="-50" dirty="0">
                <a:latin typeface="Times New Roman"/>
                <a:cs typeface="Times New Roman"/>
              </a:rPr>
              <a:t>, </a:t>
            </a:r>
            <a:r>
              <a:rPr lang="en-US" sz="2000" spc="-50" dirty="0" err="1">
                <a:latin typeface="Times New Roman"/>
                <a:cs typeface="Times New Roman"/>
              </a:rPr>
              <a:t>vị</a:t>
            </a:r>
            <a:r>
              <a:rPr lang="en-US" sz="2000" spc="-50" dirty="0">
                <a:latin typeface="Times New Roman"/>
                <a:cs typeface="Times New Roman"/>
              </a:rPr>
              <a:t> </a:t>
            </a:r>
            <a:r>
              <a:rPr lang="en-US" sz="2000" spc="-50" dirty="0" err="1">
                <a:latin typeface="Times New Roman"/>
                <a:cs typeface="Times New Roman"/>
              </a:rPr>
              <a:t>thành</a:t>
            </a:r>
            <a:r>
              <a:rPr lang="en-US" sz="2000" spc="-50" dirty="0">
                <a:latin typeface="Times New Roman"/>
                <a:cs typeface="Times New Roman"/>
              </a:rPr>
              <a:t> </a:t>
            </a:r>
            <a:r>
              <a:rPr lang="en-US" sz="2000" spc="-50" dirty="0" err="1">
                <a:latin typeface="Times New Roman"/>
                <a:cs typeface="Times New Roman"/>
              </a:rPr>
              <a:t>niên</a:t>
            </a:r>
            <a:r>
              <a:rPr lang="en-US" sz="2000" spc="-50" dirty="0">
                <a:latin typeface="Times New Roman"/>
                <a:cs typeface="Times New Roman"/>
              </a:rPr>
              <a:t> </a:t>
            </a:r>
            <a:r>
              <a:rPr lang="en-US" sz="2000" spc="-50" dirty="0" err="1">
                <a:latin typeface="Times New Roman"/>
                <a:cs typeface="Times New Roman"/>
              </a:rPr>
              <a:t>và</a:t>
            </a:r>
            <a:r>
              <a:rPr lang="en-US" sz="2000" spc="-50" dirty="0">
                <a:latin typeface="Times New Roman"/>
                <a:cs typeface="Times New Roman"/>
              </a:rPr>
              <a:t> </a:t>
            </a:r>
            <a:r>
              <a:rPr lang="en-US" sz="2000" spc="-50" dirty="0" err="1">
                <a:latin typeface="Times New Roman"/>
                <a:cs typeface="Times New Roman"/>
              </a:rPr>
              <a:t>phụ</a:t>
            </a:r>
            <a:r>
              <a:rPr lang="en-US" sz="2000" spc="-50" dirty="0">
                <a:latin typeface="Times New Roman"/>
                <a:cs typeface="Times New Roman"/>
              </a:rPr>
              <a:t> </a:t>
            </a:r>
            <a:r>
              <a:rPr lang="en-US" sz="2000" spc="-50" dirty="0" err="1">
                <a:latin typeface="Times New Roman"/>
                <a:cs typeface="Times New Roman"/>
              </a:rPr>
              <a:t>nữ</a:t>
            </a:r>
            <a:r>
              <a:rPr lang="en-US" sz="2000" spc="-50" dirty="0">
                <a:latin typeface="Times New Roman"/>
                <a:cs typeface="Times New Roman"/>
              </a:rPr>
              <a:t> </a:t>
            </a:r>
            <a:r>
              <a:rPr lang="en-US" sz="2000" spc="-50" dirty="0" err="1">
                <a:latin typeface="Times New Roman"/>
                <a:cs typeface="Times New Roman"/>
              </a:rPr>
              <a:t>có</a:t>
            </a:r>
            <a:r>
              <a:rPr lang="en-US" sz="2000" spc="-50" dirty="0">
                <a:latin typeface="Times New Roman"/>
                <a:cs typeface="Times New Roman"/>
              </a:rPr>
              <a:t> </a:t>
            </a:r>
            <a:r>
              <a:rPr lang="en-US" sz="2000" spc="-50" dirty="0" err="1">
                <a:latin typeface="Times New Roman"/>
                <a:cs typeface="Times New Roman"/>
              </a:rPr>
              <a:t>thai</a:t>
            </a:r>
            <a:r>
              <a:rPr sz="2000" dirty="0" err="1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98450" marR="15875" indent="-28575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2000" dirty="0" err="1">
                <a:latin typeface="Calibri"/>
                <a:cs typeface="Calibri"/>
              </a:rPr>
              <a:t>Tác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động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sức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khỏe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trong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dài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hạn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của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thuốc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nung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1" spc="-10" dirty="0" err="1">
                <a:solidFill>
                  <a:srgbClr val="0070C0"/>
                </a:solidFill>
                <a:latin typeface="Calibri"/>
                <a:cs typeface="Calibri"/>
              </a:rPr>
              <a:t>còn</a:t>
            </a:r>
            <a:r>
              <a:rPr lang="en-US" sz="2000" b="1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2000" b="1" spc="-10" dirty="0" err="1">
                <a:solidFill>
                  <a:srgbClr val="0070C0"/>
                </a:solidFill>
                <a:latin typeface="Calibri"/>
                <a:cs typeface="Calibri"/>
              </a:rPr>
              <a:t>ch</a:t>
            </a:r>
            <a:r>
              <a:rPr lang="vi-VN" sz="2000" b="1" spc="-10" dirty="0">
                <a:solidFill>
                  <a:srgbClr val="0070C0"/>
                </a:solidFill>
                <a:latin typeface="Calibri"/>
                <a:cs typeface="Calibri"/>
              </a:rPr>
              <a:t>ư</a:t>
            </a:r>
            <a:r>
              <a:rPr lang="en-US" sz="2000" b="1" spc="-10" dirty="0">
                <a:solidFill>
                  <a:srgbClr val="0070C0"/>
                </a:solidFill>
                <a:latin typeface="Calibri"/>
                <a:cs typeface="Calibri"/>
              </a:rPr>
              <a:t>a đ</a:t>
            </a:r>
            <a:r>
              <a:rPr lang="vi-VN" sz="2000" b="1" spc="-10" dirty="0">
                <a:solidFill>
                  <a:srgbClr val="0070C0"/>
                </a:solidFill>
                <a:latin typeface="Calibri"/>
                <a:cs typeface="Calibri"/>
              </a:rPr>
              <a:t>ư</a:t>
            </a:r>
            <a:r>
              <a:rPr lang="en-US" sz="2000" b="1" spc="-10" dirty="0" err="1">
                <a:solidFill>
                  <a:srgbClr val="0070C0"/>
                </a:solidFill>
                <a:latin typeface="Calibri"/>
                <a:cs typeface="Calibri"/>
              </a:rPr>
              <a:t>ợc</a:t>
            </a:r>
            <a:r>
              <a:rPr lang="en-US" sz="2000" b="1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2000" b="1" spc="-10" dirty="0" err="1">
                <a:solidFill>
                  <a:srgbClr val="0070C0"/>
                </a:solidFill>
                <a:latin typeface="Calibri"/>
                <a:cs typeface="Calibri"/>
              </a:rPr>
              <a:t>biết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Không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đủ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bằng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chứng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về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về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nguy</a:t>
            </a:r>
            <a:r>
              <a:rPr lang="en-US" sz="2000" dirty="0">
                <a:latin typeface="Calibri"/>
                <a:cs typeface="Calibri"/>
              </a:rPr>
              <a:t> c</a:t>
            </a:r>
            <a:r>
              <a:rPr lang="vi-VN" sz="2000" dirty="0">
                <a:latin typeface="Calibri"/>
                <a:cs typeface="Calibri"/>
              </a:rPr>
              <a:t>ơ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tuyệt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đối</a:t>
            </a:r>
            <a:r>
              <a:rPr lang="en-US" sz="2000" dirty="0">
                <a:latin typeface="Calibri"/>
                <a:cs typeface="Calibri"/>
              </a:rPr>
              <a:t> hay t</a:t>
            </a:r>
            <a:r>
              <a:rPr lang="vi-VN" sz="2000" dirty="0">
                <a:latin typeface="Calibri"/>
                <a:cs typeface="Calibri"/>
              </a:rPr>
              <a:t>ư</a:t>
            </a:r>
            <a:r>
              <a:rPr lang="en-US" sz="2000" dirty="0" err="1">
                <a:latin typeface="Calibri"/>
                <a:cs typeface="Calibri"/>
              </a:rPr>
              <a:t>ơng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đối</a:t>
            </a:r>
            <a:r>
              <a:rPr sz="2000"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63414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BF6EB8CC097D4D9FFF2090D7B7BAFB" ma:contentTypeVersion="11" ma:contentTypeDescription="Create a new document." ma:contentTypeScope="" ma:versionID="d7d32b04544a4b2328fd101d8811ce40">
  <xsd:schema xmlns:xsd="http://www.w3.org/2001/XMLSchema" xmlns:xs="http://www.w3.org/2001/XMLSchema" xmlns:p="http://schemas.microsoft.com/office/2006/metadata/properties" xmlns:ns3="fb00a440-16a7-4b3d-89d6-4a551466631c" xmlns:ns4="4953f6e4-8bd4-4326-b6ca-e3f4f00ccdde" targetNamespace="http://schemas.microsoft.com/office/2006/metadata/properties" ma:root="true" ma:fieldsID="f944231436718d6700f27a2661429049" ns3:_="" ns4:_="">
    <xsd:import namespace="fb00a440-16a7-4b3d-89d6-4a551466631c"/>
    <xsd:import namespace="4953f6e4-8bd4-4326-b6ca-e3f4f00ccdd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0a440-16a7-4b3d-89d6-4a55146663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3f6e4-8bd4-4326-b6ca-e3f4f00ccdd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46EB69-DFFD-4F52-A13F-8963A2A7A2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464EE3-42AA-46F4-AED8-AFCF5C843A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0a440-16a7-4b3d-89d6-4a551466631c"/>
    <ds:schemaRef ds:uri="4953f6e4-8bd4-4326-b6ca-e3f4f00ccd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E6AD54-CF2A-4507-855E-37AF9F01838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4953f6e4-8bd4-4326-b6ca-e3f4f00ccdde"/>
    <ds:schemaRef ds:uri="fb00a440-16a7-4b3d-89d6-4a551466631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24294</TotalTime>
  <Words>1621</Words>
  <Application>Microsoft Office PowerPoint</Application>
  <PresentationFormat>On-screen Show (4:3)</PresentationFormat>
  <Paragraphs>137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2 nhóm sản phẩm thuốc lá  thế hệ mới chính</vt:lpstr>
      <vt:lpstr>Bằng chứng cho thấy: Thuốc nung cũng chính là thuốc lá:</vt:lpstr>
      <vt:lpstr>Thuốc lá điện tử ENDS: Thành phần và các chất ô nhiễm</vt:lpstr>
      <vt:lpstr>Bằng chứng: thuốc lá điện tử cũng chứa những hóa chất độc hại</vt:lpstr>
      <vt:lpstr>Ngoài ra: thuốc lá điện tử còn gây ngộ độc và nổ</vt:lpstr>
      <vt:lpstr>Giới trẻ sử dụng thuốc lá điện tử Khu vực Tây Thái Bình Dương</vt:lpstr>
      <vt:lpstr>Slide 8</vt:lpstr>
      <vt:lpstr>Slide 9</vt:lpstr>
      <vt:lpstr>Slide 10</vt:lpstr>
      <vt:lpstr>Khuyến cáo của WHO về thuốc lá điện tử </vt:lpstr>
      <vt:lpstr>Thuốc lá điện tử: Cấm và kiểm soát trên TG</vt:lpstr>
      <vt:lpstr>Slide 13</vt:lpstr>
      <vt:lpstr>Kế hoạch hành động về kiểm soát thuốc lá 2019-2030 khu vực tây TBD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Action Plan or Tobacco Control in the Western Pacific (2020-2030)</dc:title>
  <dc:creator>KASHIWABARA, Mina (WPRO)</dc:creator>
  <cp:lastModifiedBy>Admin</cp:lastModifiedBy>
  <cp:revision>183</cp:revision>
  <dcterms:created xsi:type="dcterms:W3CDTF">2006-08-16T00:00:00Z</dcterms:created>
  <dcterms:modified xsi:type="dcterms:W3CDTF">2019-11-14T11:03:11Z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0x0101000BBF6EB8CC097D4D9FFF2090D7B7BAFB</vt:lpwstr>
  </property>
</Properties>
</file>