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80" r:id="rId15"/>
    <p:sldId id="281" r:id="rId16"/>
    <p:sldId id="271" r:id="rId17"/>
    <p:sldId id="273" r:id="rId18"/>
    <p:sldId id="272" r:id="rId19"/>
    <p:sldId id="275" r:id="rId20"/>
    <p:sldId id="274" r:id="rId21"/>
    <p:sldId id="282" r:id="rId22"/>
    <p:sldId id="278" r:id="rId23"/>
    <p:sldId id="279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5FBEA-B66E-41B8-B92C-43658F8E439C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97720-51F8-4E06-9E5B-74B0BD733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accoscam.ucsf.edu/pdf/ScolloTC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7540D2-14A6-46F2-B123-CB28514C77C2}" type="slidenum">
              <a:rPr lang="en-US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135"/>
            <a:ext cx="5028986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93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0067" indent="-276949" defTabSz="91393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7796" indent="-221559" defTabSz="91393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0914" indent="-221559" defTabSz="91393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4032" indent="-221559" defTabSz="91393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7150" indent="-221559" defTabSz="913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80269" indent="-221559" defTabSz="913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23387" indent="-221559" defTabSz="913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66505" indent="-221559" defTabSz="913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592C4C-1C75-4430-921E-34BFC965C2E9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1559" indent="-221559">
              <a:buFontTx/>
              <a:buAutoNum type="arabicPeriod"/>
            </a:pPr>
            <a:r>
              <a:rPr lang="en-US" altLang="zh-CN" dirty="0" smtClean="0"/>
              <a:t>A comprehensive review of all available studies on the economic impact of smoke-free workplace laws---</a:t>
            </a:r>
            <a:r>
              <a:rPr lang="en-US" altLang="zh-CN" dirty="0" err="1" smtClean="0"/>
              <a:t>Scollo</a:t>
            </a:r>
            <a:r>
              <a:rPr lang="en-US" altLang="zh-CN" dirty="0" smtClean="0"/>
              <a:t> M, </a:t>
            </a:r>
            <a:r>
              <a:rPr lang="en-US" altLang="zh-CN" dirty="0" err="1" smtClean="0"/>
              <a:t>Lal</a:t>
            </a:r>
            <a:r>
              <a:rPr lang="en-US" altLang="zh-CN" dirty="0" smtClean="0"/>
              <a:t> A, et al. Review of the quality of studies on the economic effects of smoke-free policies on the hospitality industry. Tobacco Control. 2003;12:13-20. Available from: </a:t>
            </a:r>
            <a:r>
              <a:rPr lang="en-US" altLang="zh-CN" dirty="0" smtClean="0">
                <a:hlinkClick r:id="rId3"/>
              </a:rPr>
              <a:t>http://www.tobaccoscam.ucsf.edu/pdf/ScolloTC.pdf</a:t>
            </a:r>
            <a:r>
              <a:rPr lang="en-US" altLang="zh-CN" dirty="0" smtClean="0"/>
              <a:t>. </a:t>
            </a:r>
          </a:p>
          <a:p>
            <a:pPr marL="221559" indent="-221559">
              <a:buFontTx/>
              <a:buAutoNum type="arabicPeriod"/>
            </a:pPr>
            <a:r>
              <a:rPr lang="en-US" altLang="en-US" dirty="0" err="1" smtClean="0"/>
              <a:t>Smokefree</a:t>
            </a:r>
            <a:r>
              <a:rPr lang="en-US" altLang="en-US" dirty="0" smtClean="0"/>
              <a:t> ACTION (2007). As the smoke clears: the myths and reality of </a:t>
            </a:r>
            <a:r>
              <a:rPr lang="en-US" altLang="en-US" dirty="0" err="1" smtClean="0"/>
              <a:t>Smokefree</a:t>
            </a:r>
            <a:r>
              <a:rPr lang="en-US" altLang="en-US" dirty="0" smtClean="0"/>
              <a:t> England. Available online at: http://www.smokefreeaction.org.uk, Accessed 5 November 2007.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52FCB0-AC30-4C4D-8761-E3C59A004AD7}" type="slidenum">
              <a:rPr lang="en-US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135"/>
            <a:ext cx="5028986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63B259-9DCC-486B-AD07-27F5043DA70F}" type="slidenum">
              <a:rPr lang="en-US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135"/>
            <a:ext cx="5028986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859C-AB1A-4C24-9E21-F36CF87C538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84B7-031A-4366-8533-B1E46BCC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859C-AB1A-4C24-9E21-F36CF87C538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84B7-031A-4366-8533-B1E46BCC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859C-AB1A-4C24-9E21-F36CF87C538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84B7-031A-4366-8533-B1E46BCC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Văn phòng Tổ chức Y tế Thế giới tại Việt Nam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7183D9-64DE-48F1-8B39-AC55C526D3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6108028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Văn phòng Tổ chức Y tế Thế giới tại Việt Nam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ED890-A5A7-4100-8886-3752D6A9D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576011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Văn phòng Tổ chức Y tế Thế giới tại Việt Nam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69A87-E6B2-4847-93B6-70089F386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3326475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859C-AB1A-4C24-9E21-F36CF87C538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84B7-031A-4366-8533-B1E46BCC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859C-AB1A-4C24-9E21-F36CF87C538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84B7-031A-4366-8533-B1E46BCC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859C-AB1A-4C24-9E21-F36CF87C538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84B7-031A-4366-8533-B1E46BCC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859C-AB1A-4C24-9E21-F36CF87C538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84B7-031A-4366-8533-B1E46BCC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859C-AB1A-4C24-9E21-F36CF87C538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84B7-031A-4366-8533-B1E46BCC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859C-AB1A-4C24-9E21-F36CF87C538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84B7-031A-4366-8533-B1E46BCC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859C-AB1A-4C24-9E21-F36CF87C538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84B7-031A-4366-8533-B1E46BCC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859C-AB1A-4C24-9E21-F36CF87C538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AF84B7-031A-4366-8533-B1E46BCC01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89859C-AB1A-4C24-9E21-F36CF87C538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AF84B7-031A-4366-8533-B1E46BCC018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 err="1" smtClean="0"/>
              <a:t>Lợi</a:t>
            </a:r>
            <a:r>
              <a:rPr lang="en-US" sz="5000" dirty="0" smtClean="0"/>
              <a:t> </a:t>
            </a:r>
            <a:r>
              <a:rPr lang="en-US" sz="5000" dirty="0" err="1" smtClean="0"/>
              <a:t>ích</a:t>
            </a:r>
            <a:r>
              <a:rPr lang="en-US" sz="5000" dirty="0" smtClean="0"/>
              <a:t> </a:t>
            </a:r>
            <a:r>
              <a:rPr lang="en-US" sz="5000" dirty="0" err="1" smtClean="0"/>
              <a:t>của</a:t>
            </a:r>
            <a:r>
              <a:rPr lang="en-US" sz="5000" dirty="0" smtClean="0"/>
              <a:t> </a:t>
            </a:r>
            <a:r>
              <a:rPr lang="en-US" sz="5000" dirty="0" err="1" smtClean="0"/>
              <a:t>việc</a:t>
            </a:r>
            <a:r>
              <a:rPr lang="en-US" sz="5000" dirty="0" smtClean="0"/>
              <a:t> </a:t>
            </a:r>
            <a:r>
              <a:rPr lang="en-US" sz="5000" dirty="0" err="1" smtClean="0"/>
              <a:t>xây</a:t>
            </a:r>
            <a:r>
              <a:rPr lang="en-US" sz="5000" dirty="0" smtClean="0"/>
              <a:t> </a:t>
            </a:r>
            <a:r>
              <a:rPr lang="en-US" sz="5000" dirty="0" err="1" smtClean="0"/>
              <a:t>dựng</a:t>
            </a:r>
            <a:r>
              <a:rPr lang="en-US" sz="5000" dirty="0" smtClean="0"/>
              <a:t> </a:t>
            </a:r>
            <a:r>
              <a:rPr lang="en-US" sz="5000" dirty="0" err="1" smtClean="0"/>
              <a:t>môi</a:t>
            </a:r>
            <a:r>
              <a:rPr lang="en-US" sz="5000" dirty="0" smtClean="0"/>
              <a:t> </a:t>
            </a:r>
            <a:r>
              <a:rPr lang="en-US" sz="5000" dirty="0" err="1" smtClean="0"/>
              <a:t>trường</a:t>
            </a:r>
            <a:r>
              <a:rPr lang="en-US" sz="5000" dirty="0" smtClean="0"/>
              <a:t> </a:t>
            </a:r>
            <a:r>
              <a:rPr lang="en-US" sz="5000" dirty="0" err="1" smtClean="0"/>
              <a:t>không</a:t>
            </a:r>
            <a:r>
              <a:rPr lang="en-US" sz="5000" dirty="0" smtClean="0"/>
              <a:t> </a:t>
            </a:r>
            <a:r>
              <a:rPr lang="en-US" sz="5000" dirty="0" err="1" smtClean="0"/>
              <a:t>khói</a:t>
            </a:r>
            <a:r>
              <a:rPr lang="en-US" sz="5000" dirty="0" smtClean="0"/>
              <a:t> </a:t>
            </a:r>
            <a:r>
              <a:rPr lang="en-US" sz="5000" dirty="0" err="1" smtClean="0"/>
              <a:t>thuốc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7854696" cy="1247336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Quỹ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Phòng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chống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thuốc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lá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peeing 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8188"/>
            <a:ext cx="8812088" cy="4291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981200" y="2209800"/>
            <a:ext cx="842963" cy="703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600" b="1">
                <a:latin typeface="Arial" pitchFamily="34" charset="0"/>
              </a:rPr>
              <a:t>Duoc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1600" b="1">
                <a:latin typeface="Arial" pitchFamily="34" charset="0"/>
              </a:rPr>
              <a:t>tieu</a:t>
            </a:r>
            <a:endParaRPr lang="en-US" altLang="en-US" sz="1200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6096000" y="2133600"/>
            <a:ext cx="1016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600" b="1">
                <a:latin typeface="Arial" pitchFamily="34" charset="0"/>
              </a:rPr>
              <a:t>Khong duoc tieu</a:t>
            </a:r>
            <a:endParaRPr lang="en-US" altLang="en-US" sz="1600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4438650" y="1557338"/>
            <a:ext cx="0" cy="2519362"/>
          </a:xfrm>
          <a:prstGeom prst="line">
            <a:avLst/>
          </a:prstGeom>
          <a:noFill/>
          <a:ln w="76200">
            <a:solidFill>
              <a:srgbClr val="0000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1905000" y="304800"/>
            <a:ext cx="5448300" cy="43338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2179638" y="5445125"/>
            <a:ext cx="4586287" cy="6477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457200" y="762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2"/>
                </a:solidFill>
              </a:rPr>
              <a:t>Nếu không cấm hoàn toàn: không có tác dụng</a:t>
            </a: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228600" y="5105400"/>
            <a:ext cx="861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i="1" dirty="0"/>
              <a:t>“</a:t>
            </a:r>
            <a:r>
              <a:rPr lang="en-US" altLang="en-US" sz="2400" b="1" i="1" dirty="0" err="1"/>
              <a:t>Cách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duy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nhất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để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bảo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vệ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người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không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hút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thuốc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khỏi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phơi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nhiễm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với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hút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thuốc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thụ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động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là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thực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thi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môi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trường</a:t>
            </a:r>
            <a:r>
              <a:rPr lang="en-US" altLang="en-US" sz="2400" b="1" i="1" dirty="0"/>
              <a:t> 100% </a:t>
            </a:r>
            <a:r>
              <a:rPr lang="en-US" altLang="en-US" sz="2400" b="1" i="1" dirty="0" err="1"/>
              <a:t>không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khói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thuốc</a:t>
            </a:r>
            <a:r>
              <a:rPr lang="en-US" altLang="en-US" sz="2400" b="1" i="1" dirty="0"/>
              <a:t> ở </a:t>
            </a:r>
            <a:r>
              <a:rPr lang="en-US" altLang="en-US" sz="2400" b="1" i="1" dirty="0" err="1"/>
              <a:t>nơi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làm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việc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và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nơi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công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cộng</a:t>
            </a:r>
            <a:r>
              <a:rPr lang="en-US" altLang="en-US" sz="2400" b="1" i="1" dirty="0"/>
              <a:t>” </a:t>
            </a:r>
            <a:endParaRPr lang="en-US" altLang="en-US" sz="2400" b="1" i="1" dirty="0" smtClean="0"/>
          </a:p>
          <a:p>
            <a:r>
              <a:rPr lang="en-US" altLang="en-US" sz="2400" b="1" i="1" dirty="0" smtClean="0"/>
              <a:t>WHO 2007</a:t>
            </a:r>
            <a:endParaRPr lang="en-US" altLang="en-US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3712987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MPOWER </a:t>
            </a:r>
            <a:r>
              <a:rPr lang="en-GB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gói</a:t>
            </a:r>
            <a:r>
              <a:rPr lang="en-G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G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G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hỗ</a:t>
            </a:r>
            <a:r>
              <a:rPr lang="en-G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trợ</a:t>
            </a:r>
            <a:r>
              <a:rPr lang="en-G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G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9530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M</a:t>
            </a:r>
            <a:r>
              <a:rPr lang="en-US" dirty="0" smtClean="0"/>
              <a:t>onitor-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ngăn</a:t>
            </a:r>
            <a:r>
              <a:rPr lang="en-US" dirty="0" smtClean="0"/>
              <a:t> </a:t>
            </a:r>
            <a:r>
              <a:rPr lang="en-US" dirty="0" err="1" smtClean="0"/>
              <a:t>chặn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endParaRPr lang="en-US" dirty="0" smtClean="0"/>
          </a:p>
          <a:p>
            <a:r>
              <a:rPr lang="en-US" b="1" dirty="0" smtClean="0"/>
              <a:t>P</a:t>
            </a:r>
            <a:r>
              <a:rPr lang="en-US" dirty="0" smtClean="0"/>
              <a:t>rotect-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khỏi</a:t>
            </a:r>
            <a:r>
              <a:rPr lang="en-US" dirty="0" smtClean="0"/>
              <a:t> </a:t>
            </a:r>
            <a:r>
              <a:rPr lang="en-US" dirty="0" err="1" smtClean="0"/>
              <a:t>khói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endParaRPr lang="en-US" dirty="0" smtClean="0"/>
          </a:p>
          <a:p>
            <a:r>
              <a:rPr lang="en-US" b="1" dirty="0" smtClean="0"/>
              <a:t>O</a:t>
            </a:r>
            <a:r>
              <a:rPr lang="en-US" dirty="0" smtClean="0"/>
              <a:t>ffer-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nghiện</a:t>
            </a:r>
            <a:r>
              <a:rPr lang="en-US" dirty="0" smtClean="0"/>
              <a:t> </a:t>
            </a:r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endParaRPr lang="en-US" dirty="0" smtClean="0"/>
          </a:p>
          <a:p>
            <a:r>
              <a:rPr lang="en-US" b="1" dirty="0" smtClean="0"/>
              <a:t>W</a:t>
            </a:r>
            <a:r>
              <a:rPr lang="en-US" dirty="0" smtClean="0"/>
              <a:t>arn-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endParaRPr lang="en-US" dirty="0" smtClean="0"/>
          </a:p>
          <a:p>
            <a:r>
              <a:rPr lang="en-US" b="1" dirty="0" smtClean="0"/>
              <a:t>E</a:t>
            </a:r>
            <a:r>
              <a:rPr lang="en-US" dirty="0" smtClean="0"/>
              <a:t>nforce –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cường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biện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ngăn</a:t>
            </a:r>
            <a:r>
              <a:rPr lang="en-US" dirty="0" smtClean="0"/>
              <a:t> </a:t>
            </a:r>
            <a:r>
              <a:rPr lang="en-US" dirty="0" err="1" smtClean="0"/>
              <a:t>chặn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quảng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, </a:t>
            </a:r>
            <a:r>
              <a:rPr lang="en-US" dirty="0" err="1" smtClean="0"/>
              <a:t>khuyến</a:t>
            </a:r>
            <a:r>
              <a:rPr lang="en-US" dirty="0" smtClean="0"/>
              <a:t> </a:t>
            </a:r>
            <a:r>
              <a:rPr lang="en-US" dirty="0" err="1" smtClean="0"/>
              <a:t>mại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endParaRPr lang="en-US" dirty="0" smtClean="0"/>
          </a:p>
          <a:p>
            <a:r>
              <a:rPr lang="en-US" b="1" dirty="0" smtClean="0"/>
              <a:t>R</a:t>
            </a:r>
            <a:r>
              <a:rPr lang="en-US" dirty="0" smtClean="0"/>
              <a:t>aise-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khoản</a:t>
            </a:r>
            <a:r>
              <a:rPr lang="en-US" dirty="0" smtClean="0"/>
              <a:t> </a:t>
            </a:r>
            <a:r>
              <a:rPr lang="en-US" dirty="0" err="1" smtClean="0"/>
              <a:t>thuế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4-09-19 at 1.2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124200" cy="4339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Văn phòng Tổ chức Y tế Thế giới tại Việt Nam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285750"/>
            <a:ext cx="882015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err="1" smtClean="0"/>
              <a:t>Lợi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ích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Môi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trường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không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khói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thuốc</a:t>
            </a:r>
            <a:endParaRPr lang="en-US" altLang="en-US" sz="4000" b="1" dirty="0" smtClean="0"/>
          </a:p>
        </p:txBody>
      </p:sp>
      <p:pic>
        <p:nvPicPr>
          <p:cNvPr id="22532" name="Picture 3" descr="GTC_lec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7720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06400" y="6049963"/>
            <a:ext cx="191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rebuchet MS" pitchFamily="34" charset="0"/>
                <a:ea typeface="MS PGothic" pitchFamily="34" charset="-128"/>
              </a:rPr>
              <a:t>Source: Navas, A. (2007).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2362200" y="3276600"/>
            <a:ext cx="1223962" cy="7207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2286000" y="3276600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/>
              <a:t>Môi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trường</a:t>
            </a:r>
            <a:r>
              <a:rPr lang="en-US" altLang="en-US" sz="1800" dirty="0"/>
              <a:t> KKT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3962400" y="4724400"/>
            <a:ext cx="1295400" cy="94456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3995738" y="4643438"/>
            <a:ext cx="1223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/>
              <a:t>Tăng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bỏ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thuốc</a:t>
            </a:r>
            <a:r>
              <a:rPr lang="en-US" altLang="en-US" sz="1600" dirty="0"/>
              <a:t>- </a:t>
            </a:r>
            <a:r>
              <a:rPr lang="en-US" altLang="en-US" sz="1600" dirty="0" err="1"/>
              <a:t>giảm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tiêu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thụ</a:t>
            </a:r>
            <a:endParaRPr lang="en-US" altLang="en-US" sz="1600" dirty="0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3962400" y="1600200"/>
            <a:ext cx="1295400" cy="86836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4067175" y="1500188"/>
            <a:ext cx="10096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/>
              <a:t>Bảo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vệ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người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không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hút</a:t>
            </a:r>
            <a:endParaRPr lang="en-US" altLang="en-US" sz="1600" dirty="0"/>
          </a:p>
        </p:txBody>
      </p:sp>
      <p:sp>
        <p:nvSpPr>
          <p:cNvPr id="22540" name="Rectangle 11"/>
          <p:cNvSpPr>
            <a:spLocks noChangeArrowheads="1"/>
          </p:cNvSpPr>
          <p:nvPr/>
        </p:nvSpPr>
        <p:spPr bwMode="auto">
          <a:xfrm>
            <a:off x="5486400" y="3200400"/>
            <a:ext cx="1295400" cy="79216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5562600" y="3276600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/>
              <a:t>Giảm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bệnh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tật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tử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vong</a:t>
            </a:r>
            <a:endParaRPr lang="en-US" altLang="en-US" sz="1800" dirty="0"/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3810000" y="1066800"/>
            <a:ext cx="1584325" cy="360362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3657600" y="6172200"/>
            <a:ext cx="1727200" cy="2159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2544" name="Text Box 15"/>
          <p:cNvSpPr txBox="1">
            <a:spLocks noChangeArrowheads="1"/>
          </p:cNvSpPr>
          <p:nvPr/>
        </p:nvSpPr>
        <p:spPr bwMode="auto">
          <a:xfrm>
            <a:off x="3733800" y="990600"/>
            <a:ext cx="187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Arial" pitchFamily="34" charset="0"/>
              </a:rPr>
              <a:t>Lợi</a:t>
            </a:r>
            <a:r>
              <a:rPr lang="en-US" altLang="en-US" sz="1600" dirty="0">
                <a:latin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</a:rPr>
              <a:t>ích</a:t>
            </a:r>
            <a:r>
              <a:rPr lang="en-US" altLang="en-US" sz="1600" dirty="0">
                <a:latin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</a:rPr>
              <a:t>trực</a:t>
            </a:r>
            <a:r>
              <a:rPr lang="en-US" altLang="en-US" sz="1600" dirty="0">
                <a:latin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</a:rPr>
              <a:t>tiếp</a:t>
            </a:r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22545" name="Text Box 16"/>
          <p:cNvSpPr txBox="1">
            <a:spLocks noChangeArrowheads="1"/>
          </p:cNvSpPr>
          <p:nvPr/>
        </p:nvSpPr>
        <p:spPr bwMode="auto">
          <a:xfrm>
            <a:off x="3708400" y="6308725"/>
            <a:ext cx="1655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2546" name="Text Box 17"/>
          <p:cNvSpPr txBox="1">
            <a:spLocks noChangeArrowheads="1"/>
          </p:cNvSpPr>
          <p:nvPr/>
        </p:nvSpPr>
        <p:spPr bwMode="auto">
          <a:xfrm>
            <a:off x="3733800" y="6096000"/>
            <a:ext cx="1655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Arial" pitchFamily="34" charset="0"/>
              </a:rPr>
              <a:t>Lợi</a:t>
            </a:r>
            <a:r>
              <a:rPr lang="en-US" altLang="en-US" sz="1600" dirty="0">
                <a:latin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</a:rPr>
              <a:t>ích</a:t>
            </a:r>
            <a:r>
              <a:rPr lang="en-US" altLang="en-US" sz="1600" dirty="0">
                <a:latin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</a:rPr>
              <a:t>gián</a:t>
            </a:r>
            <a:r>
              <a:rPr lang="en-US" altLang="en-US" sz="1600" dirty="0">
                <a:latin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</a:rPr>
              <a:t>tiếp</a:t>
            </a:r>
            <a:endParaRPr lang="en-US" altLang="en-US" sz="1600" dirty="0"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Lợi</a:t>
            </a:r>
            <a:r>
              <a:rPr lang="en-US" b="1" dirty="0" smtClean="0"/>
              <a:t> </a:t>
            </a:r>
            <a:r>
              <a:rPr lang="en-US" b="1" dirty="0" err="1" smtClean="0"/>
              <a:t>ích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sức</a:t>
            </a:r>
            <a:r>
              <a:rPr lang="en-US" b="1" dirty="0" smtClean="0"/>
              <a:t> </a:t>
            </a:r>
            <a:r>
              <a:rPr lang="en-US" b="1" dirty="0" err="1" smtClean="0"/>
              <a:t>khỏe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9624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KKT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carbon monoxide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endParaRPr lang="en-US" dirty="0" smtClean="0"/>
          </a:p>
          <a:p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KKT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cơn</a:t>
            </a:r>
            <a:r>
              <a:rPr lang="en-US" dirty="0" smtClean="0"/>
              <a:t> </a:t>
            </a:r>
            <a:r>
              <a:rPr lang="en-US" dirty="0" err="1" smtClean="0"/>
              <a:t>đau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endParaRPr lang="en-US" dirty="0" smtClean="0"/>
          </a:p>
          <a:p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KKT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ngôi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KKT,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phơi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r>
              <a:rPr lang="en-US" dirty="0" smtClean="0"/>
              <a:t> </a:t>
            </a:r>
            <a:r>
              <a:rPr lang="en-US" dirty="0" err="1" smtClean="0"/>
              <a:t>khói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ở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Ngôi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KKT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tỉ</a:t>
            </a:r>
            <a:r>
              <a:rPr lang="en-US" dirty="0" smtClean="0"/>
              <a:t> </a:t>
            </a:r>
            <a:r>
              <a:rPr lang="en-US" dirty="0" err="1" smtClean="0"/>
              <a:t>lệ</a:t>
            </a:r>
            <a:r>
              <a:rPr lang="en-US" dirty="0" smtClean="0"/>
              <a:t> </a:t>
            </a:r>
            <a:r>
              <a:rPr lang="en-US" dirty="0" err="1" smtClean="0"/>
              <a:t>hút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ở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niên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981200"/>
            <a:ext cx="457725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24400" y="6096000"/>
            <a:ext cx="441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Nguồn</a:t>
            </a:r>
            <a:r>
              <a:rPr lang="en-US" sz="800" dirty="0" smtClean="0"/>
              <a:t>: </a:t>
            </a:r>
            <a:r>
              <a:rPr lang="en-US" sz="800" dirty="0" err="1" smtClean="0"/>
              <a:t>Menzies</a:t>
            </a:r>
            <a:r>
              <a:rPr lang="en-US" sz="800" dirty="0" smtClean="0"/>
              <a:t> D et al. </a:t>
            </a:r>
            <a:r>
              <a:rPr lang="en-US" sz="800" dirty="0" err="1" smtClean="0"/>
              <a:t>Triệu</a:t>
            </a:r>
            <a:r>
              <a:rPr lang="en-US" sz="800" dirty="0" smtClean="0"/>
              <a:t> </a:t>
            </a:r>
            <a:r>
              <a:rPr lang="en-US" sz="800" dirty="0" err="1" smtClean="0"/>
              <a:t>chứng</a:t>
            </a:r>
            <a:r>
              <a:rPr lang="en-US" sz="800" dirty="0" smtClean="0"/>
              <a:t> </a:t>
            </a:r>
            <a:r>
              <a:rPr lang="en-US" sz="800" dirty="0" err="1" smtClean="0"/>
              <a:t>hô</a:t>
            </a:r>
            <a:r>
              <a:rPr lang="en-US" sz="800" dirty="0" smtClean="0"/>
              <a:t> </a:t>
            </a:r>
            <a:r>
              <a:rPr lang="en-US" sz="800" dirty="0" err="1" smtClean="0"/>
              <a:t>hấp</a:t>
            </a:r>
            <a:r>
              <a:rPr lang="en-US" sz="800" dirty="0" smtClean="0"/>
              <a:t>, </a:t>
            </a:r>
            <a:r>
              <a:rPr lang="en-US" sz="800" dirty="0" err="1" smtClean="0"/>
              <a:t>viêm</a:t>
            </a:r>
            <a:r>
              <a:rPr lang="en-US" sz="800" dirty="0" smtClean="0"/>
              <a:t> </a:t>
            </a:r>
            <a:r>
              <a:rPr lang="en-US" sz="800" dirty="0" err="1" smtClean="0"/>
              <a:t>phổi</a:t>
            </a:r>
            <a:r>
              <a:rPr lang="en-US" sz="800" dirty="0" smtClean="0"/>
              <a:t> ở  </a:t>
            </a:r>
            <a:r>
              <a:rPr lang="en-US" sz="800" dirty="0" err="1" smtClean="0"/>
              <a:t>nhân</a:t>
            </a:r>
            <a:r>
              <a:rPr lang="en-US" sz="800" dirty="0" smtClean="0"/>
              <a:t> </a:t>
            </a:r>
            <a:r>
              <a:rPr lang="en-US" sz="800" dirty="0" err="1" smtClean="0"/>
              <a:t>viên</a:t>
            </a:r>
            <a:r>
              <a:rPr lang="en-US" sz="800" dirty="0" smtClean="0"/>
              <a:t> </a:t>
            </a:r>
            <a:r>
              <a:rPr lang="en-US" sz="800" dirty="0" err="1" smtClean="0"/>
              <a:t>quán</a:t>
            </a:r>
            <a:r>
              <a:rPr lang="en-US" sz="800" dirty="0" smtClean="0"/>
              <a:t> bar </a:t>
            </a:r>
            <a:r>
              <a:rPr lang="en-US" sz="800" dirty="0" err="1" smtClean="0"/>
              <a:t>trước</a:t>
            </a:r>
            <a:r>
              <a:rPr lang="en-US" sz="800" dirty="0" smtClean="0"/>
              <a:t> </a:t>
            </a:r>
            <a:r>
              <a:rPr lang="en-US" sz="800" dirty="0" err="1" smtClean="0"/>
              <a:t>và</a:t>
            </a:r>
            <a:r>
              <a:rPr lang="en-US" sz="800" dirty="0" smtClean="0"/>
              <a:t> </a:t>
            </a:r>
            <a:r>
              <a:rPr lang="en-US" sz="800" dirty="0" err="1" smtClean="0"/>
              <a:t>sau</a:t>
            </a:r>
            <a:r>
              <a:rPr lang="en-US" sz="800" dirty="0" smtClean="0"/>
              <a:t> </a:t>
            </a:r>
            <a:r>
              <a:rPr lang="en-US" sz="800" dirty="0" err="1" smtClean="0"/>
              <a:t>khi</a:t>
            </a:r>
            <a:r>
              <a:rPr lang="en-US" sz="800" dirty="0" smtClean="0"/>
              <a:t> </a:t>
            </a:r>
            <a:r>
              <a:rPr lang="en-US" sz="800" dirty="0" err="1" smtClean="0"/>
              <a:t>có</a:t>
            </a:r>
            <a:r>
              <a:rPr lang="en-US" sz="800" dirty="0" smtClean="0"/>
              <a:t> </a:t>
            </a:r>
            <a:r>
              <a:rPr lang="en-US" sz="800" dirty="0" err="1" smtClean="0"/>
              <a:t>luật</a:t>
            </a:r>
            <a:r>
              <a:rPr lang="en-US" sz="800" dirty="0" smtClean="0"/>
              <a:t> </a:t>
            </a:r>
            <a:r>
              <a:rPr lang="en-US" sz="800" dirty="0" err="1" smtClean="0"/>
              <a:t>cấm</a:t>
            </a:r>
            <a:r>
              <a:rPr lang="en-US" sz="800" dirty="0" smtClean="0"/>
              <a:t> </a:t>
            </a:r>
            <a:r>
              <a:rPr lang="en-US" sz="800" dirty="0" err="1" smtClean="0"/>
              <a:t>hút</a:t>
            </a:r>
            <a:r>
              <a:rPr lang="en-US" sz="800" dirty="0" smtClean="0"/>
              <a:t> </a:t>
            </a:r>
            <a:r>
              <a:rPr lang="en-US" sz="800" dirty="0" err="1" smtClean="0"/>
              <a:t>thuốc</a:t>
            </a:r>
            <a:r>
              <a:rPr lang="en-US" sz="800" dirty="0" smtClean="0"/>
              <a:t> ở </a:t>
            </a:r>
            <a:r>
              <a:rPr lang="en-US" sz="800" dirty="0" err="1" smtClean="0"/>
              <a:t>những</a:t>
            </a:r>
            <a:r>
              <a:rPr lang="en-US" sz="800" dirty="0" smtClean="0"/>
              <a:t> </a:t>
            </a:r>
            <a:r>
              <a:rPr lang="en-US" sz="800" dirty="0" err="1" smtClean="0"/>
              <a:t>nưi</a:t>
            </a:r>
            <a:r>
              <a:rPr lang="en-US" sz="800" dirty="0" smtClean="0"/>
              <a:t> </a:t>
            </a:r>
            <a:r>
              <a:rPr lang="en-US" sz="800" dirty="0" err="1" smtClean="0"/>
              <a:t>công</a:t>
            </a:r>
            <a:r>
              <a:rPr lang="en-US" sz="800" dirty="0" smtClean="0"/>
              <a:t> </a:t>
            </a:r>
            <a:r>
              <a:rPr lang="en-US" sz="800" dirty="0" err="1" smtClean="0"/>
              <a:t>cộng</a:t>
            </a:r>
            <a:r>
              <a:rPr lang="en-US" sz="800" dirty="0" smtClean="0"/>
              <a:t>.</a:t>
            </a:r>
          </a:p>
          <a:p>
            <a:r>
              <a:rPr lang="en-US" sz="800" i="1" dirty="0" smtClean="0"/>
              <a:t>Journal of the American Medical Association </a:t>
            </a:r>
            <a:r>
              <a:rPr lang="en-US" sz="800" dirty="0" smtClean="0"/>
              <a:t>, 2006, 296:1742–1748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1219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ở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quán</a:t>
            </a:r>
            <a:r>
              <a:rPr lang="en-US" dirty="0" smtClean="0"/>
              <a:t> bar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luật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KKT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248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Nguồn</a:t>
            </a:r>
            <a:r>
              <a:rPr lang="en-US" sz="1200" dirty="0" smtClean="0"/>
              <a:t>: </a:t>
            </a:r>
            <a:r>
              <a:rPr lang="en-US" sz="1200" dirty="0" err="1" smtClean="0"/>
              <a:t>Báo</a:t>
            </a:r>
            <a:r>
              <a:rPr lang="en-US" sz="1200" dirty="0" smtClean="0"/>
              <a:t> </a:t>
            </a:r>
            <a:r>
              <a:rPr lang="en-US" sz="1200" dirty="0" err="1" smtClean="0"/>
              <a:t>cáo</a:t>
            </a:r>
            <a:r>
              <a:rPr lang="en-US" sz="1200" dirty="0" smtClean="0"/>
              <a:t> </a:t>
            </a:r>
            <a:r>
              <a:rPr lang="en-US" sz="1200" dirty="0" err="1" smtClean="0"/>
              <a:t>của</a:t>
            </a:r>
            <a:r>
              <a:rPr lang="en-US" sz="1200" dirty="0" smtClean="0"/>
              <a:t> WHO </a:t>
            </a:r>
            <a:r>
              <a:rPr lang="en-US" sz="1200" dirty="0" err="1" smtClean="0"/>
              <a:t>về</a:t>
            </a:r>
            <a:r>
              <a:rPr lang="en-US" sz="1200" dirty="0" smtClean="0"/>
              <a:t> </a:t>
            </a:r>
            <a:r>
              <a:rPr lang="en-US" sz="1200" dirty="0" err="1" smtClean="0"/>
              <a:t>nạn</a:t>
            </a:r>
            <a:r>
              <a:rPr lang="en-US" sz="1200" dirty="0" smtClean="0"/>
              <a:t> </a:t>
            </a:r>
            <a:r>
              <a:rPr lang="en-US" sz="1200" dirty="0" err="1" smtClean="0"/>
              <a:t>dịch</a:t>
            </a:r>
            <a:r>
              <a:rPr lang="en-US" sz="1200" dirty="0" smtClean="0"/>
              <a:t> </a:t>
            </a:r>
            <a:r>
              <a:rPr lang="en-US" sz="1200" dirty="0" err="1" smtClean="0"/>
              <a:t>thuốc</a:t>
            </a:r>
            <a:r>
              <a:rPr lang="en-US" sz="1200" dirty="0" smtClean="0"/>
              <a:t> </a:t>
            </a:r>
            <a:r>
              <a:rPr lang="en-US" sz="1200" dirty="0" err="1" smtClean="0"/>
              <a:t>lá</a:t>
            </a:r>
            <a:r>
              <a:rPr lang="en-US" sz="1200" dirty="0" smtClean="0"/>
              <a:t> 2009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 txBox="1">
            <a:spLocks/>
          </p:cNvSpPr>
          <p:nvPr/>
        </p:nvSpPr>
        <p:spPr bwMode="auto">
          <a:xfrm>
            <a:off x="695325" y="2133600"/>
            <a:ext cx="79152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800"/>
              <a:t>11 nghiên cứu đã đăng tải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800"/>
              <a:t>Các nghiên cứu tiến hành tại Châu Âu, Mỹ, Canada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800"/>
              <a:t>Giảm trung bình 17% số ca nhồi máu cơ tim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800"/>
              <a:t>Ước tính toàn nước Mỹ tránh được 195,000 ca nhồi máu cơ tim mỗi năm nhờ quy định môi trường không khói thuốc</a:t>
            </a:r>
          </a:p>
        </p:txBody>
      </p:sp>
      <p:sp>
        <p:nvSpPr>
          <p:cNvPr id="26627" name="Subtitle 2"/>
          <p:cNvSpPr txBox="1">
            <a:spLocks/>
          </p:cNvSpPr>
          <p:nvPr/>
        </p:nvSpPr>
        <p:spPr bwMode="auto">
          <a:xfrm>
            <a:off x="1466850" y="5767388"/>
            <a:ext cx="68865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/>
              <a:t>Eric L. Johnson, M.D. A/Professor University of North Dakota</a:t>
            </a:r>
          </a:p>
        </p:txBody>
      </p:sp>
      <p:sp>
        <p:nvSpPr>
          <p:cNvPr id="26628" name="TextBox 22"/>
          <p:cNvSpPr txBox="1">
            <a:spLocks noChangeArrowheads="1"/>
          </p:cNvSpPr>
          <p:nvPr/>
        </p:nvSpPr>
        <p:spPr bwMode="auto">
          <a:xfrm>
            <a:off x="900113" y="119063"/>
            <a:ext cx="7743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</a:rPr>
              <a:t>Trực tiếp: Môi trường không khói thuốc giảm số ca nhồi máu cơ tim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1475" y="1619250"/>
          <a:ext cx="8534400" cy="4179888"/>
        </p:xfrm>
        <a:graphic>
          <a:graphicData uri="http://schemas.openxmlformats.org/drawingml/2006/table">
            <a:tbl>
              <a:tblPr/>
              <a:tblGrid>
                <a:gridCol w="2842264"/>
                <a:gridCol w="2846068"/>
                <a:gridCol w="2846068"/>
              </a:tblGrid>
              <a:tr h="135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ành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hập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viện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vì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nhồi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máu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tim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64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Helena</a:t>
                      </a: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68,140</a:t>
                      </a: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−40%</a:t>
                      </a: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734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Pueblo</a:t>
                      </a: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698,229</a:t>
                      </a: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−41%</a:t>
                      </a: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64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Indiana</a:t>
                      </a: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239,332</a:t>
                      </a: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−50%</a:t>
                      </a: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64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Ohio</a:t>
                      </a: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29,636</a:t>
                      </a: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−20%</a:t>
                      </a: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64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Saskatoon</a:t>
                      </a: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202,340</a:t>
                      </a: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−13%</a:t>
                      </a:r>
                    </a:p>
                  </a:txBody>
                  <a:tcPr marL="44425" marR="44425" marT="44433" marB="444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9" name="Subtitle 2"/>
          <p:cNvSpPr txBox="1">
            <a:spLocks/>
          </p:cNvSpPr>
          <p:nvPr/>
        </p:nvSpPr>
        <p:spPr bwMode="auto">
          <a:xfrm>
            <a:off x="395288" y="6134100"/>
            <a:ext cx="82089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/>
              <a:t>Nguồn Eric L. Johnson, M.D. A/Professor University of North Dakota 2012</a:t>
            </a:r>
          </a:p>
        </p:txBody>
      </p:sp>
      <p:sp>
        <p:nvSpPr>
          <p:cNvPr id="27670" name="Title 7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/>
              <a:t>Trực tiếp: Môi trường không khói thuốc giảm số ca nhồi máu cơ tim</a:t>
            </a:r>
            <a:endParaRPr lang="en-US" altLang="en-US" sz="4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Lợi</a:t>
            </a:r>
            <a:r>
              <a:rPr lang="en-US" b="1" dirty="0" smtClean="0"/>
              <a:t> </a:t>
            </a:r>
            <a:r>
              <a:rPr lang="en-US" b="1" dirty="0" err="1" smtClean="0"/>
              <a:t>ích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kinh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Times New Roman" pitchFamily="18" charset="0"/>
              <a:buAutoNum type="arabicPeriod"/>
            </a:pPr>
            <a:r>
              <a:rPr lang="en-US" altLang="en-US" sz="3600" dirty="0" err="1" smtClean="0"/>
              <a:t>Tăng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năng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suất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lao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động</a:t>
            </a:r>
            <a:r>
              <a:rPr lang="en-US" altLang="en-US" sz="3600" dirty="0" smtClean="0"/>
              <a:t> </a:t>
            </a:r>
          </a:p>
          <a:p>
            <a:pPr marL="514350" indent="-514350">
              <a:spcBef>
                <a:spcPts val="1800"/>
              </a:spcBef>
              <a:buFont typeface="Times New Roman" pitchFamily="18" charset="0"/>
              <a:buAutoNum type="arabicPeriod"/>
            </a:pPr>
            <a:r>
              <a:rPr lang="en-US" altLang="en-US" sz="3600" dirty="0" err="1" smtClean="0"/>
              <a:t>Giảm</a:t>
            </a:r>
            <a:r>
              <a:rPr lang="en-US" altLang="en-US" sz="3600" dirty="0" smtClean="0"/>
              <a:t> chi </a:t>
            </a:r>
            <a:r>
              <a:rPr lang="en-US" altLang="en-US" sz="3600" dirty="0" err="1" smtClean="0"/>
              <a:t>phí</a:t>
            </a:r>
            <a:r>
              <a:rPr lang="en-US" altLang="en-US" sz="3600" dirty="0" smtClean="0"/>
              <a:t> y </a:t>
            </a:r>
            <a:r>
              <a:rPr lang="en-US" altLang="en-US" sz="3600" dirty="0" err="1" smtClean="0"/>
              <a:t>tế</a:t>
            </a:r>
            <a:endParaRPr lang="en-US" altLang="en-US" sz="3600" dirty="0" smtClean="0"/>
          </a:p>
          <a:p>
            <a:pPr marL="514350" indent="-514350">
              <a:spcBef>
                <a:spcPts val="1800"/>
              </a:spcBef>
              <a:buFont typeface="Times New Roman" pitchFamily="18" charset="0"/>
              <a:buAutoNum type="arabicPeriod"/>
            </a:pPr>
            <a:r>
              <a:rPr lang="en-US" altLang="en-US" sz="3600" dirty="0" err="1" smtClean="0"/>
              <a:t>Giảm</a:t>
            </a:r>
            <a:r>
              <a:rPr lang="en-US" altLang="en-US" sz="3600" dirty="0" smtClean="0"/>
              <a:t> chi </a:t>
            </a:r>
            <a:r>
              <a:rPr lang="en-US" altLang="en-US" sz="3600" dirty="0" err="1" smtClean="0"/>
              <a:t>phí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bảo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hiểm</a:t>
            </a:r>
            <a:endParaRPr lang="en-US" altLang="en-US" sz="3600" dirty="0" smtClean="0"/>
          </a:p>
          <a:p>
            <a:pPr marL="514350" indent="-514350">
              <a:spcBef>
                <a:spcPts val="1800"/>
              </a:spcBef>
              <a:buFont typeface="Times New Roman" pitchFamily="18" charset="0"/>
              <a:buAutoNum type="arabicPeriod"/>
            </a:pPr>
            <a:r>
              <a:rPr lang="en-US" altLang="en-US" sz="3600" dirty="0" err="1" smtClean="0"/>
              <a:t>Giảm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cháy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nổ</a:t>
            </a:r>
            <a:endParaRPr lang="en-US" altLang="en-US" sz="3600" dirty="0" smtClean="0"/>
          </a:p>
          <a:p>
            <a:pPr marL="514350" indent="-514350">
              <a:spcBef>
                <a:spcPts val="1800"/>
              </a:spcBef>
              <a:buFont typeface="Times New Roman" pitchFamily="18" charset="0"/>
              <a:buAutoNum type="arabicPeriod"/>
            </a:pPr>
            <a:r>
              <a:rPr lang="en-US" altLang="en-US" sz="3600" dirty="0" err="1" smtClean="0"/>
              <a:t>Giảm</a:t>
            </a:r>
            <a:r>
              <a:rPr lang="en-US" altLang="en-US" sz="3600" dirty="0" smtClean="0"/>
              <a:t> chi </a:t>
            </a:r>
            <a:r>
              <a:rPr lang="en-US" altLang="en-US" sz="3600" dirty="0" err="1" smtClean="0"/>
              <a:t>phí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bảo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trì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nhà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xưởng</a:t>
            </a:r>
            <a:endParaRPr lang="en-US" altLang="en-US" sz="3600" dirty="0" smtClean="0"/>
          </a:p>
          <a:p>
            <a:pPr marL="514350" indent="-514350">
              <a:spcBef>
                <a:spcPts val="1800"/>
              </a:spcBef>
              <a:buFont typeface="Times New Roman" pitchFamily="18" charset="0"/>
              <a:buAutoNum type="arabicPeriod"/>
            </a:pPr>
            <a:r>
              <a:rPr lang="en-US" altLang="en-US" sz="3600" dirty="0" err="1" smtClean="0"/>
              <a:t>Hình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ảnh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cơ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quan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được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cải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thiện</a:t>
            </a:r>
            <a:endParaRPr lang="en-US" altLang="en-US" sz="36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81000"/>
            <a:ext cx="8362950" cy="762000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/>
              <a:t>Môi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trường</a:t>
            </a:r>
            <a:r>
              <a:rPr lang="en-US" sz="3200" b="1" dirty="0" smtClean="0"/>
              <a:t> KKT </a:t>
            </a:r>
            <a:r>
              <a:rPr lang="en-US" sz="3200" b="1" dirty="0" err="1" smtClean="0"/>
              <a:t>không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ảnh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hướng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đến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nghiệp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du </a:t>
            </a:r>
            <a:r>
              <a:rPr lang="en-US" sz="3200" b="1" dirty="0" err="1" smtClean="0"/>
              <a:t>lịch</a:t>
            </a:r>
            <a:endParaRPr lang="en-US" altLang="en-US" sz="3200" b="1" dirty="0" smtClean="0"/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009900"/>
            <a:ext cx="8516937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76350"/>
            <a:ext cx="8494712" cy="5180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altLang="zh-CN" sz="2600" dirty="0" err="1" smtClean="0">
                <a:ea typeface="SimSun" pitchFamily="2" charset="-122"/>
              </a:rPr>
              <a:t>Tất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cả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những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nghiên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cứu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đều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báo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cáo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rằng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không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có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tác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động</a:t>
            </a:r>
            <a:r>
              <a:rPr lang="en-US" altLang="zh-CN" sz="2600" dirty="0" smtClean="0">
                <a:ea typeface="SimSun" pitchFamily="2" charset="-122"/>
              </a:rPr>
              <a:t> hay </a:t>
            </a:r>
            <a:r>
              <a:rPr lang="en-US" altLang="zh-CN" sz="2600" dirty="0" err="1" smtClean="0">
                <a:ea typeface="SimSun" pitchFamily="2" charset="-122"/>
              </a:rPr>
              <a:t>ảnh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hưởng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của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Luật</a:t>
            </a:r>
            <a:r>
              <a:rPr lang="en-US" altLang="zh-CN" sz="2600" dirty="0" smtClean="0">
                <a:ea typeface="SimSun" pitchFamily="2" charset="-122"/>
              </a:rPr>
              <a:t> PCTH </a:t>
            </a:r>
            <a:r>
              <a:rPr lang="en-US" altLang="zh-CN" sz="2600" dirty="0" err="1" smtClean="0">
                <a:ea typeface="SimSun" pitchFamily="2" charset="-122"/>
              </a:rPr>
              <a:t>thuốc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lá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đến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doanh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thu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bán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hàng</a:t>
            </a:r>
            <a:r>
              <a:rPr lang="en-US" altLang="zh-CN" sz="2600" dirty="0" smtClean="0">
                <a:ea typeface="SimSun" pitchFamily="2" charset="-122"/>
              </a:rPr>
              <a:t> hay </a:t>
            </a:r>
            <a:r>
              <a:rPr lang="en-US" altLang="zh-CN" sz="2600" dirty="0" err="1" smtClean="0">
                <a:ea typeface="SimSun" pitchFamily="2" charset="-122"/>
              </a:rPr>
              <a:t>việc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làm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tại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nhà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hàng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và</a:t>
            </a:r>
            <a:r>
              <a:rPr lang="en-US" altLang="zh-CN" sz="2600" dirty="0" smtClean="0">
                <a:ea typeface="SimSun" pitchFamily="2" charset="-122"/>
              </a:rPr>
              <a:t> </a:t>
            </a:r>
            <a:r>
              <a:rPr lang="en-US" altLang="zh-CN" sz="2600" dirty="0" err="1" smtClean="0">
                <a:ea typeface="SimSun" pitchFamily="2" charset="-122"/>
              </a:rPr>
              <a:t>quán</a:t>
            </a:r>
            <a:r>
              <a:rPr lang="en-US" altLang="zh-CN" sz="2600" dirty="0" smtClean="0">
                <a:ea typeface="SimSun" pitchFamily="2" charset="-122"/>
              </a:rPr>
              <a:t> bar.</a:t>
            </a:r>
            <a:r>
              <a:rPr lang="en-US" altLang="en-US" sz="2600" baseline="30000" dirty="0" smtClean="0"/>
              <a:t>1</a:t>
            </a:r>
          </a:p>
          <a:p>
            <a:pPr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altLang="en-US" sz="2600" dirty="0" err="1" smtClean="0"/>
              <a:t>Một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điều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tra</a:t>
            </a:r>
            <a:r>
              <a:rPr lang="en-US" altLang="en-US" sz="2600" dirty="0" smtClean="0"/>
              <a:t> ở </a:t>
            </a:r>
            <a:r>
              <a:rPr lang="en-US" altLang="en-US" sz="2600" dirty="0" err="1" smtClean="0"/>
              <a:t>Anh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đã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chỉ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ra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rằng</a:t>
            </a:r>
            <a:r>
              <a:rPr lang="en-US" altLang="en-US" sz="2600" dirty="0" smtClean="0"/>
              <a:t> 20% </a:t>
            </a:r>
            <a:r>
              <a:rPr lang="en-US" altLang="en-US" sz="2600" dirty="0" err="1" smtClean="0"/>
              <a:t>người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không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hút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thuốc</a:t>
            </a:r>
            <a:r>
              <a:rPr lang="en-US" altLang="en-US" sz="2600" dirty="0" smtClean="0"/>
              <a:t> </a:t>
            </a:r>
            <a:r>
              <a:rPr lang="en-US" altLang="en-US" dirty="0" err="1" smtClean="0"/>
              <a:t>thường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xuyên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đến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quán</a:t>
            </a:r>
            <a:r>
              <a:rPr lang="en-US" altLang="en-US" dirty="0" smtClean="0"/>
              <a:t> bar </a:t>
            </a:r>
            <a:r>
              <a:rPr lang="en-US" altLang="en-US" dirty="0" err="1" smtClean="0"/>
              <a:t>hơn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vì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nơi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cấm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hút</a:t>
            </a:r>
            <a:r>
              <a:rPr lang="en-US" altLang="en-US" dirty="0" smtClean="0"/>
              <a:t> thuốc</a:t>
            </a:r>
            <a:r>
              <a:rPr lang="en-US" altLang="en-US" sz="2600" dirty="0" smtClean="0"/>
              <a:t>.</a:t>
            </a:r>
            <a:r>
              <a:rPr lang="en-US" altLang="en-US" sz="2600" baseline="30000" dirty="0" smtClean="0"/>
              <a:t>2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76250" y="6283325"/>
            <a:ext cx="273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3399"/>
                </a:solidFill>
              </a:rPr>
              <a:t>*2006 Tobacco Atlas, 2</a:t>
            </a:r>
            <a:r>
              <a:rPr lang="en-US" altLang="en-US" sz="1400" baseline="30000">
                <a:solidFill>
                  <a:srgbClr val="003399"/>
                </a:solidFill>
              </a:rPr>
              <a:t>nd</a:t>
            </a:r>
            <a:r>
              <a:rPr lang="en-US" altLang="en-US" sz="1400">
                <a:solidFill>
                  <a:srgbClr val="003399"/>
                </a:solidFill>
              </a:rPr>
              <a:t> Edition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527050" y="4059238"/>
            <a:ext cx="2403475" cy="376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accent2"/>
                </a:solidFill>
              </a:rPr>
              <a:t>California 1992-2004</a:t>
            </a:r>
          </a:p>
        </p:txBody>
      </p:sp>
    </p:spTree>
    <p:extLst>
      <p:ext uri="{BB962C8B-B14F-4D97-AF65-F5344CB8AC3E}">
        <p14:creationId xmlns="" xmlns:p14="http://schemas.microsoft.com/office/powerpoint/2010/main" val="37407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1143000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Môi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trường</a:t>
            </a:r>
            <a:r>
              <a:rPr lang="en-US" sz="4000" b="1" dirty="0" smtClean="0"/>
              <a:t> KKT </a:t>
            </a:r>
            <a:r>
              <a:rPr lang="en-US" sz="4000" b="1" dirty="0" err="1" smtClean="0"/>
              <a:t>không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ảnh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hướng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đến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nghiệp</a:t>
            </a:r>
            <a:r>
              <a:rPr lang="en-US" sz="4000" b="1" dirty="0" smtClean="0"/>
              <a:t> du </a:t>
            </a:r>
            <a:r>
              <a:rPr lang="en-US" sz="4000" b="1" dirty="0" err="1" smtClean="0"/>
              <a:t>lịch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648200"/>
          </a:xfrm>
        </p:spPr>
        <p:txBody>
          <a:bodyPr/>
          <a:lstStyle/>
          <a:p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KKT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doanh</a:t>
            </a:r>
            <a:r>
              <a:rPr lang="en-US" dirty="0" smtClean="0"/>
              <a:t>,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du </a:t>
            </a:r>
            <a:r>
              <a:rPr lang="en-US" dirty="0" err="1" smtClean="0"/>
              <a:t>lịch</a:t>
            </a:r>
            <a:r>
              <a:rPr lang="en-US" dirty="0" smtClean="0"/>
              <a:t> ( </a:t>
            </a:r>
            <a:r>
              <a:rPr lang="en-US" dirty="0" err="1" smtClean="0"/>
              <a:t>quán</a:t>
            </a:r>
            <a:r>
              <a:rPr lang="en-US" dirty="0" smtClean="0"/>
              <a:t> bar,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, </a:t>
            </a:r>
            <a:r>
              <a:rPr lang="en-US" dirty="0" err="1" smtClean="0"/>
              <a:t>sàn</a:t>
            </a:r>
            <a:r>
              <a:rPr lang="en-US" dirty="0" smtClean="0"/>
              <a:t> </a:t>
            </a:r>
            <a:r>
              <a:rPr lang="en-US" dirty="0" err="1" smtClean="0"/>
              <a:t>nhảy</a:t>
            </a:r>
            <a:r>
              <a:rPr lang="en-US" dirty="0" smtClean="0"/>
              <a:t>)</a:t>
            </a:r>
          </a:p>
          <a:p>
            <a:r>
              <a:rPr lang="en-US" dirty="0" smtClean="0"/>
              <a:t>Ở </a:t>
            </a:r>
            <a:r>
              <a:rPr lang="en-US" dirty="0" err="1" smtClean="0"/>
              <a:t>Mỹ</a:t>
            </a:r>
            <a:r>
              <a:rPr lang="en-US" dirty="0" smtClean="0"/>
              <a:t>, TP New York (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KKT -1995, </a:t>
            </a:r>
            <a:r>
              <a:rPr lang="en-US" dirty="0" err="1" smtClean="0"/>
              <a:t>lao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; 2008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quán</a:t>
            </a:r>
            <a:r>
              <a:rPr lang="en-US" dirty="0" smtClean="0"/>
              <a:t> bar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tục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sz="1800" i="1" dirty="0" err="1" smtClean="0"/>
              <a:t>Nguồn</a:t>
            </a:r>
            <a:r>
              <a:rPr lang="en-US" sz="1800" i="1" dirty="0" smtClean="0"/>
              <a:t>: </a:t>
            </a:r>
            <a:r>
              <a:rPr lang="en-US" sz="1800" i="1" dirty="0" err="1" smtClean="0"/>
              <a:t>Báo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cáo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của</a:t>
            </a:r>
            <a:r>
              <a:rPr lang="en-US" sz="1800" i="1" dirty="0" smtClean="0"/>
              <a:t> WHO </a:t>
            </a:r>
            <a:r>
              <a:rPr lang="en-US" sz="1800" i="1" dirty="0" err="1" smtClean="0"/>
              <a:t>về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nạn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dịch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thuốc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lá</a:t>
            </a:r>
            <a:r>
              <a:rPr lang="en-US" sz="1800" i="1" dirty="0" smtClean="0"/>
              <a:t>, 2009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Khách</a:t>
            </a:r>
            <a:r>
              <a:rPr lang="en-US" b="1" dirty="0" smtClean="0"/>
              <a:t> du </a:t>
            </a:r>
            <a:r>
              <a:rPr lang="en-US" b="1" dirty="0" err="1" smtClean="0"/>
              <a:t>lịch</a:t>
            </a:r>
            <a:r>
              <a:rPr lang="en-US" b="1" dirty="0" smtClean="0"/>
              <a:t> </a:t>
            </a:r>
            <a:r>
              <a:rPr lang="en-US" b="1" dirty="0" err="1" smtClean="0"/>
              <a:t>ủng</a:t>
            </a:r>
            <a:r>
              <a:rPr lang="en-US" b="1" dirty="0" smtClean="0"/>
              <a:t> </a:t>
            </a:r>
            <a:r>
              <a:rPr lang="en-US" b="1" dirty="0" err="1" smtClean="0"/>
              <a:t>hộ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 </a:t>
            </a:r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định</a:t>
            </a:r>
            <a:r>
              <a:rPr lang="en-US" b="1" dirty="0" smtClean="0"/>
              <a:t> </a:t>
            </a:r>
            <a:r>
              <a:rPr lang="en-US" b="1" dirty="0" err="1" smtClean="0"/>
              <a:t>môi</a:t>
            </a:r>
            <a:r>
              <a:rPr lang="en-US" b="1" dirty="0" smtClean="0"/>
              <a:t> </a:t>
            </a:r>
            <a:r>
              <a:rPr lang="en-US" b="1" dirty="0" err="1" smtClean="0"/>
              <a:t>trường</a:t>
            </a:r>
            <a:r>
              <a:rPr lang="en-US" b="1" dirty="0" smtClean="0"/>
              <a:t> KKT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Ở </a:t>
            </a:r>
            <a:r>
              <a:rPr lang="en-US" b="1" dirty="0" err="1" smtClean="0"/>
              <a:t>Mỹ</a:t>
            </a:r>
            <a:r>
              <a:rPr lang="en-US" b="1" dirty="0" smtClean="0"/>
              <a:t>, 2006: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89%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KKT, 39%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ở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khói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endParaRPr lang="en-US" dirty="0" smtClean="0"/>
          </a:p>
          <a:p>
            <a:r>
              <a:rPr lang="en-US" b="1" dirty="0" smtClean="0"/>
              <a:t>Hong Kong, 2002</a:t>
            </a:r>
            <a:r>
              <a:rPr lang="en-US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66%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rằng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(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quán</a:t>
            </a:r>
            <a:r>
              <a:rPr lang="en-US" dirty="0" smtClean="0"/>
              <a:t> bar)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khói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mong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Hong Kong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30%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rằng</a:t>
            </a:r>
            <a:r>
              <a:rPr lang="en-US" dirty="0" smtClean="0"/>
              <a:t> </a:t>
            </a:r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khói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endParaRPr lang="en-US" dirty="0" smtClean="0"/>
          </a:p>
          <a:p>
            <a:r>
              <a:rPr lang="en-US" dirty="0" err="1" smtClean="0"/>
              <a:t>Việt</a:t>
            </a:r>
            <a:r>
              <a:rPr lang="en-US" dirty="0" smtClean="0"/>
              <a:t> Nam: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vi-VN" dirty="0" smtClean="0"/>
              <a:t>82</a:t>
            </a:r>
            <a:r>
              <a:rPr lang="vi-VN" dirty="0" smtClean="0"/>
              <a:t>% khách hàng ỦNG HỘ việc thực thi nhà hàng không khói thuốc!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vi-VN" dirty="0" smtClean="0"/>
              <a:t>(*</a:t>
            </a:r>
            <a:r>
              <a:rPr lang="vi-VN" dirty="0" smtClean="0"/>
              <a:t>Theo khảo sát của Hội Y tế Công cộng Việt Nam và HealthBridge Canada tại Hà Nội năm 2015)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Lợi</a:t>
            </a:r>
            <a:r>
              <a:rPr lang="en-US" dirty="0" smtClean="0"/>
              <a:t> </a:t>
            </a:r>
            <a:r>
              <a:rPr lang="en-US" dirty="0" err="1" smtClean="0"/>
              <a:t>ích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khói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endParaRPr lang="en-US" dirty="0" smtClean="0"/>
          </a:p>
          <a:p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khói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khói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err="1" smtClean="0"/>
              <a:t>Môi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trường</a:t>
            </a:r>
            <a:r>
              <a:rPr lang="en-US" sz="4000" b="1" dirty="0" smtClean="0"/>
              <a:t> KKT </a:t>
            </a:r>
            <a:r>
              <a:rPr lang="en-US" sz="4000" b="1" dirty="0" err="1" smtClean="0"/>
              <a:t>làm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giảm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tỉ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sử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dụng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thuốc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lá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267200" cy="44196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Môi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KKT </a:t>
            </a:r>
            <a:r>
              <a:rPr lang="en-US" sz="2000" dirty="0" err="1" smtClean="0"/>
              <a:t>giúp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hút</a:t>
            </a:r>
            <a:r>
              <a:rPr lang="en-US" sz="2000" dirty="0" smtClean="0"/>
              <a:t> </a:t>
            </a:r>
            <a:r>
              <a:rPr lang="en-US" sz="2000" dirty="0" err="1" smtClean="0"/>
              <a:t>thuốc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quyết</a:t>
            </a:r>
            <a:r>
              <a:rPr lang="en-US" sz="2000" dirty="0" smtClean="0"/>
              <a:t> </a:t>
            </a:r>
            <a:r>
              <a:rPr lang="en-US" sz="2000" dirty="0" err="1" smtClean="0"/>
              <a:t>tâm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thuốc</a:t>
            </a:r>
            <a:endParaRPr lang="en-US" sz="2000" dirty="0" smtClean="0"/>
          </a:p>
          <a:p>
            <a:r>
              <a:rPr lang="en-US" sz="2000" dirty="0" err="1" smtClean="0"/>
              <a:t>Nơi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KKT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biện</a:t>
            </a:r>
            <a:r>
              <a:rPr lang="en-US" sz="2000" dirty="0" smtClean="0"/>
              <a:t> </a:t>
            </a:r>
            <a:r>
              <a:rPr lang="en-US" sz="2000" dirty="0" err="1" smtClean="0"/>
              <a:t>pháp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chi </a:t>
            </a:r>
            <a:r>
              <a:rPr lang="en-US" sz="2000" dirty="0" err="1" smtClean="0"/>
              <a:t>phí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thuốc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chương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trình</a:t>
            </a:r>
            <a:r>
              <a:rPr lang="en-US" sz="2000" dirty="0" smtClean="0"/>
              <a:t> </a:t>
            </a:r>
            <a:r>
              <a:rPr lang="en-US" sz="2000" dirty="0" err="1" smtClean="0"/>
              <a:t>cai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nghiện</a:t>
            </a:r>
            <a:endParaRPr lang="en-US" sz="2000" dirty="0" smtClean="0"/>
          </a:p>
          <a:p>
            <a:r>
              <a:rPr lang="en-US" sz="2000" dirty="0" smtClean="0"/>
              <a:t>Ở Ireland,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cấm</a:t>
            </a:r>
            <a:r>
              <a:rPr lang="en-US" sz="2000" dirty="0" smtClean="0"/>
              <a:t> </a:t>
            </a:r>
            <a:r>
              <a:rPr lang="en-US" sz="2000" dirty="0" err="1" smtClean="0"/>
              <a:t>hút</a:t>
            </a:r>
            <a:r>
              <a:rPr lang="en-US" sz="2000" dirty="0" smtClean="0"/>
              <a:t> </a:t>
            </a:r>
            <a:r>
              <a:rPr lang="en-US" sz="2000" dirty="0" err="1" smtClean="0"/>
              <a:t>thuốc</a:t>
            </a:r>
            <a:r>
              <a:rPr lang="en-US" sz="2000" dirty="0" smtClean="0"/>
              <a:t> ban </a:t>
            </a:r>
            <a:r>
              <a:rPr lang="en-US" sz="2000" dirty="0" err="1" smtClean="0"/>
              <a:t>hành</a:t>
            </a:r>
            <a:r>
              <a:rPr lang="en-US" sz="2000" dirty="0" smtClean="0"/>
              <a:t>,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46%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hút</a:t>
            </a:r>
            <a:r>
              <a:rPr lang="en-US" sz="2000" dirty="0" smtClean="0"/>
              <a:t> </a:t>
            </a:r>
            <a:r>
              <a:rPr lang="en-US" sz="2000" dirty="0" err="1" smtClean="0"/>
              <a:t>thuốc</a:t>
            </a:r>
            <a:r>
              <a:rPr lang="en-US" sz="2000" dirty="0" smtClean="0"/>
              <a:t>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luật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khiến</a:t>
            </a:r>
            <a:r>
              <a:rPr lang="en-US" sz="2000" dirty="0" smtClean="0"/>
              <a:t> </a:t>
            </a:r>
            <a:r>
              <a:rPr lang="en-US" sz="2000" dirty="0" err="1" smtClean="0"/>
              <a:t>họ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thuốc</a:t>
            </a:r>
            <a:r>
              <a:rPr lang="en-US" sz="2000" dirty="0" smtClean="0"/>
              <a:t> (tr0ng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thuốc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, 80%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luật</a:t>
            </a:r>
            <a:r>
              <a:rPr lang="en-US" sz="2000" dirty="0" smtClean="0"/>
              <a:t> </a:t>
            </a:r>
            <a:r>
              <a:rPr lang="en-US" sz="2000" dirty="0" err="1" smtClean="0"/>
              <a:t>muốn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thuốc</a:t>
            </a:r>
            <a:r>
              <a:rPr lang="en-US" sz="2000" dirty="0" smtClean="0"/>
              <a:t> </a:t>
            </a:r>
            <a:r>
              <a:rPr lang="en-US" sz="2000" dirty="0" err="1" smtClean="0"/>
              <a:t>lá</a:t>
            </a:r>
            <a:r>
              <a:rPr lang="en-US" sz="2000" dirty="0" smtClean="0"/>
              <a:t>, </a:t>
            </a:r>
            <a:r>
              <a:rPr lang="en-US" sz="2000" dirty="0" err="1" smtClean="0"/>
              <a:t>và</a:t>
            </a:r>
            <a:r>
              <a:rPr lang="en-US" sz="2000" dirty="0" smtClean="0"/>
              <a:t> 88%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luật</a:t>
            </a:r>
            <a:r>
              <a:rPr lang="en-US" sz="2000" dirty="0" smtClean="0"/>
              <a:t> </a:t>
            </a:r>
            <a:r>
              <a:rPr lang="en-US" sz="2000" dirty="0" err="1" smtClean="0"/>
              <a:t>giúp</a:t>
            </a:r>
            <a:r>
              <a:rPr lang="en-US" sz="2000" dirty="0" smtClean="0"/>
              <a:t> </a:t>
            </a:r>
            <a:r>
              <a:rPr lang="en-US" sz="2000" dirty="0" err="1" smtClean="0"/>
              <a:t>họ</a:t>
            </a:r>
            <a:r>
              <a:rPr lang="en-US" sz="2000" dirty="0" smtClean="0"/>
              <a:t> </a:t>
            </a:r>
            <a:r>
              <a:rPr lang="en-US" sz="2000" dirty="0" err="1" smtClean="0"/>
              <a:t>duy</a:t>
            </a:r>
            <a:r>
              <a:rPr lang="en-US" sz="2000" dirty="0" smtClean="0"/>
              <a:t> </a:t>
            </a:r>
            <a:r>
              <a:rPr lang="en-US" sz="2000" dirty="0" err="1" smtClean="0"/>
              <a:t>trì</a:t>
            </a:r>
            <a:r>
              <a:rPr lang="en-US" sz="2000" dirty="0" smtClean="0"/>
              <a:t> </a:t>
            </a:r>
            <a:r>
              <a:rPr lang="en-US" sz="2000" dirty="0" err="1" smtClean="0"/>
              <a:t>cai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thuốc</a:t>
            </a:r>
            <a:r>
              <a:rPr lang="en-US" sz="2000" dirty="0" smtClean="0"/>
              <a:t> </a:t>
            </a:r>
            <a:r>
              <a:rPr lang="en-US" sz="2000" dirty="0" err="1" smtClean="0"/>
              <a:t>lá</a:t>
            </a:r>
            <a:r>
              <a:rPr lang="en-US" sz="2000" dirty="0" smtClean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057400"/>
            <a:ext cx="4419600" cy="3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53000" y="6096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Nguồn</a:t>
            </a:r>
            <a:r>
              <a:rPr lang="en-US" sz="1200" i="1" dirty="0" smtClean="0"/>
              <a:t>: </a:t>
            </a:r>
            <a:r>
              <a:rPr lang="en-US" sz="1200" i="1" dirty="0" err="1" smtClean="0"/>
              <a:t>Báo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cáo</a:t>
            </a:r>
            <a:r>
              <a:rPr lang="en-US" sz="1200" i="1" dirty="0" smtClean="0"/>
              <a:t> WHO </a:t>
            </a:r>
            <a:r>
              <a:rPr lang="en-US" sz="1200" i="1" dirty="0" err="1" smtClean="0"/>
              <a:t>về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nạn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dịch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thuốc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lá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toàn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cầu</a:t>
            </a:r>
            <a:r>
              <a:rPr lang="en-US" sz="1200" i="1" dirty="0" smtClean="0"/>
              <a:t>, 2009</a:t>
            </a:r>
            <a:endParaRPr lang="en-US" sz="12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Văn phòng Tổ chức Y tế Thế giới tại Việt Nam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391400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 smtClean="0"/>
              <a:t>Môi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trường</a:t>
            </a:r>
            <a:r>
              <a:rPr lang="en-US" altLang="en-US" b="1" dirty="0" smtClean="0"/>
              <a:t> KKT: </a:t>
            </a:r>
            <a:r>
              <a:rPr lang="en-US" altLang="en-US" b="1" dirty="0" err="1" smtClean="0"/>
              <a:t>giảm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hút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thuốc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và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tăng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tỷ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lệ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bỏ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thuốc</a:t>
            </a:r>
            <a:endParaRPr lang="en-US" altLang="en-US" b="1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558088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World Bank: </a:t>
            </a:r>
            <a:r>
              <a:rPr lang="en-US" altLang="en-US" dirty="0" err="1" smtClean="0"/>
              <a:t>Môi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trường</a:t>
            </a:r>
            <a:r>
              <a:rPr lang="en-US" altLang="en-US" dirty="0" smtClean="0"/>
              <a:t> KKT </a:t>
            </a:r>
            <a:r>
              <a:rPr lang="en-US" altLang="en-US" dirty="0" err="1" smtClean="0"/>
              <a:t>giúp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giảm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hút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thuốc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từ</a:t>
            </a:r>
            <a:r>
              <a:rPr lang="en-US" altLang="en-US" dirty="0" smtClean="0"/>
              <a:t> 4-10%</a:t>
            </a:r>
          </a:p>
          <a:p>
            <a:pPr eaLnBrk="1" hangingPunct="1"/>
            <a:r>
              <a:rPr lang="en-US" altLang="en-US" dirty="0" err="1" smtClean="0"/>
              <a:t>Nghiên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cứu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tổng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hợp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gần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đây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từ</a:t>
            </a:r>
            <a:r>
              <a:rPr lang="en-US" altLang="en-US" dirty="0" smtClean="0"/>
              <a:t> Australia, </a:t>
            </a:r>
            <a:r>
              <a:rPr lang="en-US" altLang="en-US" dirty="0" err="1" smtClean="0"/>
              <a:t>Mỹ</a:t>
            </a:r>
            <a:r>
              <a:rPr lang="en-US" altLang="en-US" dirty="0" smtClean="0"/>
              <a:t>, Canada, </a:t>
            </a:r>
            <a:r>
              <a:rPr lang="en-US" altLang="en-US" dirty="0" err="1" smtClean="0"/>
              <a:t>Đức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giảm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tới</a:t>
            </a:r>
            <a:r>
              <a:rPr lang="en-US" altLang="en-US" dirty="0" smtClean="0"/>
              <a:t> 29% </a:t>
            </a:r>
            <a:r>
              <a:rPr lang="en-US" altLang="en-US" dirty="0" err="1" smtClean="0"/>
              <a:t>lượng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hút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trong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đó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err="1" smtClean="0"/>
              <a:t>giảm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hút</a:t>
            </a:r>
            <a:r>
              <a:rPr lang="en-US" altLang="en-US" dirty="0" smtClean="0"/>
              <a:t> 3,1 </a:t>
            </a:r>
            <a:r>
              <a:rPr lang="en-US" altLang="en-US" dirty="0" err="1" smtClean="0"/>
              <a:t>điếu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ngày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err="1" smtClean="0"/>
              <a:t>và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giảm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tỷ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hút</a:t>
            </a:r>
            <a:r>
              <a:rPr lang="en-US" altLang="en-US" dirty="0" smtClean="0"/>
              <a:t> 3,8%.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Văn phòng Tổ chức Y tế Thế giới tại Việt Nam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Trực tiếp: Giảm mức ô nhiễm không khí, hiệu quả rõ rệt ở các khu vực khác nhau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400050" y="6054725"/>
            <a:ext cx="6937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Trebuchet MS" pitchFamily="34" charset="0"/>
              </a:rPr>
              <a:t>Source: adapted by CTLT from Hyland, A. Original Data. Unpublished.</a:t>
            </a:r>
          </a:p>
        </p:txBody>
      </p:sp>
      <p:pic>
        <p:nvPicPr>
          <p:cNvPr id="24581" name="Picture 4" descr="GTC_lec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1880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Văn phòng Tổ chức Y tế Thế giới tại Việt Nam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893175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Trực tiếp: Cải thiện chất lượng không khí các khu vực trong nhà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400050" y="6054725"/>
            <a:ext cx="6937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Trebuchet MS" pitchFamily="34" charset="0"/>
              </a:rPr>
              <a:t>Source: adapted by CTLT from The U.S. Center For Disease Control </a:t>
            </a:r>
            <a:r>
              <a:rPr lang="en-US" altLang="en-US" sz="1200" i="1">
                <a:latin typeface="Trebuchet MS" pitchFamily="34" charset="0"/>
              </a:rPr>
              <a:t>MMWR.</a:t>
            </a:r>
            <a:r>
              <a:rPr lang="en-US" altLang="en-US" sz="1200">
                <a:latin typeface="Trebuchet MS" pitchFamily="34" charset="0"/>
              </a:rPr>
              <a:t> (2005).</a:t>
            </a:r>
          </a:p>
        </p:txBody>
      </p:sp>
      <p:pic>
        <p:nvPicPr>
          <p:cNvPr id="23557" name="Picture 4" descr="GTC_lec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616902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4" descr="18-smoke-free-workplace-18-Hpho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63" y="1119188"/>
            <a:ext cx="7894637" cy="5095875"/>
          </a:xfrm>
        </p:spPr>
      </p:pic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Văn phòng Tổ chức Y tế Thế giới tại Việt Nam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09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 smtClean="0"/>
              <a:t>Nơi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làm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việc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không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khói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thuốc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270953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09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 smtClean="0"/>
              <a:t>Nơi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làm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việc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không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khói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thuốc</a:t>
            </a:r>
            <a:endParaRPr lang="en-US" altLang="en-US" b="1" dirty="0" smtClean="0"/>
          </a:p>
        </p:txBody>
      </p:sp>
      <p:pic>
        <p:nvPicPr>
          <p:cNvPr id="23555" name="Content Placeholder 4" descr="smokefreeworkpla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175" y="1428750"/>
            <a:ext cx="6870700" cy="4572000"/>
          </a:xfrm>
        </p:spPr>
      </p:pic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Văn phòng Tổ chức Y tế Thế giới tại Việt Nam</a:t>
            </a:r>
          </a:p>
        </p:txBody>
      </p:sp>
    </p:spTree>
    <p:extLst>
      <p:ext uri="{BB962C8B-B14F-4D97-AF65-F5344CB8AC3E}">
        <p14:creationId xmlns="" xmlns:p14="http://schemas.microsoft.com/office/powerpoint/2010/main" val="43067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Văn phòng Tổ chức Y tế Thế giới tại Việt Nam</a:t>
            </a:r>
          </a:p>
        </p:txBody>
      </p:sp>
      <p:pic>
        <p:nvPicPr>
          <p:cNvPr id="24579" name="Picture 2" descr="DSC04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17588"/>
            <a:ext cx="7024687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1438"/>
            <a:ext cx="7772400" cy="1143001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Trường học không khói thuốc</a:t>
            </a:r>
          </a:p>
        </p:txBody>
      </p:sp>
    </p:spTree>
    <p:extLst>
      <p:ext uri="{BB962C8B-B14F-4D97-AF65-F5344CB8AC3E}">
        <p14:creationId xmlns="" xmlns:p14="http://schemas.microsoft.com/office/powerpoint/2010/main" val="699669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Văn phòng Tổ chức Y tế Thế giới tại Việt Nam</a:t>
            </a:r>
          </a:p>
        </p:txBody>
      </p:sp>
      <p:pic>
        <p:nvPicPr>
          <p:cNvPr id="25603" name="Picture 2" descr="scan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31788"/>
            <a:ext cx="8675688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74118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Văn phòng Tổ chức Y tế Thế giới tại Việt Nam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/>
              <a:t>Poster cổ động phòng, chống tác hại thuốc lá</a:t>
            </a:r>
          </a:p>
        </p:txBody>
      </p:sp>
      <p:pic>
        <p:nvPicPr>
          <p:cNvPr id="27652" name="Picture 3" descr="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1852613"/>
            <a:ext cx="8964612" cy="1652587"/>
          </a:xfrm>
          <a:noFill/>
        </p:spPr>
      </p:pic>
      <p:pic>
        <p:nvPicPr>
          <p:cNvPr id="27653" name="Picture 4" descr="5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4652963"/>
            <a:ext cx="8893175" cy="1296987"/>
          </a:xfrm>
          <a:noFill/>
        </p:spPr>
      </p:pic>
    </p:spTree>
    <p:extLst>
      <p:ext uri="{BB962C8B-B14F-4D97-AF65-F5344CB8AC3E}">
        <p14:creationId xmlns="" xmlns:p14="http://schemas.microsoft.com/office/powerpoint/2010/main" val="4254411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Văn phòng Tổ chức Y tế Thế giới tại Việt Nam</a:t>
            </a:r>
          </a:p>
        </p:txBody>
      </p:sp>
      <p:pic>
        <p:nvPicPr>
          <p:cNvPr id="28675" name="Picture 2" descr="P828376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0"/>
            <a:ext cx="6732587" cy="6913563"/>
          </a:xfrm>
        </p:spPr>
      </p:pic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447800"/>
            <a:ext cx="2187575" cy="3498850"/>
          </a:xfrm>
        </p:spPr>
        <p:txBody>
          <a:bodyPr/>
          <a:lstStyle/>
          <a:p>
            <a:pPr eaLnBrk="1" hangingPunct="1"/>
            <a:r>
              <a:rPr lang="en-US" altLang="en-US" sz="1800" b="1" dirty="0" smtClean="0">
                <a:solidFill>
                  <a:srgbClr val="00FF00"/>
                </a:solidFill>
              </a:rPr>
              <a:t>BỆNH </a:t>
            </a:r>
            <a:r>
              <a:rPr lang="en-US" altLang="en-US" sz="1800" b="1" dirty="0" err="1" smtClean="0">
                <a:solidFill>
                  <a:srgbClr val="00FF00"/>
                </a:solidFill>
              </a:rPr>
              <a:t>ViỆN</a:t>
            </a:r>
            <a:r>
              <a:rPr lang="en-US" altLang="en-US" sz="1800" b="1" dirty="0" smtClean="0">
                <a:solidFill>
                  <a:srgbClr val="00FF00"/>
                </a:solidFill>
              </a:rPr>
              <a:t> NHI ĐỒNG 1 TP HCM: </a:t>
            </a:r>
            <a:br>
              <a:rPr lang="en-US" altLang="en-US" sz="1800" b="1" dirty="0" smtClean="0">
                <a:solidFill>
                  <a:srgbClr val="00FF00"/>
                </a:solidFill>
              </a:rPr>
            </a:br>
            <a:r>
              <a:rPr lang="en-US" altLang="en-US" sz="1800" b="1" dirty="0" smtClean="0">
                <a:solidFill>
                  <a:srgbClr val="00FF00"/>
                </a:solidFill>
              </a:rPr>
              <a:t/>
            </a:r>
            <a:br>
              <a:rPr lang="en-US" altLang="en-US" sz="1800" b="1" dirty="0" smtClean="0">
                <a:solidFill>
                  <a:srgbClr val="00FF00"/>
                </a:solidFill>
              </a:rPr>
            </a:br>
            <a:r>
              <a:rPr lang="en-US" altLang="en-US" sz="1800" b="1" dirty="0" smtClean="0"/>
              <a:t>“XÂY DỰNG MÔI TRƯỜNG BỆNH </a:t>
            </a:r>
            <a:r>
              <a:rPr lang="en-US" altLang="en-US" sz="1800" b="1" dirty="0" err="1" smtClean="0"/>
              <a:t>ViỆN</a:t>
            </a:r>
            <a:r>
              <a:rPr lang="en-US" altLang="en-US" sz="1800" b="1" dirty="0" smtClean="0"/>
              <a:t> </a:t>
            </a:r>
            <a:br>
              <a:rPr lang="en-US" altLang="en-US" sz="1800" b="1" dirty="0" smtClean="0"/>
            </a:br>
            <a:r>
              <a:rPr lang="en-US" altLang="en-US" sz="1800" b="1" dirty="0" smtClean="0"/>
              <a:t>KHÔNG KHÓI THUỐC”</a:t>
            </a:r>
          </a:p>
        </p:txBody>
      </p:sp>
    </p:spTree>
    <p:extLst>
      <p:ext uri="{BB962C8B-B14F-4D97-AF65-F5344CB8AC3E}">
        <p14:creationId xmlns="" xmlns:p14="http://schemas.microsoft.com/office/powerpoint/2010/main" val="2167221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Thành</a:t>
            </a:r>
            <a:r>
              <a:rPr lang="en-US" sz="4400" dirty="0" smtClean="0"/>
              <a:t> </a:t>
            </a:r>
            <a:r>
              <a:rPr lang="en-US" sz="4400" dirty="0" err="1" smtClean="0"/>
              <a:t>phần</a:t>
            </a:r>
            <a:r>
              <a:rPr lang="en-US" sz="4400" dirty="0" smtClean="0"/>
              <a:t> </a:t>
            </a:r>
            <a:r>
              <a:rPr lang="en-US" sz="4400" dirty="0" err="1" smtClean="0"/>
              <a:t>của</a:t>
            </a:r>
            <a:r>
              <a:rPr lang="en-US" sz="4400" dirty="0" smtClean="0"/>
              <a:t> </a:t>
            </a:r>
            <a:r>
              <a:rPr lang="en-US" sz="4400" dirty="0" err="1" smtClean="0"/>
              <a:t>khói</a:t>
            </a:r>
            <a:r>
              <a:rPr lang="en-US" sz="4400" dirty="0" smtClean="0"/>
              <a:t> </a:t>
            </a:r>
            <a:r>
              <a:rPr lang="en-US" sz="4400" dirty="0" err="1" smtClean="0"/>
              <a:t>thuốc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962400" cy="4389120"/>
          </a:xfrm>
        </p:spPr>
        <p:txBody>
          <a:bodyPr/>
          <a:lstStyle/>
          <a:p>
            <a:r>
              <a:rPr lang="en-US" dirty="0" smtClean="0"/>
              <a:t>7000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</a:p>
          <a:p>
            <a:r>
              <a:rPr lang="en-US" dirty="0" smtClean="0"/>
              <a:t>69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ung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endParaRPr lang="en-US" dirty="0" smtClean="0"/>
          </a:p>
          <a:p>
            <a:r>
              <a:rPr lang="en-US" dirty="0" smtClean="0"/>
              <a:t>Nicotine</a:t>
            </a:r>
          </a:p>
          <a:p>
            <a:r>
              <a:rPr lang="en-US" dirty="0" err="1" smtClean="0"/>
              <a:t>Nhựa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(Tar)</a:t>
            </a:r>
          </a:p>
          <a:p>
            <a:r>
              <a:rPr lang="en-US" dirty="0" err="1" smtClean="0"/>
              <a:t>Các</a:t>
            </a:r>
            <a:r>
              <a:rPr lang="en-US" dirty="0" smtClean="0"/>
              <a:t>-bon-</a:t>
            </a:r>
            <a:r>
              <a:rPr lang="en-US" dirty="0" err="1" smtClean="0"/>
              <a:t>mô</a:t>
            </a:r>
            <a:r>
              <a:rPr lang="en-US" dirty="0" smtClean="0"/>
              <a:t>-</a:t>
            </a:r>
            <a:r>
              <a:rPr lang="en-US" dirty="0" err="1" smtClean="0"/>
              <a:t>nô</a:t>
            </a:r>
            <a:r>
              <a:rPr lang="en-US" dirty="0" smtClean="0"/>
              <a:t>-</a:t>
            </a:r>
            <a:r>
              <a:rPr lang="en-US" dirty="0" err="1" smtClean="0"/>
              <a:t>xít</a:t>
            </a:r>
            <a:endParaRPr lang="en-US" dirty="0" smtClean="0"/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endParaRPr lang="en-US" dirty="0" smtClean="0"/>
          </a:p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an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khói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1" y="824714"/>
            <a:ext cx="4419600" cy="521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05400" y="61722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WHO  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2009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133600"/>
            <a:ext cx="353943" cy="3505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err="1" smtClean="0"/>
              <a:t>Những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hóa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chất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độc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hại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người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hút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thuốc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hít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vào</a:t>
            </a:r>
            <a:r>
              <a:rPr lang="en-US" sz="1100" b="1" dirty="0" smtClean="0"/>
              <a:t> </a:t>
            </a:r>
            <a:endParaRPr lang="en-US" sz="11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993062" cy="863600"/>
          </a:xfrm>
        </p:spPr>
        <p:txBody>
          <a:bodyPr/>
          <a:lstStyle/>
          <a:p>
            <a:r>
              <a:rPr lang="en-US" altLang="en-US" sz="3600" b="1" smtClean="0"/>
              <a:t>Khách sạn/nhà hàng không khói thuốc</a:t>
            </a:r>
            <a:endParaRPr lang="en-GB" altLang="en-US" sz="3600" smtClean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Văn phòng Tổ chức Y tế Thế giới tại Việt Nam</a:t>
            </a:r>
          </a:p>
        </p:txBody>
      </p:sp>
      <p:pic>
        <p:nvPicPr>
          <p:cNvPr id="24580" name="Picture 7" descr="D:\Users\ngap\My document\My Pictures\2013-SF hotels\IMG_1171_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2447925" cy="1835150"/>
          </a:xfrm>
          <a:noFill/>
        </p:spPr>
      </p:pic>
      <p:pic>
        <p:nvPicPr>
          <p:cNvPr id="24581" name="Picture 8" descr="D:\Users\ngap\My document\My Pictures\2013-SF hotels\IMG_1195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22513"/>
            <a:ext cx="280828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D:\Users\ngap\My document\My Pictures\2013-SF hotels\IMG_1189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429000"/>
            <a:ext cx="29400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3419475" y="5468938"/>
            <a:ext cx="28082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kern="0" dirty="0" smtClean="0"/>
              <a:t>Nikko hotel</a:t>
            </a:r>
            <a:endParaRPr lang="en-GB" sz="2400" kern="0" dirty="0"/>
          </a:p>
        </p:txBody>
      </p:sp>
      <p:pic>
        <p:nvPicPr>
          <p:cNvPr id="24584" name="Picture 12" descr="D:\Users\ngap\My document\My Pictures\2013-SF hotels\IMG_1196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4106863"/>
            <a:ext cx="180975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8301027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smtClean="0"/>
              <a:t>Khách sạn/nhà hàng</a:t>
            </a:r>
            <a:br>
              <a:rPr lang="en-US" altLang="en-US" b="1" smtClean="0"/>
            </a:br>
            <a:r>
              <a:rPr lang="en-US" altLang="en-US" b="1" smtClean="0"/>
              <a:t> không khói thuốc</a:t>
            </a:r>
            <a:endParaRPr lang="en-GB" altLang="en-US" smtClean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Văn phòng Tổ chức Y tế Thế giới tại Việt Nam</a:t>
            </a:r>
          </a:p>
        </p:txBody>
      </p:sp>
      <p:pic>
        <p:nvPicPr>
          <p:cNvPr id="25604" name="Picture 9" descr="D:\Users\ngap\My document\My Pictures\2013-SF hotels\IMG_1184_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2527300" cy="1893887"/>
          </a:xfrm>
          <a:noFill/>
        </p:spPr>
      </p:pic>
      <p:pic>
        <p:nvPicPr>
          <p:cNvPr id="25605" name="Picture 3" descr="D:\Users\ngap\My document\My Pictures\2013-SF hotels\IMG_1175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862388"/>
            <a:ext cx="18494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D:\Users\ngap\My document\My Pictures\2013-SF hotels\IMG_1207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2674938"/>
            <a:ext cx="254317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D:\Users\ngap\My document\My Pictures\2013-SF hotels\IMG_1209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4508500"/>
            <a:ext cx="2430462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201613" y="5157788"/>
            <a:ext cx="2808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altLang="en-US" sz="2000" kern="0" dirty="0" smtClean="0"/>
              <a:t>Prestige</a:t>
            </a:r>
          </a:p>
          <a:p>
            <a:pPr algn="l">
              <a:defRPr/>
            </a:pPr>
            <a:r>
              <a:rPr lang="en-US" altLang="en-US" sz="2000" kern="0" dirty="0" err="1" smtClean="0"/>
              <a:t>Movenick</a:t>
            </a:r>
            <a:endParaRPr lang="en-US" altLang="en-US" sz="2000" kern="0" dirty="0" smtClean="0"/>
          </a:p>
          <a:p>
            <a:pPr algn="l">
              <a:defRPr/>
            </a:pPr>
            <a:r>
              <a:rPr lang="en-US" sz="2000" kern="0" dirty="0" smtClean="0"/>
              <a:t>Fortuna</a:t>
            </a:r>
            <a:endParaRPr lang="en-GB" sz="2000" kern="0" dirty="0"/>
          </a:p>
        </p:txBody>
      </p:sp>
      <p:pic>
        <p:nvPicPr>
          <p:cNvPr id="25609" name="Picture 7" descr="D:\Users\ngap\My document\My Pictures\2013-SF hotels\IMG_1183_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36838"/>
            <a:ext cx="25923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654847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b="1" smtClean="0"/>
              <a:t>Khách sạn/nhà hàng</a:t>
            </a:r>
            <a:br>
              <a:rPr lang="en-US" altLang="en-US" sz="4000" b="1" smtClean="0"/>
            </a:br>
            <a:r>
              <a:rPr lang="en-US" altLang="en-US" sz="4000" b="1" smtClean="0"/>
              <a:t> không khói thuốc</a:t>
            </a:r>
            <a:endParaRPr lang="en-GB" altLang="en-US" sz="4000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Văn phòng Tổ chức Y tế Thế giới tại Việt Nam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310063"/>
            <a:ext cx="3078162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92600"/>
            <a:ext cx="3078162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2133600"/>
            <a:ext cx="307816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46238"/>
            <a:ext cx="42481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245716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 err="1" smtClean="0"/>
              <a:t>Chỗ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dành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riêng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cho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người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hút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thuốc</a:t>
            </a:r>
            <a:endParaRPr lang="en-GB" altLang="en-US" dirty="0" smtClean="0"/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Arial" pitchFamily="34" charset="0"/>
              </a:rPr>
              <a:t>Văn phòng Tổ chức Y tế Thế giới tại Việt Nam</a:t>
            </a:r>
          </a:p>
        </p:txBody>
      </p:sp>
      <p:pic>
        <p:nvPicPr>
          <p:cNvPr id="27652" name="Picture 2" descr="D:\Users\ngap\My document\My Pictures\2013-SF hotels\IMG_1179_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4419600"/>
            <a:ext cx="3352800" cy="2278277"/>
          </a:xfrm>
          <a:noFill/>
        </p:spPr>
      </p:pic>
      <p:pic>
        <p:nvPicPr>
          <p:cNvPr id="27653" name="Picture 7" descr="D:\Users\ngap\My document\My Pictures\2013-SF hotels\IMG_1181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12875"/>
            <a:ext cx="2857500" cy="20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324225" cy="21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76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3684588" cy="200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2237597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</a:rPr>
              <a:t>Văn phòng Tổ chức Y tế Thế giới tại Việt Nam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95288" y="2362200"/>
            <a:ext cx="2711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 b="1" dirty="0" err="1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Times New Roman" pitchFamily="18" charset="0"/>
              </a:rPr>
              <a:t>Trân</a:t>
            </a:r>
            <a:r>
              <a:rPr lang="en-US" altLang="ja-JP" sz="4000" b="1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ja-JP" sz="4000" b="1" dirty="0" err="1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Times New Roman" pitchFamily="18" charset="0"/>
              </a:rPr>
              <a:t>trọng</a:t>
            </a:r>
            <a:r>
              <a:rPr lang="en-US" altLang="ja-JP" sz="4000" b="1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 b="1" dirty="0" err="1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Times New Roman" pitchFamily="18" charset="0"/>
              </a:rPr>
              <a:t>cảm</a:t>
            </a:r>
            <a:r>
              <a:rPr lang="en-US" altLang="ja-JP" sz="4000" b="1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ja-JP" sz="4000" b="1" dirty="0" err="1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Times New Roman" pitchFamily="18" charset="0"/>
              </a:rPr>
              <a:t>ơn</a:t>
            </a:r>
            <a:r>
              <a:rPr lang="en-US" altLang="ja-JP" sz="4000" b="1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Times New Roman" pitchFamily="18" charset="0"/>
              </a:rPr>
              <a:t>!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432752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</a:rPr>
              <a:t>Văn phòng Tổ chức Y tế Thế giới tại Việt Nam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97887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Bệnh do hút thuốc thụ động</a:t>
            </a: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477000" cy="555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Tỷ</a:t>
            </a:r>
            <a:r>
              <a:rPr lang="en-US" dirty="0" smtClean="0"/>
              <a:t> </a:t>
            </a:r>
            <a:r>
              <a:rPr lang="en-US" dirty="0" err="1" smtClean="0"/>
              <a:t>lệ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khói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, 44%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13-15 </a:t>
            </a:r>
            <a:r>
              <a:rPr lang="en-US" dirty="0" err="1" smtClean="0"/>
              <a:t>tuổi</a:t>
            </a:r>
            <a:r>
              <a:rPr lang="en-US" dirty="0" smtClean="0"/>
              <a:t> </a:t>
            </a:r>
            <a:r>
              <a:rPr lang="en-US" dirty="0" err="1" smtClean="0"/>
              <a:t>hút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thụ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, </a:t>
            </a:r>
            <a:r>
              <a:rPr lang="en-US" dirty="0" err="1" smtClean="0"/>
              <a:t>và</a:t>
            </a:r>
            <a:r>
              <a:rPr lang="en-US" dirty="0" smtClean="0"/>
              <a:t> 56% </a:t>
            </a:r>
            <a:r>
              <a:rPr lang="en-US" dirty="0" err="1" smtClean="0"/>
              <a:t>hút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thụ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ở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(</a:t>
            </a:r>
            <a:r>
              <a:rPr lang="en-US" i="1" dirty="0" err="1" smtClean="0"/>
              <a:t>số</a:t>
            </a:r>
            <a:r>
              <a:rPr lang="en-US" i="1" dirty="0" smtClean="0"/>
              <a:t> </a:t>
            </a:r>
            <a:r>
              <a:rPr lang="en-US" i="1" dirty="0" err="1" smtClean="0"/>
              <a:t>liệu</a:t>
            </a:r>
            <a:r>
              <a:rPr lang="en-US" i="1" dirty="0" smtClean="0"/>
              <a:t> </a:t>
            </a:r>
            <a:r>
              <a:rPr lang="en-US" i="1" dirty="0" err="1" smtClean="0"/>
              <a:t>của</a:t>
            </a:r>
            <a:r>
              <a:rPr lang="en-US" i="1" dirty="0" smtClean="0"/>
              <a:t> 132 </a:t>
            </a:r>
            <a:r>
              <a:rPr lang="en-US" i="1" dirty="0" err="1" smtClean="0"/>
              <a:t>quốc</a:t>
            </a:r>
            <a:r>
              <a:rPr lang="en-US" i="1" dirty="0" smtClean="0"/>
              <a:t> </a:t>
            </a:r>
            <a:r>
              <a:rPr lang="en-US" i="1" dirty="0" err="1" smtClean="0"/>
              <a:t>gia</a:t>
            </a:r>
            <a:r>
              <a:rPr lang="en-US" dirty="0" smtClean="0"/>
              <a:t>) </a:t>
            </a:r>
          </a:p>
          <a:p>
            <a:pPr>
              <a:lnSpc>
                <a:spcPct val="90000"/>
              </a:lnSpc>
            </a:pPr>
            <a:r>
              <a:rPr lang="en-GB" altLang="ko-KR" dirty="0" err="1" smtClean="0">
                <a:ea typeface="Gulim" pitchFamily="34" charset="-127"/>
              </a:rPr>
              <a:t>Việt</a:t>
            </a:r>
            <a:r>
              <a:rPr lang="en-GB" altLang="ko-KR" dirty="0" smtClean="0">
                <a:ea typeface="Gulim" pitchFamily="34" charset="-127"/>
              </a:rPr>
              <a:t> Nam, </a:t>
            </a:r>
            <a:r>
              <a:rPr lang="en-GB" altLang="ko-KR" dirty="0" err="1" smtClean="0">
                <a:ea typeface="Gulim" pitchFamily="34" charset="-127"/>
              </a:rPr>
              <a:t>tỷ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lệ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phơi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nhiễm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khói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thuốc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thụ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động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tại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nơi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làm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việc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trong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nhà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là</a:t>
            </a:r>
            <a:r>
              <a:rPr lang="en-GB" altLang="ko-KR" dirty="0" smtClean="0">
                <a:ea typeface="Gulim" pitchFamily="34" charset="-127"/>
              </a:rPr>
              <a:t> 49,0%, </a:t>
            </a:r>
            <a:r>
              <a:rPr lang="en-GB" altLang="ko-KR" dirty="0" err="1" smtClean="0">
                <a:ea typeface="Gulim" pitchFamily="34" charset="-127"/>
              </a:rPr>
              <a:t>tỷ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lệ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hút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thuốc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thụ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động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tại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nhà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là</a:t>
            </a:r>
            <a:r>
              <a:rPr lang="en-GB" altLang="ko-KR" dirty="0" smtClean="0">
                <a:ea typeface="Gulim" pitchFamily="34" charset="-127"/>
              </a:rPr>
              <a:t> 67,6% (</a:t>
            </a:r>
            <a:r>
              <a:rPr lang="en-GB" altLang="ko-KR" i="1" dirty="0" err="1" smtClean="0">
                <a:ea typeface="Gulim" pitchFamily="34" charset="-127"/>
              </a:rPr>
              <a:t>Điều</a:t>
            </a:r>
            <a:r>
              <a:rPr lang="en-GB" altLang="ko-KR" i="1" dirty="0" smtClean="0">
                <a:ea typeface="Gulim" pitchFamily="34" charset="-127"/>
              </a:rPr>
              <a:t> </a:t>
            </a:r>
            <a:r>
              <a:rPr lang="en-GB" altLang="ko-KR" i="1" dirty="0" err="1" smtClean="0">
                <a:ea typeface="Gulim" pitchFamily="34" charset="-127"/>
              </a:rPr>
              <a:t>tra</a:t>
            </a:r>
            <a:r>
              <a:rPr lang="en-GB" altLang="ko-KR" i="1" dirty="0" smtClean="0">
                <a:ea typeface="Gulim" pitchFamily="34" charset="-127"/>
              </a:rPr>
              <a:t> </a:t>
            </a:r>
            <a:r>
              <a:rPr lang="en-GB" altLang="ko-KR" i="1" dirty="0" err="1" smtClean="0">
                <a:ea typeface="Gulim" pitchFamily="34" charset="-127"/>
              </a:rPr>
              <a:t>hút</a:t>
            </a:r>
            <a:r>
              <a:rPr lang="en-GB" altLang="ko-KR" i="1" dirty="0" smtClean="0">
                <a:ea typeface="Gulim" pitchFamily="34" charset="-127"/>
              </a:rPr>
              <a:t> </a:t>
            </a:r>
            <a:r>
              <a:rPr lang="en-GB" altLang="ko-KR" i="1" dirty="0" err="1" smtClean="0">
                <a:ea typeface="Gulim" pitchFamily="34" charset="-127"/>
              </a:rPr>
              <a:t>thuốc</a:t>
            </a:r>
            <a:r>
              <a:rPr lang="en-GB" altLang="ko-KR" i="1" dirty="0" smtClean="0">
                <a:ea typeface="Gulim" pitchFamily="34" charset="-127"/>
              </a:rPr>
              <a:t> ở </a:t>
            </a:r>
            <a:r>
              <a:rPr lang="en-GB" altLang="ko-KR" i="1" dirty="0" err="1" smtClean="0">
                <a:ea typeface="Gulim" pitchFamily="34" charset="-127"/>
              </a:rPr>
              <a:t>người</a:t>
            </a:r>
            <a:r>
              <a:rPr lang="en-GB" altLang="ko-KR" i="1" dirty="0" smtClean="0">
                <a:ea typeface="Gulim" pitchFamily="34" charset="-127"/>
              </a:rPr>
              <a:t> </a:t>
            </a:r>
            <a:r>
              <a:rPr lang="en-GB" altLang="ko-KR" i="1" dirty="0" err="1" smtClean="0">
                <a:ea typeface="Gulim" pitchFamily="34" charset="-127"/>
              </a:rPr>
              <a:t>trưởng</a:t>
            </a:r>
            <a:r>
              <a:rPr lang="en-GB" altLang="ko-KR" i="1" dirty="0" smtClean="0">
                <a:ea typeface="Gulim" pitchFamily="34" charset="-127"/>
              </a:rPr>
              <a:t> thành-2010</a:t>
            </a:r>
            <a:r>
              <a:rPr lang="en-GB" altLang="ko-KR" dirty="0" smtClean="0">
                <a:ea typeface="Gulim" pitchFamily="34" charset="-127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GB" altLang="ko-KR" dirty="0" err="1" smtClean="0">
                <a:ea typeface="Gulim" pitchFamily="34" charset="-127"/>
              </a:rPr>
              <a:t>Mỗi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năm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có</a:t>
            </a:r>
            <a:r>
              <a:rPr lang="en-GB" altLang="ko-KR" dirty="0" smtClean="0">
                <a:ea typeface="Gulim" pitchFamily="34" charset="-127"/>
              </a:rPr>
              <a:t> 600.000 ca </a:t>
            </a:r>
            <a:r>
              <a:rPr lang="en-GB" altLang="ko-KR" dirty="0" err="1" smtClean="0">
                <a:ea typeface="Gulim" pitchFamily="34" charset="-127"/>
              </a:rPr>
              <a:t>tử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vong</a:t>
            </a:r>
            <a:r>
              <a:rPr lang="en-GB" altLang="ko-KR" dirty="0" smtClean="0">
                <a:ea typeface="Gulim" pitchFamily="34" charset="-127"/>
              </a:rPr>
              <a:t> do </a:t>
            </a:r>
            <a:r>
              <a:rPr lang="en-GB" altLang="ko-KR" dirty="0" err="1" smtClean="0">
                <a:ea typeface="Gulim" pitchFamily="34" charset="-127"/>
              </a:rPr>
              <a:t>hút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thuốc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thụ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động</a:t>
            </a:r>
            <a:r>
              <a:rPr lang="en-GB" altLang="ko-KR" dirty="0" smtClean="0">
                <a:ea typeface="Gulim" pitchFamily="34" charset="-127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GB" altLang="ko-KR" dirty="0" smtClean="0">
                <a:ea typeface="Gulim" pitchFamily="34" charset="-127"/>
              </a:rPr>
              <a:t>64% </a:t>
            </a:r>
            <a:r>
              <a:rPr lang="en-GB" altLang="ko-KR" dirty="0" err="1" smtClean="0">
                <a:ea typeface="Gulim" pitchFamily="34" charset="-127"/>
              </a:rPr>
              <a:t>số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tử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vong</a:t>
            </a:r>
            <a:r>
              <a:rPr lang="en-GB" altLang="ko-KR" dirty="0" smtClean="0">
                <a:ea typeface="Gulim" pitchFamily="34" charset="-127"/>
              </a:rPr>
              <a:t> do </a:t>
            </a:r>
            <a:r>
              <a:rPr lang="en-GB" altLang="ko-KR" dirty="0" err="1" smtClean="0">
                <a:ea typeface="Gulim" pitchFamily="34" charset="-127"/>
              </a:rPr>
              <a:t>hút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thuốc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thụ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động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là</a:t>
            </a:r>
            <a:r>
              <a:rPr lang="en-GB" altLang="ko-KR" dirty="0" smtClean="0">
                <a:ea typeface="Gulim" pitchFamily="34" charset="-127"/>
              </a:rPr>
              <a:t> </a:t>
            </a:r>
            <a:r>
              <a:rPr lang="en-GB" altLang="ko-KR" dirty="0" err="1" smtClean="0">
                <a:ea typeface="Gulim" pitchFamily="34" charset="-127"/>
              </a:rPr>
              <a:t>nữ</a:t>
            </a:r>
            <a:endParaRPr lang="en-US" alt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err="1" smtClean="0"/>
              <a:t>Các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văn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bản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quốc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trong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nước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bảo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người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dân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khỏi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khói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thuốc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lá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Hiến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luật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quyền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endParaRPr lang="en-US" dirty="0" smtClean="0"/>
          </a:p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ước</a:t>
            </a:r>
            <a:r>
              <a:rPr lang="en-US" dirty="0" smtClean="0"/>
              <a:t> </a:t>
            </a:r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soát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 – </a:t>
            </a:r>
            <a:r>
              <a:rPr lang="en-US" dirty="0" err="1" smtClean="0"/>
              <a:t>Điều</a:t>
            </a:r>
            <a:r>
              <a:rPr lang="en-US" dirty="0" smtClean="0"/>
              <a:t> 8-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khỏi</a:t>
            </a:r>
            <a:r>
              <a:rPr lang="en-US" dirty="0" smtClean="0"/>
              <a:t> </a:t>
            </a:r>
            <a:r>
              <a:rPr lang="en-US" dirty="0" err="1" smtClean="0"/>
              <a:t>phơi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khói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endParaRPr lang="en-US" dirty="0" smtClean="0"/>
          </a:p>
          <a:p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8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ước</a:t>
            </a:r>
            <a:r>
              <a:rPr lang="en-US" dirty="0" smtClean="0"/>
              <a:t> </a:t>
            </a:r>
            <a:r>
              <a:rPr lang="en-US" dirty="0" err="1" smtClean="0"/>
              <a:t>khung</a:t>
            </a:r>
            <a:endParaRPr lang="en-US" dirty="0" smtClean="0"/>
          </a:p>
          <a:p>
            <a:r>
              <a:rPr lang="en-US" dirty="0" err="1" smtClean="0"/>
              <a:t>Gói</a:t>
            </a:r>
            <a:r>
              <a:rPr lang="en-US" dirty="0" smtClean="0"/>
              <a:t> </a:t>
            </a:r>
            <a:r>
              <a:rPr lang="en-US" dirty="0" err="1" smtClean="0"/>
              <a:t>biện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MPOWER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endParaRPr lang="en-US" dirty="0" smtClean="0"/>
          </a:p>
          <a:p>
            <a:r>
              <a:rPr lang="en-US" dirty="0" err="1" smtClean="0"/>
              <a:t>Luật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hại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(2013)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608888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b="1"/>
              <a:t>Hướng dẫn điều 8 FCTC: </a:t>
            </a:r>
            <a:br>
              <a:rPr lang="en-US" altLang="en-US" sz="4000" b="1"/>
            </a:br>
            <a:r>
              <a:rPr lang="en-US" altLang="en-US" sz="4000" b="1"/>
              <a:t>các nguyên tắc thực thi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2"/>
            <a:ext cx="8604250" cy="4968899"/>
          </a:xfrm>
        </p:spPr>
        <p:txBody>
          <a:bodyPr>
            <a:normAutofit fontScale="92500"/>
          </a:bodyPr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600" dirty="0" err="1"/>
              <a:t>Điều</a:t>
            </a:r>
            <a:r>
              <a:rPr lang="en-US" altLang="en-US" sz="2600" dirty="0"/>
              <a:t> 8 </a:t>
            </a:r>
            <a:r>
              <a:rPr lang="en-US" altLang="en-US" sz="2600" dirty="0" err="1"/>
              <a:t>hướng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dẫn</a:t>
            </a:r>
            <a:r>
              <a:rPr lang="en-US" altLang="en-US" sz="2600" dirty="0"/>
              <a:t> FCTC </a:t>
            </a:r>
            <a:r>
              <a:rPr lang="en-US" altLang="en-US" sz="2600" dirty="0" err="1"/>
              <a:t>yêu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cầu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thực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thi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môi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trường</a:t>
            </a:r>
            <a:r>
              <a:rPr lang="en-US" altLang="en-US" sz="2600" dirty="0"/>
              <a:t> 100% </a:t>
            </a:r>
            <a:r>
              <a:rPr lang="en-US" altLang="en-US" sz="2600" dirty="0" err="1"/>
              <a:t>không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khói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thuốc</a:t>
            </a:r>
            <a:r>
              <a:rPr lang="en-US" altLang="en-US" sz="2600" dirty="0"/>
              <a:t>. </a:t>
            </a:r>
            <a:r>
              <a:rPr lang="en-US" altLang="en-US" sz="2600" dirty="0" err="1"/>
              <a:t>Vì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không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có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một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mức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phơi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nhiễm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nào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là</a:t>
            </a:r>
            <a:r>
              <a:rPr lang="en-US" altLang="en-US" sz="2600" dirty="0"/>
              <a:t> an </a:t>
            </a:r>
            <a:r>
              <a:rPr lang="en-US" altLang="en-US" sz="2600" dirty="0" err="1"/>
              <a:t>toàn</a:t>
            </a:r>
            <a:r>
              <a:rPr lang="en-US" altLang="en-US" sz="2600" dirty="0"/>
              <a:t>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600" dirty="0" err="1"/>
              <a:t>Thực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thi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tại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toàn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diện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tại</a:t>
            </a:r>
            <a:r>
              <a:rPr lang="en-US" altLang="en-US" sz="2600" dirty="0"/>
              <a:t>: a) </a:t>
            </a:r>
            <a:r>
              <a:rPr lang="en-US" altLang="en-US" sz="2600" dirty="0" err="1"/>
              <a:t>n</a:t>
            </a:r>
            <a:r>
              <a:rPr lang="en-US" altLang="en-US" sz="2800" dirty="0" err="1"/>
              <a:t>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việc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nhà</a:t>
            </a:r>
            <a:r>
              <a:rPr lang="en-US" altLang="en-US" sz="2800" dirty="0"/>
              <a:t>, b) </a:t>
            </a:r>
            <a:r>
              <a:rPr lang="en-US" altLang="en-US" sz="2800" dirty="0" err="1"/>
              <a:t>nơi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cộng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nhà</a:t>
            </a:r>
            <a:r>
              <a:rPr lang="en-US" altLang="en-US" sz="2800" dirty="0"/>
              <a:t>, c) </a:t>
            </a:r>
            <a:r>
              <a:rPr lang="en-US" altLang="en-US" sz="2800" dirty="0" err="1"/>
              <a:t>trên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phương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cộng</a:t>
            </a:r>
            <a:r>
              <a:rPr lang="en-US" altLang="en-US" sz="2800" dirty="0"/>
              <a:t>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600" dirty="0" err="1"/>
              <a:t>Cần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có</a:t>
            </a:r>
            <a:r>
              <a:rPr lang="en-US" altLang="en-US" sz="2600" dirty="0"/>
              <a:t> </a:t>
            </a:r>
            <a:r>
              <a:rPr lang="en-US" altLang="en-US" sz="2600" dirty="0" err="1"/>
              <a:t>quy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định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bắt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buộc</a:t>
            </a:r>
            <a:r>
              <a:rPr lang="en-US" altLang="en-US" sz="2600" dirty="0"/>
              <a:t>. </a:t>
            </a:r>
            <a:r>
              <a:rPr lang="en-US" altLang="en-US" sz="2600" dirty="0" err="1"/>
              <a:t>Để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tự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nguyện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sẽ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không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hiệu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quả</a:t>
            </a:r>
            <a:endParaRPr lang="en-US" altLang="en-US" sz="2600" dirty="0"/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600" dirty="0" err="1"/>
              <a:t>Các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tổ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chức</a:t>
            </a:r>
            <a:r>
              <a:rPr lang="en-US" altLang="en-US" sz="2600" dirty="0"/>
              <a:t> </a:t>
            </a:r>
            <a:r>
              <a:rPr lang="en-US" altLang="en-US" sz="2600" dirty="0" err="1"/>
              <a:t>xã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hội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tổ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chức</a:t>
            </a:r>
            <a:r>
              <a:rPr lang="en-US" altLang="en-US" sz="2600" dirty="0"/>
              <a:t> </a:t>
            </a:r>
            <a:r>
              <a:rPr lang="en-US" altLang="en-US" sz="2600" dirty="0" err="1"/>
              <a:t>quần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chúng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đóng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trò</a:t>
            </a:r>
            <a:r>
              <a:rPr lang="en-US" altLang="en-US" sz="2600" dirty="0"/>
              <a:t> </a:t>
            </a:r>
            <a:r>
              <a:rPr lang="en-US" altLang="en-US" sz="2600" dirty="0" err="1"/>
              <a:t>quan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trọng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trong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việc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hỗ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trợ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và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giám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sát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thực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thi</a:t>
            </a:r>
            <a:r>
              <a:rPr lang="en-US" altLang="en-US" sz="2600" dirty="0"/>
              <a:t>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600" dirty="0" err="1"/>
              <a:t>Cần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có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kế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hoạch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phù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hợp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và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nguồn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lực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cần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thiết</a:t>
            </a:r>
            <a:r>
              <a:rPr lang="en-US" altLang="en-US" sz="2600" dirty="0"/>
              <a:t>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600" dirty="0" err="1"/>
              <a:t>Cần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có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sự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giám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sát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đánh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giá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thực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hiện</a:t>
            </a:r>
            <a:r>
              <a:rPr lang="en-US" altLang="en-US" sz="2600" dirty="0"/>
              <a:t>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altLang="en-US" sz="2600" dirty="0" err="1"/>
              <a:t>Cần</a:t>
            </a:r>
            <a:r>
              <a:rPr lang="en-GB" altLang="en-US" sz="2600" dirty="0"/>
              <a:t> </a:t>
            </a:r>
            <a:r>
              <a:rPr lang="en-GB" altLang="en-US" sz="2600" dirty="0" err="1"/>
              <a:t>mở</a:t>
            </a:r>
            <a:r>
              <a:rPr lang="en-GB" altLang="en-US" sz="2600" dirty="0"/>
              <a:t> </a:t>
            </a:r>
            <a:r>
              <a:rPr lang="en-GB" altLang="en-US" sz="2600" dirty="0" err="1"/>
              <a:t>rộng</a:t>
            </a:r>
            <a:r>
              <a:rPr lang="en-GB" altLang="en-US" sz="2600" dirty="0"/>
              <a:t> </a:t>
            </a:r>
            <a:r>
              <a:rPr lang="en-GB" altLang="en-US" sz="2600" dirty="0" err="1"/>
              <a:t>phạm</a:t>
            </a:r>
            <a:r>
              <a:rPr lang="en-GB" altLang="en-US" sz="2600" dirty="0"/>
              <a:t> vi </a:t>
            </a:r>
            <a:r>
              <a:rPr lang="en-GB" altLang="en-US" sz="2600" dirty="0" err="1"/>
              <a:t>thực</a:t>
            </a:r>
            <a:r>
              <a:rPr lang="en-GB" altLang="en-US" sz="2600" dirty="0"/>
              <a:t> </a:t>
            </a:r>
            <a:r>
              <a:rPr lang="en-GB" altLang="en-US" sz="2600" dirty="0" err="1"/>
              <a:t>thi</a:t>
            </a:r>
            <a:r>
              <a:rPr lang="en-GB" altLang="en-US" sz="2600" dirty="0"/>
              <a:t>, </a:t>
            </a:r>
            <a:r>
              <a:rPr lang="en-GB" altLang="en-US" sz="2600" dirty="0" err="1"/>
              <a:t>điều</a:t>
            </a:r>
            <a:r>
              <a:rPr lang="en-GB" altLang="en-US" sz="2600" dirty="0"/>
              <a:t> </a:t>
            </a:r>
            <a:r>
              <a:rPr lang="en-GB" altLang="en-US" sz="2600" dirty="0" err="1"/>
              <a:t>chỉnh</a:t>
            </a:r>
            <a:r>
              <a:rPr lang="en-GB" altLang="en-US" sz="2600" dirty="0"/>
              <a:t> </a:t>
            </a:r>
            <a:r>
              <a:rPr lang="en-GB" altLang="en-US" sz="2600" dirty="0" err="1"/>
              <a:t>khi</a:t>
            </a:r>
            <a:r>
              <a:rPr lang="en-GB" altLang="en-US" sz="2600" dirty="0"/>
              <a:t> </a:t>
            </a:r>
            <a:r>
              <a:rPr lang="en-GB" altLang="en-US" sz="2600" dirty="0" err="1"/>
              <a:t>cần</a:t>
            </a:r>
            <a:r>
              <a:rPr lang="en-GB" altLang="en-US" sz="2600" dirty="0"/>
              <a:t> </a:t>
            </a:r>
            <a:r>
              <a:rPr lang="en-GB" altLang="en-US" sz="2600" dirty="0" err="1"/>
              <a:t>thiết</a:t>
            </a:r>
            <a:r>
              <a:rPr lang="en-GB" altLang="en-US" sz="2600" dirty="0"/>
              <a:t>.</a:t>
            </a:r>
            <a:endParaRPr lang="en-US" alt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3098227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08962" cy="1527175"/>
          </a:xfrm>
        </p:spPr>
        <p:txBody>
          <a:bodyPr/>
          <a:lstStyle/>
          <a:p>
            <a:r>
              <a:rPr lang="en-US" altLang="en-US" sz="4000" b="1"/>
              <a:t>Một số khuyến cáo khác của WHO về thực thi không khói thuốc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44675"/>
            <a:ext cx="4392613" cy="3740150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buFontTx/>
              <a:buAutoNum type="arabicPeriod"/>
            </a:pPr>
            <a:r>
              <a:rPr lang="en-US" altLang="en-US" sz="2600" dirty="0" err="1"/>
              <a:t>Cần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có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chiến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dịch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truyền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thông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để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nâng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cao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nhận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thức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và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mức</a:t>
            </a:r>
            <a:r>
              <a:rPr lang="en-US" altLang="en-US" sz="2600" dirty="0"/>
              <a:t> </a:t>
            </a:r>
            <a:r>
              <a:rPr lang="en-US" altLang="en-US" sz="2600" dirty="0" err="1"/>
              <a:t>độ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tuân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thủ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luật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của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công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chúng</a:t>
            </a:r>
            <a:r>
              <a:rPr lang="en-US" altLang="en-US" sz="2600" dirty="0"/>
              <a:t> 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600" dirty="0" err="1"/>
              <a:t>Luôn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luôn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sử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dụng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biểu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tượng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cấm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hút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thuốc</a:t>
            </a:r>
            <a:r>
              <a:rPr lang="en-US" altLang="en-US" sz="2600" dirty="0"/>
              <a:t> </a:t>
            </a:r>
          </a:p>
          <a:p>
            <a:pPr marL="914400" lvl="1" indent="-457200"/>
            <a:r>
              <a:rPr lang="en-US" altLang="en-US" sz="2400" dirty="0" err="1"/>
              <a:t>Sử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dụng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thêm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từ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ngữ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phù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hợp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nếu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cần</a:t>
            </a:r>
            <a:endParaRPr lang="en-US" altLang="en-US" sz="2400" dirty="0"/>
          </a:p>
          <a:p>
            <a:pPr marL="914400" lvl="1" indent="-457200"/>
            <a:r>
              <a:rPr lang="en-US" altLang="en-US" sz="2400" dirty="0" err="1"/>
              <a:t>Cần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báo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lớn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đặt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nơi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dễ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tại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quan</a:t>
            </a:r>
            <a:endParaRPr lang="en-US" altLang="en-US" sz="2400" dirty="0"/>
          </a:p>
          <a:p>
            <a:pPr marL="533400" indent="-533400"/>
            <a:endParaRPr lang="en-US" altLang="en-US" sz="2600" dirty="0"/>
          </a:p>
        </p:txBody>
      </p:sp>
      <p:pic>
        <p:nvPicPr>
          <p:cNvPr id="148484" name="Picture 4" descr="no-smoking-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300287" cy="2300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5" name="Picture 5" descr="mica- bien cam hut thuoc nen do - final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4221163"/>
            <a:ext cx="3810000" cy="20764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5837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b="1"/>
              <a:t>Hướng dẫn điều 8: Các giải pháp kỹ thuật không có tác dụng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89163"/>
            <a:ext cx="7772400" cy="390683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altLang="en-US" sz="2600"/>
              <a:t>Hệ thống lọc không khí thông thường chỉ có thể loại bỏ những hạt bụi lớn chứ không thể loại bỏ được hạt bụi nhỏ hoặc khí trong khói thuốc.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altLang="en-US" sz="2600"/>
              <a:t>Các hệ thống thông gió và điều hòa không khí có thể đưa khói thuốc thụ động từ một khu vực tới mọi nơi trong tòa nhà.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altLang="en-US" sz="2600"/>
              <a:t>Việc chia khu vực dành riêng cho hút thuốc mà không có thông khí riêng biệt là hoàn toàn không có tác dụng. </a:t>
            </a:r>
          </a:p>
        </p:txBody>
      </p:sp>
    </p:spTree>
    <p:extLst>
      <p:ext uri="{BB962C8B-B14F-4D97-AF65-F5344CB8AC3E}">
        <p14:creationId xmlns="" xmlns:p14="http://schemas.microsoft.com/office/powerpoint/2010/main" val="1393374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istance.jhsph.edu\COURSES\tobacco 101 project\SOURCE\Lecture7\Lecture 7.3 (Navas-Acien)\tobacoowav7.3\tobacco-7.4a08.wav"/>
  <p:tag name="PPSNARRATION" val="8,1645331810,C:\distance.jhsph.edu\COURSES\tobacco 101 project\SOURCE\Lecture7\Lecture 7.3 (Navas-Acien)\gtc_7.3a_navas-acien_rivy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istance.jhsph.edu\COURSES\tobacco 101 project\SOURCE\Lecture9-NEW\gtc.mod9.5\tobaccowav9.5\tobacco-9.5b21.wav"/>
  <p:tag name="PPSNARRATION" val="21,1069327834,C:\distance.jhsph.edu\COURSES\tobacco 101 project\SOURCE\Module 9 - Surveillance and Evaluation\Lecture 9.5 (Hyland)\gtc_9.5b_hyland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istance.jhsph.edu\COURSES\tobacco 101 project\SOURCE\Lecture9-NEW\gtc.mod9.5\tobaccowav9.5\tobacco-9.5b19.wav"/>
  <p:tag name="PPSNARRATION" val="19,1069327834,C:\distance.jhsph.edu\COURSES\tobacco 101 project\SOURCE\Module 9 - Surveillance and Evaluation\Lecture 9.5 (Hyland)\gtc_9.5b_hyland.pp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741</TotalTime>
  <Words>2061</Words>
  <Application>Microsoft Office PowerPoint</Application>
  <PresentationFormat>On-screen Show (4:3)</PresentationFormat>
  <Paragraphs>179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Lợi ích của việc xây dựng môi trường không khói thuốc</vt:lpstr>
      <vt:lpstr>Nội dung trình bày</vt:lpstr>
      <vt:lpstr>Thành phần của khói thuốc</vt:lpstr>
      <vt:lpstr>Bệnh do hút thuốc thụ động</vt:lpstr>
      <vt:lpstr>Tỷ lệ tiếp xúc với khói thuốc lá cao</vt:lpstr>
      <vt:lpstr>Các văn bản quốc tế và trong nước bảo vệ người dân khỏi khói thuốc lá</vt:lpstr>
      <vt:lpstr>Hướng dẫn điều 8 FCTC:  các nguyên tắc thực thi</vt:lpstr>
      <vt:lpstr>Một số khuyến cáo khác của WHO về thực thi không khói thuốc</vt:lpstr>
      <vt:lpstr>Hướng dẫn điều 8: Các giải pháp kỹ thuật không có tác dụng</vt:lpstr>
      <vt:lpstr>Slide 10</vt:lpstr>
      <vt:lpstr>MPOWER gói công cụ hỗ trợ thực thi</vt:lpstr>
      <vt:lpstr>Lợi ích Môi trường không khói thuốc</vt:lpstr>
      <vt:lpstr>Lợi ích về sức khỏe</vt:lpstr>
      <vt:lpstr>Slide 14</vt:lpstr>
      <vt:lpstr>Trực tiếp: Môi trường không khói thuốc giảm số ca nhồi máu cơ tim</vt:lpstr>
      <vt:lpstr>Lợi ích về kinh tế</vt:lpstr>
      <vt:lpstr>Môi trường KKT không ảnh hướng đến công nghiệp  du lịch</vt:lpstr>
      <vt:lpstr>Môi trường KKT không ảnh hướng đến công nghiệp du lịch</vt:lpstr>
      <vt:lpstr>Khách du lịch ủng hộ thực hiện quy định môi trường KKT</vt:lpstr>
      <vt:lpstr>Môi trường KKT làm giảm tỉ lệ sử dụng thuốc lá</vt:lpstr>
      <vt:lpstr>Môi trường KKT: giảm hút thuốc và tăng tỷ lệ bỏ thuốc</vt:lpstr>
      <vt:lpstr>Trực tiếp: Giảm mức ô nhiễm không khí, hiệu quả rõ rệt ở các khu vực khác nhau</vt:lpstr>
      <vt:lpstr>Trực tiếp: Cải thiện chất lượng không khí các khu vực trong nhà</vt:lpstr>
      <vt:lpstr>Nơi làm việc không khói thuốc</vt:lpstr>
      <vt:lpstr>Nơi làm việc không khói thuốc</vt:lpstr>
      <vt:lpstr>Trường học không khói thuốc</vt:lpstr>
      <vt:lpstr>Slide 27</vt:lpstr>
      <vt:lpstr>Poster cổ động phòng, chống tác hại thuốc lá</vt:lpstr>
      <vt:lpstr>BỆNH ViỆN NHI ĐỒNG 1 TP HCM:   “XÂY DỰNG MÔI TRƯỜNG BỆNH ViỆN  KHÔNG KHÓI THUỐC”</vt:lpstr>
      <vt:lpstr>Khách sạn/nhà hàng không khói thuốc</vt:lpstr>
      <vt:lpstr>Khách sạn/nhà hàng  không khói thuốc</vt:lpstr>
      <vt:lpstr>Khách sạn/nhà hàng  không khói thuốc</vt:lpstr>
      <vt:lpstr>Chỗ dành riêng cho người hút thuốc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Lợi ích của việc xây dựng môi trường không khói thuốc</dc:title>
  <dc:creator>Admin</dc:creator>
  <cp:lastModifiedBy>Admin</cp:lastModifiedBy>
  <cp:revision>67</cp:revision>
  <dcterms:created xsi:type="dcterms:W3CDTF">2016-02-23T08:53:31Z</dcterms:created>
  <dcterms:modified xsi:type="dcterms:W3CDTF">2016-02-25T08:59:41Z</dcterms:modified>
</cp:coreProperties>
</file>